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57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9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07/12/2012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4D5F81B3-F56A-3944-B2EF-29626B10C0FC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2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46083" name="Rectangle 1"/>
          <p:cNvSpPr>
            <a:spLocks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46084" name="Text Box 2"/>
          <p:cNvSpPr txBox="1">
            <a:spLocks noChangeArrowheads="1"/>
          </p:cNvSpPr>
          <p:nvPr/>
        </p:nvSpPr>
        <p:spPr bwMode="auto">
          <a:xfrm>
            <a:off x="894021" y="693938"/>
            <a:ext cx="5055166" cy="341494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14DF3967-9E78-5D43-864D-5488DB0D518C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11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55299" name="Text Box 1"/>
          <p:cNvSpPr txBox="1">
            <a:spLocks noChangeArrowheads="1"/>
          </p:cNvSpPr>
          <p:nvPr/>
        </p:nvSpPr>
        <p:spPr bwMode="auto">
          <a:xfrm>
            <a:off x="897309" y="693939"/>
            <a:ext cx="5045305" cy="341198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55300" name="Rectangle 2"/>
          <p:cNvSpPr>
            <a:spLocks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BC939F0E-E334-2547-BEBE-7B8CD3AA7AB2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12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897309" y="693939"/>
            <a:ext cx="5045305" cy="341198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56324" name="Rectangle 2"/>
          <p:cNvSpPr>
            <a:spLocks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72CA645C-F8FA-B94A-8CEE-1DA6D116AA37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13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57347" name="Text Box 1"/>
          <p:cNvSpPr txBox="1">
            <a:spLocks noChangeArrowheads="1"/>
          </p:cNvSpPr>
          <p:nvPr/>
        </p:nvSpPr>
        <p:spPr bwMode="auto">
          <a:xfrm>
            <a:off x="897309" y="693939"/>
            <a:ext cx="5045305" cy="341198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57348" name="Rectangle 2"/>
          <p:cNvSpPr>
            <a:spLocks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29E570DE-7DA1-3E42-98A5-66B93E5AF4BC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14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58371" name="Text Box 1"/>
          <p:cNvSpPr txBox="1">
            <a:spLocks noChangeArrowheads="1"/>
          </p:cNvSpPr>
          <p:nvPr/>
        </p:nvSpPr>
        <p:spPr bwMode="auto">
          <a:xfrm>
            <a:off x="897309" y="693939"/>
            <a:ext cx="5045305" cy="341198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58372" name="Rectangle 2"/>
          <p:cNvSpPr>
            <a:spLocks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4FCA9F74-95E1-8A40-9B3A-955F9E7C4ECB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15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59395" name="Text Box 1"/>
          <p:cNvSpPr txBox="1">
            <a:spLocks noChangeArrowheads="1"/>
          </p:cNvSpPr>
          <p:nvPr/>
        </p:nvSpPr>
        <p:spPr bwMode="auto">
          <a:xfrm>
            <a:off x="897309" y="693939"/>
            <a:ext cx="5045305" cy="341198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59396" name="Rectangle 2"/>
          <p:cNvSpPr>
            <a:spLocks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473CF714-6FA2-F541-B27E-15AF0AB611AE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16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60419" name="Text Box 1"/>
          <p:cNvSpPr txBox="1">
            <a:spLocks noChangeArrowheads="1"/>
          </p:cNvSpPr>
          <p:nvPr/>
        </p:nvSpPr>
        <p:spPr bwMode="auto">
          <a:xfrm>
            <a:off x="897309" y="693939"/>
            <a:ext cx="5045305" cy="341198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60420" name="Rectangle 2"/>
          <p:cNvSpPr>
            <a:spLocks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F942A44E-888C-CF49-93D4-8DB6E46EE49A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17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61443" name="Text Box 1"/>
          <p:cNvSpPr txBox="1">
            <a:spLocks noChangeArrowheads="1"/>
          </p:cNvSpPr>
          <p:nvPr/>
        </p:nvSpPr>
        <p:spPr bwMode="auto">
          <a:xfrm>
            <a:off x="897309" y="693939"/>
            <a:ext cx="5045305" cy="341198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61444" name="Rectangle 2"/>
          <p:cNvSpPr>
            <a:spLocks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6B236D51-AD2C-A645-BD8A-FF7480F7A32F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18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897309" y="693939"/>
            <a:ext cx="5045305" cy="341198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62468" name="Rectangle 2"/>
          <p:cNvSpPr>
            <a:spLocks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EE1F2AE8-1486-FB48-B78B-401D9D20EDC3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19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63491" name="Text Box 1"/>
          <p:cNvSpPr txBox="1">
            <a:spLocks noChangeArrowheads="1"/>
          </p:cNvSpPr>
          <p:nvPr/>
        </p:nvSpPr>
        <p:spPr bwMode="auto">
          <a:xfrm>
            <a:off x="897309" y="693939"/>
            <a:ext cx="5045305" cy="341198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63492" name="Rectangle 2"/>
          <p:cNvSpPr>
            <a:spLocks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3C29D74D-BA09-8B40-B8AC-9F1D63A090E4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20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64515" name="Text Box 1"/>
          <p:cNvSpPr txBox="1">
            <a:spLocks noChangeArrowheads="1"/>
          </p:cNvSpPr>
          <p:nvPr/>
        </p:nvSpPr>
        <p:spPr bwMode="auto">
          <a:xfrm>
            <a:off x="1419917" y="711694"/>
            <a:ext cx="5203074" cy="351259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64516" name="Rectangle 2"/>
          <p:cNvSpPr>
            <a:spLocks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636558A4-AC63-BC41-AEC5-B0DFA8379CD2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3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47107" name="Rectangle 1"/>
          <p:cNvSpPr>
            <a:spLocks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47108" name="Text Box 2"/>
          <p:cNvSpPr txBox="1">
            <a:spLocks noChangeArrowheads="1"/>
          </p:cNvSpPr>
          <p:nvPr/>
        </p:nvSpPr>
        <p:spPr bwMode="auto">
          <a:xfrm>
            <a:off x="894021" y="693938"/>
            <a:ext cx="5055166" cy="341494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C2C48E22-843B-B143-AE62-A3CE90206ADD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21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65539" name="Text Box 1"/>
          <p:cNvSpPr txBox="1">
            <a:spLocks noChangeArrowheads="1"/>
          </p:cNvSpPr>
          <p:nvPr/>
        </p:nvSpPr>
        <p:spPr bwMode="auto">
          <a:xfrm>
            <a:off x="1419917" y="711694"/>
            <a:ext cx="5203074" cy="351259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65540" name="Rectangle 2"/>
          <p:cNvSpPr>
            <a:spLocks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72C20741-3277-AF48-A6F9-B138BD288D3B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22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66563" name="Text Box 1"/>
          <p:cNvSpPr txBox="1">
            <a:spLocks noChangeArrowheads="1"/>
          </p:cNvSpPr>
          <p:nvPr/>
        </p:nvSpPr>
        <p:spPr bwMode="auto">
          <a:xfrm>
            <a:off x="1419917" y="711694"/>
            <a:ext cx="5203074" cy="351259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66564" name="Rectangle 2"/>
          <p:cNvSpPr>
            <a:spLocks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07D819D7-30F3-8C4F-B083-154B4C1C766A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23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67587" name="Text Box 1"/>
          <p:cNvSpPr txBox="1">
            <a:spLocks noChangeArrowheads="1"/>
          </p:cNvSpPr>
          <p:nvPr/>
        </p:nvSpPr>
        <p:spPr bwMode="auto">
          <a:xfrm>
            <a:off x="1419917" y="711694"/>
            <a:ext cx="5203074" cy="351259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67588" name="Rectangle 2"/>
          <p:cNvSpPr>
            <a:spLocks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29F771FC-AC6E-BD40-B868-B38DE9937CD5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24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68611" name="Text Box 1"/>
          <p:cNvSpPr txBox="1">
            <a:spLocks noChangeArrowheads="1"/>
          </p:cNvSpPr>
          <p:nvPr/>
        </p:nvSpPr>
        <p:spPr bwMode="auto">
          <a:xfrm>
            <a:off x="1419917" y="711694"/>
            <a:ext cx="5203074" cy="351259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68612" name="Rectangle 2"/>
          <p:cNvSpPr>
            <a:spLocks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2AD503A9-4CA8-AC45-8185-FA20EBC4BFC2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25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69635" name="Text Box 1"/>
          <p:cNvSpPr txBox="1">
            <a:spLocks noChangeArrowheads="1"/>
          </p:cNvSpPr>
          <p:nvPr/>
        </p:nvSpPr>
        <p:spPr bwMode="auto">
          <a:xfrm>
            <a:off x="1419917" y="711694"/>
            <a:ext cx="5203074" cy="351259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69636" name="Rectangle 2"/>
          <p:cNvSpPr>
            <a:spLocks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C38CBCFC-10D6-3B42-98D2-2FFE4BCFCA3C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26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70659" name="Text Box 1"/>
          <p:cNvSpPr txBox="1">
            <a:spLocks noChangeArrowheads="1"/>
          </p:cNvSpPr>
          <p:nvPr/>
        </p:nvSpPr>
        <p:spPr bwMode="auto">
          <a:xfrm>
            <a:off x="1419917" y="711694"/>
            <a:ext cx="5203074" cy="351259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70660" name="Rectangle 2"/>
          <p:cNvSpPr>
            <a:spLocks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3DD012D5-3B7A-264B-BC55-F21344336530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27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71683" name="Text Box 1"/>
          <p:cNvSpPr txBox="1">
            <a:spLocks noChangeArrowheads="1"/>
          </p:cNvSpPr>
          <p:nvPr/>
        </p:nvSpPr>
        <p:spPr bwMode="auto">
          <a:xfrm>
            <a:off x="1419917" y="711694"/>
            <a:ext cx="5203074" cy="351259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71684" name="Rectangle 2"/>
          <p:cNvSpPr>
            <a:spLocks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99723F10-845D-BF44-89B6-6A5A64245F04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28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72707" name="Text Box 1"/>
          <p:cNvSpPr txBox="1">
            <a:spLocks noChangeArrowheads="1"/>
          </p:cNvSpPr>
          <p:nvPr/>
        </p:nvSpPr>
        <p:spPr bwMode="auto">
          <a:xfrm>
            <a:off x="1419917" y="711694"/>
            <a:ext cx="5203074" cy="351259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72708" name="Rectangle 2"/>
          <p:cNvSpPr>
            <a:spLocks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0D444541-7796-924D-BB52-C2F96F75B1A8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29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73731" name="Rectangle 1"/>
          <p:cNvSpPr>
            <a:spLocks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73732" name="Text Box 2"/>
          <p:cNvSpPr txBox="1">
            <a:spLocks noChangeArrowheads="1"/>
          </p:cNvSpPr>
          <p:nvPr/>
        </p:nvSpPr>
        <p:spPr bwMode="auto">
          <a:xfrm>
            <a:off x="894021" y="693938"/>
            <a:ext cx="5055166" cy="341494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2C40AC77-C6CC-EF4C-8E9B-8923AE758F8D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4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48131" name="Rectangle 1"/>
          <p:cNvSpPr>
            <a:spLocks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894021" y="693938"/>
            <a:ext cx="5055166" cy="341494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490BE37D-F3E5-E949-A908-1CE2A28BA71C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5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49155" name="Rectangle 1"/>
          <p:cNvSpPr>
            <a:spLocks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49156" name="Text Box 2"/>
          <p:cNvSpPr txBox="1">
            <a:spLocks noChangeArrowheads="1"/>
          </p:cNvSpPr>
          <p:nvPr/>
        </p:nvSpPr>
        <p:spPr bwMode="auto">
          <a:xfrm>
            <a:off x="894021" y="693938"/>
            <a:ext cx="5055166" cy="341494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EE484AA1-919B-2F4A-8E3E-8FDB3E3C2517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6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50179" name="Rectangle 1"/>
          <p:cNvSpPr>
            <a:spLocks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0180" name="Text Box 2"/>
          <p:cNvSpPr txBox="1">
            <a:spLocks noChangeArrowheads="1"/>
          </p:cNvSpPr>
          <p:nvPr/>
        </p:nvSpPr>
        <p:spPr bwMode="auto">
          <a:xfrm>
            <a:off x="894021" y="693938"/>
            <a:ext cx="5055166" cy="341494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B6896AC3-29B5-194D-9542-9A7847C28182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7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897309" y="693939"/>
            <a:ext cx="5045305" cy="341198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51204" name="Rectangle 2"/>
          <p:cNvSpPr>
            <a:spLocks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DDEF567D-9D88-7549-9CFD-FE340303F6C3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8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52227" name="Rectangle 1"/>
          <p:cNvSpPr>
            <a:spLocks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2228" name="Text Box 2"/>
          <p:cNvSpPr txBox="1">
            <a:spLocks noChangeArrowheads="1"/>
          </p:cNvSpPr>
          <p:nvPr/>
        </p:nvSpPr>
        <p:spPr bwMode="auto">
          <a:xfrm>
            <a:off x="894021" y="693938"/>
            <a:ext cx="5055166" cy="341494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4602F7C6-56A1-4645-8AA6-86212CF795C8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9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53251" name="Rectangle 1"/>
          <p:cNvSpPr>
            <a:spLocks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3252" name="Text Box 2"/>
          <p:cNvSpPr txBox="1">
            <a:spLocks noChangeArrowheads="1"/>
          </p:cNvSpPr>
          <p:nvPr/>
        </p:nvSpPr>
        <p:spPr bwMode="auto">
          <a:xfrm>
            <a:off x="894021" y="693938"/>
            <a:ext cx="5055166" cy="341494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96D51101-46A4-5446-BCE7-61B7D10DF827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10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54275" name="Text Box 1"/>
          <p:cNvSpPr txBox="1">
            <a:spLocks noChangeArrowheads="1"/>
          </p:cNvSpPr>
          <p:nvPr/>
        </p:nvSpPr>
        <p:spPr bwMode="auto">
          <a:xfrm>
            <a:off x="897309" y="693939"/>
            <a:ext cx="5045305" cy="341198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54276" name="Rectangle 2"/>
          <p:cNvSpPr>
            <a:spLocks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5955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Licensed under the Creative Commons 3.0 BY-SA (Attribution-</a:t>
            </a:r>
            <a:r>
              <a:rPr lang="en-US" sz="1000" dirty="0" err="1" smtClean="0">
                <a:latin typeface="Calisto MT"/>
              </a:rPr>
              <a:t>Sharealike</a:t>
            </a:r>
            <a:r>
              <a:rPr lang="en-US" sz="1000" dirty="0" smtClean="0">
                <a:latin typeface="Calisto M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See </a:t>
            </a:r>
            <a:r>
              <a:rPr lang="en-US" sz="1000" dirty="0" smtClean="0">
                <a:latin typeface="Calisto MT"/>
                <a:hlinkClick r:id="rId13"/>
              </a:rPr>
              <a:t>http://creativecommons.org/licenses/by-sa/3.0/</a:t>
            </a:r>
            <a:r>
              <a:rPr lang="en-US" sz="1000" dirty="0" smtClean="0">
                <a:latin typeface="Calisto M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Calisto M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w3.org/TR/xmlenc-core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apache.org/ns/%23app1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ache.org/ns/%23app1" TargetMode="External"/><Relationship Id="rId4" Type="http://schemas.openxmlformats.org/officeDocument/2006/relationships/hyperlink" Target="http://www.w3.org/2001/04/xmlenc%23aes128-cbc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ache.org/ns/%23app1" TargetMode="External"/><Relationship Id="rId4" Type="http://schemas.openxmlformats.org/officeDocument/2006/relationships/hyperlink" Target="http://www.w3.org/2001/04/xmlenc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w3.org/2001/04/xmlenc%23kw-tripledes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w3.org/2001/04/xmlenc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www.apache.org/ns/%23app1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w3.org/TR/2001/REC-xml-c14n-20010315%23WithComments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WS-Security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056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200">
                <a:solidFill>
                  <a:srgbClr val="77BBEE"/>
                </a:solidFill>
                <a:latin typeface="Arial" charset="0"/>
                <a:cs typeface="Arial" charset="0"/>
              </a:rPr>
              <a:t>WS-Security</a:t>
            </a:r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200">
                <a:solidFill>
                  <a:srgbClr val="77BBEE"/>
                </a:solidFill>
                <a:latin typeface="Arial" charset="0"/>
                <a:cs typeface="DejaVuSans" charset="0"/>
              </a:rPr>
              <a:t>Core Axis: WS with Apache Axis2</a:t>
            </a:r>
          </a:p>
          <a:p>
            <a:r>
              <a:rPr lang="en-GB" sz="800" b="1">
                <a:solidFill>
                  <a:srgbClr val="77BBEE"/>
                </a:solidFill>
                <a:latin typeface="Arial" charset="0"/>
                <a:cs typeface="DejaVuSans" charset="0"/>
              </a:rPr>
              <a:t>© WSO2 Inc. 2006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fld id="{6DE84BFF-CD1C-F345-ABC3-54894CEFCB2E}" type="slidenum">
              <a:rPr lang="en-GB" sz="1400">
                <a:solidFill>
                  <a:srgbClr val="77BBEE"/>
                </a:solidFill>
                <a:latin typeface="Arial" charset="0"/>
                <a:cs typeface="DejaVuSans" charset="0"/>
              </a:rPr>
              <a:pPr/>
              <a:t>10</a:t>
            </a:fld>
            <a:endParaRPr lang="en-GB" sz="1400">
              <a:solidFill>
                <a:srgbClr val="77BBEE"/>
              </a:solidFill>
              <a:latin typeface="Arial" charset="0"/>
              <a:cs typeface="DejaVuSans" charset="0"/>
            </a:endParaRPr>
          </a:p>
        </p:txBody>
      </p:sp>
      <p:sp>
        <p:nvSpPr>
          <p:cNvPr id="22533" name="Rectangle 1"/>
          <p:cNvSpPr>
            <a:spLocks noGrp="1" noChangeArrowheads="1"/>
          </p:cNvSpPr>
          <p:nvPr>
            <p:ph type="title"/>
          </p:nvPr>
        </p:nvSpPr>
        <p:spPr>
          <a:xfrm>
            <a:off x="395288" y="568325"/>
            <a:ext cx="8337550" cy="533400"/>
          </a:xfrm>
        </p:spPr>
        <p:txBody>
          <a:bodyPr lIns="0" tIns="0" rIns="0" bIns="0"/>
          <a:lstStyle/>
          <a:p>
            <a:pPr eaLnBrk="1" hangingPunct="1">
              <a:lnSpc>
                <a:spcPct val="7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>
                <a:cs typeface="AR PL ShanHeiSun Uni" charset="0"/>
              </a:rPr>
              <a:t>Non repudiation </a:t>
            </a:r>
          </a:p>
        </p:txBody>
      </p:sp>
      <p:sp>
        <p:nvSpPr>
          <p:cNvPr id="225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191500" cy="4687888"/>
          </a:xfrm>
        </p:spPr>
        <p:txBody>
          <a:bodyPr lIns="0" tIns="0" rIns="0" bIns="0"/>
          <a:lstStyle/>
          <a:p>
            <a:pPr eaLnBrk="1" hangingPunct="1">
              <a:lnSpc>
                <a:spcPct val="7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cs typeface="AR PL ShanHeiSun Uni" charset="0"/>
              </a:rPr>
              <a:t>Does signature always provide non repudiation ?</a:t>
            </a:r>
          </a:p>
          <a:p>
            <a:pPr lvl="1" eaLnBrk="1" hangingPunct="1">
              <a:lnSpc>
                <a:spcPct val="7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ea typeface="AR PL ShanHeiSun Uni" charset="0"/>
                <a:cs typeface="AR PL ShanHeiSun Uni" charset="0"/>
              </a:rPr>
              <a:t>Asymmetric/Symmetric Signature </a:t>
            </a:r>
          </a:p>
        </p:txBody>
      </p:sp>
    </p:spTree>
    <p:extLst>
      <p:ext uri="{BB962C8B-B14F-4D97-AF65-F5344CB8AC3E}">
        <p14:creationId xmlns:p14="http://schemas.microsoft.com/office/powerpoint/2010/main" val="34214060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200">
                <a:solidFill>
                  <a:srgbClr val="77BBEE"/>
                </a:solidFill>
                <a:latin typeface="Arial" charset="0"/>
                <a:cs typeface="Arial" charset="0"/>
              </a:rPr>
              <a:t>WS-Security</a:t>
            </a:r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200">
                <a:solidFill>
                  <a:srgbClr val="77BBEE"/>
                </a:solidFill>
                <a:latin typeface="Arial" charset="0"/>
                <a:cs typeface="DejaVuSans" charset="0"/>
              </a:rPr>
              <a:t>Core Axis: WS with Apache Axis2</a:t>
            </a:r>
          </a:p>
          <a:p>
            <a:r>
              <a:rPr lang="en-GB" sz="800" b="1">
                <a:solidFill>
                  <a:srgbClr val="77BBEE"/>
                </a:solidFill>
                <a:latin typeface="Arial" charset="0"/>
                <a:cs typeface="DejaVuSans" charset="0"/>
              </a:rPr>
              <a:t>© WSO2 Inc. 2006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fld id="{08FEA71D-5F27-6443-BDF2-25C9AE85629A}" type="slidenum">
              <a:rPr lang="en-GB" sz="1400">
                <a:solidFill>
                  <a:srgbClr val="77BBEE"/>
                </a:solidFill>
                <a:latin typeface="Arial" charset="0"/>
                <a:cs typeface="DejaVuSans" charset="0"/>
              </a:rPr>
              <a:pPr/>
              <a:t>11</a:t>
            </a:fld>
            <a:endParaRPr lang="en-GB" sz="1400">
              <a:solidFill>
                <a:srgbClr val="77BBEE"/>
              </a:solidFill>
              <a:latin typeface="Arial" charset="0"/>
              <a:cs typeface="DejaVuSans" charset="0"/>
            </a:endParaRPr>
          </a:p>
        </p:txBody>
      </p:sp>
      <p:sp>
        <p:nvSpPr>
          <p:cNvPr id="23557" name="Rectangle 1"/>
          <p:cNvSpPr>
            <a:spLocks noGrp="1" noChangeArrowheads="1"/>
          </p:cNvSpPr>
          <p:nvPr>
            <p:ph type="title"/>
          </p:nvPr>
        </p:nvSpPr>
        <p:spPr>
          <a:xfrm>
            <a:off x="395288" y="568325"/>
            <a:ext cx="8337550" cy="533400"/>
          </a:xfrm>
        </p:spPr>
        <p:txBody>
          <a:bodyPr lIns="0" tIns="0" rIns="0" bIns="0"/>
          <a:lstStyle/>
          <a:p>
            <a:pPr eaLnBrk="1" hangingPunct="1">
              <a:lnSpc>
                <a:spcPct val="7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>
                <a:cs typeface="AR PL ShanHeiSun Uni" charset="0"/>
              </a:rPr>
              <a:t>XML Security</a:t>
            </a:r>
          </a:p>
        </p:txBody>
      </p:sp>
      <p:sp>
        <p:nvSpPr>
          <p:cNvPr id="235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191500" cy="4687888"/>
          </a:xfrm>
        </p:spPr>
        <p:txBody>
          <a:bodyPr lIns="0" tIns="0" rIns="0" bIns="0"/>
          <a:lstStyle/>
          <a:p>
            <a:pPr eaLnBrk="1" hangingPunct="1">
              <a:lnSpc>
                <a:spcPct val="73000"/>
              </a:lnSpc>
              <a:buFont typeface="Verdana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>
              <a:cs typeface="AR PL ShanHeiSun Uni" charset="0"/>
            </a:endParaRPr>
          </a:p>
          <a:p>
            <a:pPr eaLnBrk="1" hangingPunct="1">
              <a:lnSpc>
                <a:spcPct val="7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cs typeface="AR PL ShanHeiSun Uni" charset="0"/>
              </a:rPr>
              <a:t>Confidentiality of XML documents</a:t>
            </a:r>
          </a:p>
          <a:p>
            <a:pPr lvl="1" eaLnBrk="1" hangingPunct="1">
              <a:lnSpc>
                <a:spcPct val="7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ea typeface="AR PL ShanHeiSun Uni" charset="0"/>
                <a:cs typeface="AR PL ShanHeiSun Uni" charset="0"/>
              </a:rPr>
              <a:t>XML Encryption by W3C</a:t>
            </a:r>
          </a:p>
          <a:p>
            <a:pPr lvl="1" eaLnBrk="1" hangingPunct="1">
              <a:lnSpc>
                <a:spcPct val="7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solidFill>
                  <a:srgbClr val="CCCCFF"/>
                </a:solidFill>
                <a:ea typeface="AR PL ShanHeiSun Uni" charset="0"/>
                <a:cs typeface="AR PL ShanHeiSun Uni" charset="0"/>
                <a:hlinkClick r:id="rId3"/>
              </a:rPr>
              <a:t>http://www.w3.org/TR/xmlenc-core/</a:t>
            </a:r>
          </a:p>
          <a:p>
            <a:pPr lvl="1" eaLnBrk="1" hangingPunct="1">
              <a:lnSpc>
                <a:spcPct val="73000"/>
              </a:lnSpc>
              <a:buFont typeface="Wingdings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>
              <a:ea typeface="AR PL ShanHeiSun Uni" charset="0"/>
              <a:cs typeface="AR PL ShanHeiSun Uni" charset="0"/>
            </a:endParaRPr>
          </a:p>
          <a:p>
            <a:pPr lvl="1" eaLnBrk="1" hangingPunct="1">
              <a:lnSpc>
                <a:spcPct val="73000"/>
              </a:lnSpc>
              <a:buFont typeface="Wingdings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>
              <a:ea typeface="AR PL ShanHeiSun Uni" charset="0"/>
              <a:cs typeface="AR PL ShanHeiSun Uni" charset="0"/>
            </a:endParaRPr>
          </a:p>
          <a:p>
            <a:pPr lvl="1" eaLnBrk="1" hangingPunct="1">
              <a:lnSpc>
                <a:spcPct val="73000"/>
              </a:lnSpc>
              <a:buFont typeface="Wingdings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>
              <a:ea typeface="AR PL ShanHeiSun Uni" charset="0"/>
              <a:cs typeface="AR PL ShanHeiSun Uni" charset="0"/>
            </a:endParaRPr>
          </a:p>
          <a:p>
            <a:pPr eaLnBrk="1" hangingPunct="1">
              <a:lnSpc>
                <a:spcPct val="7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cs typeface="AR PL ShanHeiSun Uni" charset="0"/>
              </a:rPr>
              <a:t>Integrity and non-repudiation</a:t>
            </a:r>
          </a:p>
          <a:p>
            <a:pPr lvl="1" eaLnBrk="1" hangingPunct="1">
              <a:lnSpc>
                <a:spcPct val="7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ea typeface="AR PL ShanHeiSun Uni" charset="0"/>
                <a:cs typeface="AR PL ShanHeiSun Uni" charset="0"/>
              </a:rPr>
              <a:t>XML Signature by W3C</a:t>
            </a:r>
          </a:p>
          <a:p>
            <a:pPr lvl="1" eaLnBrk="1" hangingPunct="1">
              <a:lnSpc>
                <a:spcPct val="7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ea typeface="AR PL ShanHeiSun Uni" charset="0"/>
                <a:cs typeface="AR PL ShanHeiSun Uni" charset="0"/>
              </a:rPr>
              <a:t>http://www.w3.org/TR/</a:t>
            </a:r>
            <a:r>
              <a:rPr lang="en-GB" dirty="0" err="1">
                <a:ea typeface="AR PL ShanHeiSun Uni" charset="0"/>
                <a:cs typeface="AR PL ShanHeiSun Uni" charset="0"/>
              </a:rPr>
              <a:t>xmldsig</a:t>
            </a:r>
            <a:r>
              <a:rPr lang="en-GB" dirty="0">
                <a:ea typeface="AR PL ShanHeiSun Uni" charset="0"/>
                <a:cs typeface="AR PL ShanHeiSun Uni" charset="0"/>
              </a:rPr>
              <a:t>-core/</a:t>
            </a:r>
          </a:p>
        </p:txBody>
      </p:sp>
    </p:spTree>
    <p:extLst>
      <p:ext uri="{BB962C8B-B14F-4D97-AF65-F5344CB8AC3E}">
        <p14:creationId xmlns:p14="http://schemas.microsoft.com/office/powerpoint/2010/main" val="1097588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200">
                <a:solidFill>
                  <a:srgbClr val="77BBEE"/>
                </a:solidFill>
                <a:latin typeface="Arial" charset="0"/>
                <a:cs typeface="Arial" charset="0"/>
              </a:rPr>
              <a:t>WS-Security</a:t>
            </a:r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200">
                <a:solidFill>
                  <a:srgbClr val="77BBEE"/>
                </a:solidFill>
                <a:latin typeface="Arial" charset="0"/>
                <a:cs typeface="DejaVuSans" charset="0"/>
              </a:rPr>
              <a:t>Core Axis: WS with Apache Axis2</a:t>
            </a:r>
          </a:p>
          <a:p>
            <a:r>
              <a:rPr lang="en-GB" sz="800" b="1">
                <a:solidFill>
                  <a:srgbClr val="77BBEE"/>
                </a:solidFill>
                <a:latin typeface="Arial" charset="0"/>
                <a:cs typeface="DejaVuSans" charset="0"/>
              </a:rPr>
              <a:t>© WSO2 Inc. 2006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fld id="{66C9E42E-C94E-FC4C-956F-6E770ECB8C91}" type="slidenum">
              <a:rPr lang="en-GB" sz="1400">
                <a:solidFill>
                  <a:srgbClr val="77BBEE"/>
                </a:solidFill>
                <a:latin typeface="Arial" charset="0"/>
                <a:cs typeface="DejaVuSans" charset="0"/>
              </a:rPr>
              <a:pPr/>
              <a:t>12</a:t>
            </a:fld>
            <a:endParaRPr lang="en-GB" sz="1400">
              <a:solidFill>
                <a:srgbClr val="77BBEE"/>
              </a:solidFill>
              <a:latin typeface="Arial" charset="0"/>
              <a:cs typeface="DejaVuSans" charset="0"/>
            </a:endParaRPr>
          </a:p>
        </p:txBody>
      </p:sp>
      <p:sp>
        <p:nvSpPr>
          <p:cNvPr id="24581" name="Rectangle 1"/>
          <p:cNvSpPr>
            <a:spLocks noGrp="1" noChangeArrowheads="1"/>
          </p:cNvSpPr>
          <p:nvPr>
            <p:ph type="title"/>
          </p:nvPr>
        </p:nvSpPr>
        <p:spPr>
          <a:xfrm>
            <a:off x="395288" y="568325"/>
            <a:ext cx="8337550" cy="533400"/>
          </a:xfrm>
        </p:spPr>
        <p:txBody>
          <a:bodyPr lIns="0" tIns="0" rIns="0" bIns="0"/>
          <a:lstStyle/>
          <a:p>
            <a:pPr eaLnBrk="1" hangingPunct="1">
              <a:lnSpc>
                <a:spcPct val="7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>
                <a:cs typeface="AR PL ShanHeiSun Uni" charset="0"/>
              </a:rPr>
              <a:t>XML-Encryption</a:t>
            </a:r>
          </a:p>
        </p:txBody>
      </p:sp>
      <p:sp>
        <p:nvSpPr>
          <p:cNvPr id="245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191500" cy="4687888"/>
          </a:xfrm>
        </p:spPr>
        <p:txBody>
          <a:bodyPr lIns="0" tIns="0" rIns="0" bIns="0"/>
          <a:lstStyle/>
          <a:p>
            <a:pPr eaLnBrk="1" hangingPunct="1">
              <a:lnSpc>
                <a:spcPct val="7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cs typeface="AR PL ShanHeiSun Uni" charset="0"/>
              </a:rPr>
              <a:t>Encrypts XML with a symmetric key</a:t>
            </a:r>
          </a:p>
          <a:p>
            <a:pPr eaLnBrk="1" hangingPunct="1">
              <a:lnSpc>
                <a:spcPct val="7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cs typeface="AR PL ShanHeiSun Uni" charset="0"/>
              </a:rPr>
              <a:t>Allows using an asymmetric key</a:t>
            </a:r>
          </a:p>
        </p:txBody>
      </p:sp>
    </p:spTree>
    <p:extLst>
      <p:ext uri="{BB962C8B-B14F-4D97-AF65-F5344CB8AC3E}">
        <p14:creationId xmlns:p14="http://schemas.microsoft.com/office/powerpoint/2010/main" val="21893470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200">
                <a:solidFill>
                  <a:srgbClr val="77BBEE"/>
                </a:solidFill>
                <a:latin typeface="Arial" charset="0"/>
                <a:cs typeface="Arial" charset="0"/>
              </a:rPr>
              <a:t>WS-Security</a:t>
            </a:r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200">
                <a:solidFill>
                  <a:srgbClr val="77BBEE"/>
                </a:solidFill>
                <a:latin typeface="Arial" charset="0"/>
                <a:cs typeface="DejaVuSans" charset="0"/>
              </a:rPr>
              <a:t>Core Axis: WS with Apache Axis2</a:t>
            </a:r>
          </a:p>
          <a:p>
            <a:r>
              <a:rPr lang="en-GB" sz="800" b="1">
                <a:solidFill>
                  <a:srgbClr val="77BBEE"/>
                </a:solidFill>
                <a:latin typeface="Arial" charset="0"/>
                <a:cs typeface="DejaVuSans" charset="0"/>
              </a:rPr>
              <a:t>© WSO2 Inc. 2006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fld id="{3B01271A-C4EB-0645-B8AF-9D7A900C2C48}" type="slidenum">
              <a:rPr lang="en-GB" sz="1400">
                <a:solidFill>
                  <a:srgbClr val="77BBEE"/>
                </a:solidFill>
                <a:latin typeface="Arial" charset="0"/>
                <a:cs typeface="DejaVuSans" charset="0"/>
              </a:rPr>
              <a:pPr/>
              <a:t>13</a:t>
            </a:fld>
            <a:endParaRPr lang="en-GB" sz="1400">
              <a:solidFill>
                <a:srgbClr val="77BBEE"/>
              </a:solidFill>
              <a:latin typeface="Arial" charset="0"/>
              <a:cs typeface="DejaVuSans" charset="0"/>
            </a:endParaRPr>
          </a:p>
        </p:txBody>
      </p:sp>
      <p:sp>
        <p:nvSpPr>
          <p:cNvPr id="25605" name="Rectangle 1"/>
          <p:cNvSpPr>
            <a:spLocks noGrp="1" noChangeArrowheads="1"/>
          </p:cNvSpPr>
          <p:nvPr>
            <p:ph type="title"/>
          </p:nvPr>
        </p:nvSpPr>
        <p:spPr>
          <a:xfrm>
            <a:off x="395288" y="568325"/>
            <a:ext cx="8337550" cy="533400"/>
          </a:xfrm>
        </p:spPr>
        <p:txBody>
          <a:bodyPr lIns="0" tIns="0" rIns="0" bIns="0"/>
          <a:lstStyle/>
          <a:p>
            <a:pPr eaLnBrk="1" hangingPunct="1">
              <a:lnSpc>
                <a:spcPct val="7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>
                <a:cs typeface="AR PL ShanHeiSun Uni" charset="0"/>
              </a:rPr>
              <a:t>Plain-text XML</a:t>
            </a:r>
          </a:p>
        </p:txBody>
      </p:sp>
      <p:sp>
        <p:nvSpPr>
          <p:cNvPr id="25606" name="Text Box 3"/>
          <p:cNvSpPr txBox="1">
            <a:spLocks noChangeArrowheads="1"/>
          </p:cNvSpPr>
          <p:nvPr/>
        </p:nvSpPr>
        <p:spPr bwMode="auto">
          <a:xfrm>
            <a:off x="865188" y="1533525"/>
            <a:ext cx="7364412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>
                <a:solidFill>
                  <a:srgbClr val="000000"/>
                </a:solidFill>
              </a:rPr>
              <a:t>&lt;RootElement xmlns="http://www.apache.org/ns/#app1"&gt;</a:t>
            </a:r>
          </a:p>
          <a:p>
            <a:r>
              <a:rPr lang="en-GB">
                <a:solidFill>
                  <a:srgbClr val="000000"/>
                </a:solidFill>
              </a:rPr>
              <a:t>	</a:t>
            </a:r>
            <a:r>
              <a:rPr lang="en-GB" b="1">
                <a:solidFill>
                  <a:srgbClr val="000000"/>
                </a:solidFill>
              </a:rPr>
              <a:t>&lt;foo&gt;Some simple text&lt;/foo&gt;</a:t>
            </a:r>
          </a:p>
          <a:p>
            <a:r>
              <a:rPr lang="en-GB">
                <a:solidFill>
                  <a:srgbClr val="000000"/>
                </a:solidFill>
              </a:rPr>
              <a:t>&lt;/RootElement&gt;</a:t>
            </a:r>
          </a:p>
        </p:txBody>
      </p:sp>
    </p:spTree>
    <p:extLst>
      <p:ext uri="{BB962C8B-B14F-4D97-AF65-F5344CB8AC3E}">
        <p14:creationId xmlns:p14="http://schemas.microsoft.com/office/powerpoint/2010/main" val="6077985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200">
                <a:solidFill>
                  <a:srgbClr val="77BBEE"/>
                </a:solidFill>
                <a:latin typeface="Arial" charset="0"/>
                <a:cs typeface="Arial" charset="0"/>
              </a:rPr>
              <a:t>WS-Security</a:t>
            </a:r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200">
                <a:solidFill>
                  <a:srgbClr val="77BBEE"/>
                </a:solidFill>
                <a:latin typeface="Arial" charset="0"/>
                <a:cs typeface="DejaVuSans" charset="0"/>
              </a:rPr>
              <a:t>Core Axis: WS with Apache Axis2</a:t>
            </a:r>
          </a:p>
          <a:p>
            <a:r>
              <a:rPr lang="en-GB" sz="800" b="1">
                <a:solidFill>
                  <a:srgbClr val="77BBEE"/>
                </a:solidFill>
                <a:latin typeface="Arial" charset="0"/>
                <a:cs typeface="DejaVuSans" charset="0"/>
              </a:rPr>
              <a:t>© WSO2 Inc. 2006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fld id="{0C87F04C-2408-D443-8FDC-95EF3FB6FE11}" type="slidenum">
              <a:rPr lang="en-GB" sz="1400">
                <a:solidFill>
                  <a:srgbClr val="77BBEE"/>
                </a:solidFill>
                <a:latin typeface="Arial" charset="0"/>
                <a:cs typeface="DejaVuSans" charset="0"/>
              </a:rPr>
              <a:pPr/>
              <a:t>14</a:t>
            </a:fld>
            <a:endParaRPr lang="en-GB" sz="1400">
              <a:solidFill>
                <a:srgbClr val="77BBEE"/>
              </a:solidFill>
              <a:latin typeface="Arial" charset="0"/>
              <a:cs typeface="DejaVuSans" charset="0"/>
            </a:endParaRPr>
          </a:p>
        </p:txBody>
      </p:sp>
      <p:sp>
        <p:nvSpPr>
          <p:cNvPr id="26629" name="Rectangle 1"/>
          <p:cNvSpPr>
            <a:spLocks noGrp="1" noChangeArrowheads="1"/>
          </p:cNvSpPr>
          <p:nvPr>
            <p:ph type="title"/>
          </p:nvPr>
        </p:nvSpPr>
        <p:spPr>
          <a:xfrm>
            <a:off x="395288" y="568325"/>
            <a:ext cx="8337550" cy="533400"/>
          </a:xfrm>
        </p:spPr>
        <p:txBody>
          <a:bodyPr lIns="0" tIns="0" rIns="0" bIns="0"/>
          <a:lstStyle/>
          <a:p>
            <a:pPr eaLnBrk="1" hangingPunct="1">
              <a:lnSpc>
                <a:spcPct val="7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>
                <a:cs typeface="AR PL ShanHeiSun Uni" charset="0"/>
              </a:rPr>
              <a:t>XML Encryption</a:t>
            </a:r>
          </a:p>
        </p:txBody>
      </p:sp>
      <p:sp>
        <p:nvSpPr>
          <p:cNvPr id="266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191500" cy="4687888"/>
          </a:xfrm>
        </p:spPr>
        <p:txBody>
          <a:bodyPr lIns="0" tIns="0" rIns="0" bIns="0"/>
          <a:lstStyle/>
          <a:p>
            <a:pPr eaLnBrk="1" hangingPunct="1">
              <a:lnSpc>
                <a:spcPct val="7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cs typeface="AR PL ShanHeiSun Uni" charset="0"/>
              </a:rPr>
              <a:t>Encrypt an XML Element</a:t>
            </a:r>
          </a:p>
          <a:p>
            <a:pPr lvl="1" eaLnBrk="1" hangingPunct="1">
              <a:lnSpc>
                <a:spcPct val="7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ea typeface="AR PL ShanHeiSun Uni" charset="0"/>
                <a:cs typeface="AR PL ShanHeiSun Uni" charset="0"/>
              </a:rPr>
              <a:t>Encrypt the entire Element</a:t>
            </a:r>
          </a:p>
          <a:p>
            <a:pPr eaLnBrk="1" hangingPunct="1">
              <a:lnSpc>
                <a:spcPct val="7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cs typeface="AR PL ShanHeiSun Uni" charset="0"/>
              </a:rPr>
              <a:t>Encrypt an XML Element Content</a:t>
            </a:r>
          </a:p>
          <a:p>
            <a:pPr lvl="1" eaLnBrk="1" hangingPunct="1">
              <a:lnSpc>
                <a:spcPct val="7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ea typeface="AR PL ShanHeiSun Uni" charset="0"/>
                <a:cs typeface="AR PL ShanHeiSun Uni" charset="0"/>
              </a:rPr>
              <a:t>Encrypt the only the content of the Element</a:t>
            </a:r>
          </a:p>
        </p:txBody>
      </p:sp>
    </p:spTree>
    <p:extLst>
      <p:ext uri="{BB962C8B-B14F-4D97-AF65-F5344CB8AC3E}">
        <p14:creationId xmlns:p14="http://schemas.microsoft.com/office/powerpoint/2010/main" val="40602573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200">
                <a:solidFill>
                  <a:srgbClr val="77BBEE"/>
                </a:solidFill>
                <a:latin typeface="Arial" charset="0"/>
                <a:cs typeface="Arial" charset="0"/>
              </a:rPr>
              <a:t>WS-Security</a:t>
            </a: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200">
                <a:solidFill>
                  <a:srgbClr val="77BBEE"/>
                </a:solidFill>
                <a:latin typeface="Arial" charset="0"/>
                <a:cs typeface="DejaVuSans" charset="0"/>
              </a:rPr>
              <a:t>Core Axis: WS with Apache Axis2</a:t>
            </a:r>
          </a:p>
          <a:p>
            <a:r>
              <a:rPr lang="en-GB" sz="800" b="1">
                <a:solidFill>
                  <a:srgbClr val="77BBEE"/>
                </a:solidFill>
                <a:latin typeface="Arial" charset="0"/>
                <a:cs typeface="DejaVuSans" charset="0"/>
              </a:rPr>
              <a:t>© WSO2 Inc. 2006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fld id="{8A8F4F49-CB96-6A43-ACBA-D2C759BC6947}" type="slidenum">
              <a:rPr lang="en-GB" sz="1400">
                <a:solidFill>
                  <a:srgbClr val="77BBEE"/>
                </a:solidFill>
                <a:latin typeface="Arial" charset="0"/>
                <a:cs typeface="DejaVuSans" charset="0"/>
              </a:rPr>
              <a:pPr/>
              <a:t>15</a:t>
            </a:fld>
            <a:endParaRPr lang="en-GB" sz="1400">
              <a:solidFill>
                <a:srgbClr val="77BBEE"/>
              </a:solidFill>
              <a:latin typeface="Arial" charset="0"/>
              <a:cs typeface="DejaVuSans" charset="0"/>
            </a:endParaRPr>
          </a:p>
        </p:txBody>
      </p:sp>
      <p:sp>
        <p:nvSpPr>
          <p:cNvPr id="27653" name="Rectangle 1"/>
          <p:cNvSpPr>
            <a:spLocks noGrp="1" noChangeArrowheads="1"/>
          </p:cNvSpPr>
          <p:nvPr>
            <p:ph type="title"/>
          </p:nvPr>
        </p:nvSpPr>
        <p:spPr>
          <a:xfrm>
            <a:off x="395288" y="568325"/>
            <a:ext cx="8337550" cy="533400"/>
          </a:xfrm>
        </p:spPr>
        <p:txBody>
          <a:bodyPr lIns="0" tIns="0" rIns="0" bIns="0"/>
          <a:lstStyle/>
          <a:p>
            <a:pPr eaLnBrk="1" hangingPunct="1">
              <a:lnSpc>
                <a:spcPct val="7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>
                <a:cs typeface="AR PL ShanHeiSun Uni" charset="0"/>
              </a:rPr>
              <a:t>Element Encryption</a:t>
            </a:r>
          </a:p>
        </p:txBody>
      </p:sp>
      <p:sp>
        <p:nvSpPr>
          <p:cNvPr id="276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798513"/>
            <a:ext cx="8739188" cy="4687887"/>
          </a:xfrm>
        </p:spPr>
        <p:txBody>
          <a:bodyPr lIns="0" tIns="0" rIns="0" bIns="0"/>
          <a:lstStyle/>
          <a:p>
            <a:pPr eaLnBrk="1" hangingPunct="1">
              <a:lnSpc>
                <a:spcPct val="73000"/>
              </a:lnSpc>
              <a:buFont typeface="Verdana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000" dirty="0">
              <a:cs typeface="AR PL ShanHeiSun Uni" charset="0"/>
            </a:endParaRPr>
          </a:p>
          <a:p>
            <a:pPr eaLnBrk="1" hangingPunct="1">
              <a:lnSpc>
                <a:spcPct val="73000"/>
              </a:lnSpc>
              <a:buFont typeface="Verdana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000" dirty="0">
              <a:cs typeface="AR PL ShanHeiSun Uni" charset="0"/>
            </a:endParaRPr>
          </a:p>
          <a:p>
            <a:pPr eaLnBrk="1" hangingPunct="1">
              <a:lnSpc>
                <a:spcPct val="73000"/>
              </a:lnSpc>
              <a:buFont typeface="Verdana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dirty="0">
                <a:cs typeface="AR PL ShanHeiSun Uni" charset="0"/>
              </a:rPr>
              <a:t>&lt;</a:t>
            </a:r>
            <a:r>
              <a:rPr lang="en-GB" sz="1800" dirty="0" err="1">
                <a:cs typeface="AR PL ShanHeiSun Uni" charset="0"/>
              </a:rPr>
              <a:t>RootElement</a:t>
            </a:r>
            <a:r>
              <a:rPr lang="en-GB" sz="1800" dirty="0">
                <a:cs typeface="AR PL ShanHeiSun Uni" charset="0"/>
              </a:rPr>
              <a:t> </a:t>
            </a:r>
            <a:r>
              <a:rPr lang="en-GB" sz="1800" dirty="0" err="1">
                <a:cs typeface="AR PL ShanHeiSun Uni" charset="0"/>
              </a:rPr>
              <a:t>xmlns</a:t>
            </a:r>
            <a:r>
              <a:rPr lang="en-GB" sz="1800" dirty="0">
                <a:cs typeface="AR PL ShanHeiSun Uni" charset="0"/>
              </a:rPr>
              <a:t>="</a:t>
            </a:r>
            <a:r>
              <a:rPr lang="en-GB" sz="1800" dirty="0">
                <a:solidFill>
                  <a:srgbClr val="CCCCFF"/>
                </a:solidFill>
                <a:cs typeface="AR PL ShanHeiSun Uni" charset="0"/>
                <a:hlinkClick r:id="rId3"/>
              </a:rPr>
              <a:t>http://www.apache.org/ns/#app1</a:t>
            </a:r>
            <a:r>
              <a:rPr lang="en-GB" sz="1800" dirty="0">
                <a:cs typeface="AR PL ShanHeiSun Uni" charset="0"/>
              </a:rPr>
              <a:t>"&gt;</a:t>
            </a:r>
          </a:p>
          <a:p>
            <a:pPr lvl="1" eaLnBrk="1" hangingPunct="1">
              <a:lnSpc>
                <a:spcPct val="73000"/>
              </a:lnSpc>
              <a:buFont typeface="Wingdings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dirty="0">
                <a:ea typeface="AR PL ShanHeiSun Uni" charset="0"/>
                <a:cs typeface="AR PL ShanHeiSun Uni" charset="0"/>
              </a:rPr>
              <a:t>&lt;</a:t>
            </a:r>
            <a:r>
              <a:rPr lang="en-GB" sz="1800" dirty="0" err="1">
                <a:ea typeface="AR PL ShanHeiSun Uni" charset="0"/>
                <a:cs typeface="AR PL ShanHeiSun Uni" charset="0"/>
              </a:rPr>
              <a:t>xenc:EncryptedData</a:t>
            </a:r>
            <a:r>
              <a:rPr lang="en-GB" sz="1800" dirty="0">
                <a:ea typeface="AR PL ShanHeiSun Uni" charset="0"/>
                <a:cs typeface="AR PL ShanHeiSun Uni" charset="0"/>
              </a:rPr>
              <a:t> 	 </a:t>
            </a:r>
          </a:p>
          <a:p>
            <a:pPr lvl="1" eaLnBrk="1" hangingPunct="1">
              <a:lnSpc>
                <a:spcPct val="73000"/>
              </a:lnSpc>
              <a:buFont typeface="Wingdings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dirty="0">
                <a:ea typeface="AR PL ShanHeiSun Uni" charset="0"/>
                <a:cs typeface="AR PL ShanHeiSun Uni" charset="0"/>
              </a:rPr>
              <a:t>     </a:t>
            </a:r>
            <a:r>
              <a:rPr lang="en-GB" sz="1800" dirty="0" err="1">
                <a:ea typeface="AR PL ShanHeiSun Uni" charset="0"/>
                <a:cs typeface="AR PL ShanHeiSun Uni" charset="0"/>
              </a:rPr>
              <a:t>xmlns:xenc</a:t>
            </a:r>
            <a:r>
              <a:rPr lang="en-GB" sz="1800" dirty="0">
                <a:ea typeface="AR PL ShanHeiSun Uni" charset="0"/>
                <a:cs typeface="AR PL ShanHeiSun Uni" charset="0"/>
              </a:rPr>
              <a:t>="http://www.w3.org/2001/04/</a:t>
            </a:r>
            <a:r>
              <a:rPr lang="en-GB" sz="1800" dirty="0" err="1">
                <a:ea typeface="AR PL ShanHeiSun Uni" charset="0"/>
                <a:cs typeface="AR PL ShanHeiSun Uni" charset="0"/>
              </a:rPr>
              <a:t>xmlenc</a:t>
            </a:r>
            <a:r>
              <a:rPr lang="en-GB" sz="1800" dirty="0">
                <a:ea typeface="AR PL ShanHeiSun Uni" charset="0"/>
                <a:cs typeface="AR PL ShanHeiSun Uni" charset="0"/>
              </a:rPr>
              <a:t>#" </a:t>
            </a:r>
          </a:p>
          <a:p>
            <a:pPr eaLnBrk="1" hangingPunct="1">
              <a:lnSpc>
                <a:spcPct val="73000"/>
              </a:lnSpc>
              <a:buFont typeface="Verdana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dirty="0">
                <a:cs typeface="AR PL ShanHeiSun Uni" charset="0"/>
              </a:rPr>
              <a:t>    	     Type="http://www.w3.org/2001/04/</a:t>
            </a:r>
            <a:r>
              <a:rPr lang="en-GB" sz="1800" dirty="0" err="1">
                <a:cs typeface="AR PL ShanHeiSun Uni" charset="0"/>
              </a:rPr>
              <a:t>xmlenc#Element</a:t>
            </a:r>
            <a:r>
              <a:rPr lang="en-GB" sz="1800" dirty="0">
                <a:cs typeface="AR PL ShanHeiSun Uni" charset="0"/>
              </a:rPr>
              <a:t>"&gt;</a:t>
            </a:r>
          </a:p>
          <a:p>
            <a:pPr lvl="2" eaLnBrk="1" hangingPunct="1">
              <a:lnSpc>
                <a:spcPct val="73000"/>
              </a:lnSpc>
              <a:buFont typeface="Verdana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dirty="0">
                <a:ea typeface="AR PL ShanHeiSun Uni" charset="0"/>
                <a:cs typeface="AR PL ShanHeiSun Uni" charset="0"/>
              </a:rPr>
              <a:t>&lt;</a:t>
            </a:r>
            <a:r>
              <a:rPr lang="en-GB" sz="1800" dirty="0" err="1">
                <a:ea typeface="AR PL ShanHeiSun Uni" charset="0"/>
                <a:cs typeface="AR PL ShanHeiSun Uni" charset="0"/>
              </a:rPr>
              <a:t>xenc:EncryptionMethod</a:t>
            </a:r>
            <a:r>
              <a:rPr lang="en-GB" sz="1800" dirty="0">
                <a:ea typeface="AR PL ShanHeiSun Uni" charset="0"/>
                <a:cs typeface="AR PL ShanHeiSun Uni" charset="0"/>
              </a:rPr>
              <a:t> 					</a:t>
            </a:r>
          </a:p>
          <a:p>
            <a:pPr lvl="2" eaLnBrk="1" hangingPunct="1">
              <a:lnSpc>
                <a:spcPct val="73000"/>
              </a:lnSpc>
              <a:buFont typeface="Verdana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dirty="0">
                <a:ea typeface="AR PL ShanHeiSun Uni" charset="0"/>
                <a:cs typeface="AR PL ShanHeiSun Uni" charset="0"/>
              </a:rPr>
              <a:t>      Algorithm="http://www.w3.org/2001/04/xmlenc#aes128-cbc"/&gt;</a:t>
            </a:r>
          </a:p>
          <a:p>
            <a:pPr lvl="2" eaLnBrk="1" hangingPunct="1">
              <a:lnSpc>
                <a:spcPct val="73000"/>
              </a:lnSpc>
              <a:buFont typeface="Verdana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dirty="0">
                <a:ea typeface="AR PL ShanHeiSun Uni" charset="0"/>
                <a:cs typeface="AR PL ShanHeiSun Uni" charset="0"/>
              </a:rPr>
              <a:t>&lt;</a:t>
            </a:r>
            <a:r>
              <a:rPr lang="en-GB" sz="1800" dirty="0" err="1">
                <a:ea typeface="AR PL ShanHeiSun Uni" charset="0"/>
                <a:cs typeface="AR PL ShanHeiSun Uni" charset="0"/>
              </a:rPr>
              <a:t>ds:KeyInfo</a:t>
            </a:r>
            <a:r>
              <a:rPr lang="en-GB" sz="1800" dirty="0">
                <a:ea typeface="AR PL ShanHeiSun Uni" charset="0"/>
                <a:cs typeface="AR PL ShanHeiSun Uni" charset="0"/>
              </a:rPr>
              <a:t>/&gt;</a:t>
            </a:r>
          </a:p>
          <a:p>
            <a:pPr lvl="2" eaLnBrk="1" hangingPunct="1">
              <a:lnSpc>
                <a:spcPct val="73000"/>
              </a:lnSpc>
              <a:buFont typeface="Verdana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1800" dirty="0">
              <a:ea typeface="AR PL ShanHeiSun Uni" charset="0"/>
              <a:cs typeface="AR PL ShanHeiSun Uni" charset="0"/>
            </a:endParaRPr>
          </a:p>
          <a:p>
            <a:pPr lvl="2" eaLnBrk="1" hangingPunct="1">
              <a:lnSpc>
                <a:spcPct val="73000"/>
              </a:lnSpc>
              <a:buFont typeface="Verdana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dirty="0">
                <a:ea typeface="AR PL ShanHeiSun Uni" charset="0"/>
                <a:cs typeface="AR PL ShanHeiSun Uni" charset="0"/>
              </a:rPr>
              <a:t>&lt;</a:t>
            </a:r>
            <a:r>
              <a:rPr lang="en-GB" sz="1800" dirty="0" err="1">
                <a:ea typeface="AR PL ShanHeiSun Uni" charset="0"/>
                <a:cs typeface="AR PL ShanHeiSun Uni" charset="0"/>
              </a:rPr>
              <a:t>xenc:CipherData</a:t>
            </a:r>
            <a:r>
              <a:rPr lang="en-GB" sz="1800" dirty="0">
                <a:ea typeface="AR PL ShanHeiSun Uni" charset="0"/>
                <a:cs typeface="AR PL ShanHeiSun Uni" charset="0"/>
              </a:rPr>
              <a:t>/&gt;</a:t>
            </a:r>
          </a:p>
          <a:p>
            <a:pPr lvl="2" eaLnBrk="1" hangingPunct="1">
              <a:lnSpc>
                <a:spcPct val="73000"/>
              </a:lnSpc>
              <a:buFont typeface="Verdana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1800" dirty="0">
              <a:ea typeface="AR PL ShanHeiSun Uni" charset="0"/>
              <a:cs typeface="AR PL ShanHeiSun Uni" charset="0"/>
            </a:endParaRPr>
          </a:p>
          <a:p>
            <a:pPr lvl="1" eaLnBrk="1" hangingPunct="1">
              <a:lnSpc>
                <a:spcPct val="73000"/>
              </a:lnSpc>
              <a:buFont typeface="Wingdings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dirty="0">
                <a:ea typeface="AR PL ShanHeiSun Uni" charset="0"/>
                <a:cs typeface="AR PL ShanHeiSun Uni" charset="0"/>
              </a:rPr>
              <a:t>&lt;/</a:t>
            </a:r>
            <a:r>
              <a:rPr lang="en-GB" sz="1800" dirty="0" err="1">
                <a:ea typeface="AR PL ShanHeiSun Uni" charset="0"/>
                <a:cs typeface="AR PL ShanHeiSun Uni" charset="0"/>
              </a:rPr>
              <a:t>xenc:EncryptedData</a:t>
            </a:r>
            <a:r>
              <a:rPr lang="en-GB" sz="1800" dirty="0">
                <a:ea typeface="AR PL ShanHeiSun Uni" charset="0"/>
                <a:cs typeface="AR PL ShanHeiSun Uni" charset="0"/>
              </a:rPr>
              <a:t>&gt;</a:t>
            </a:r>
          </a:p>
          <a:p>
            <a:pPr lvl="1" eaLnBrk="1" hangingPunct="1">
              <a:lnSpc>
                <a:spcPct val="73000"/>
              </a:lnSpc>
              <a:buFont typeface="Wingdings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1800" dirty="0">
              <a:ea typeface="AR PL ShanHeiSun Uni" charset="0"/>
              <a:cs typeface="AR PL ShanHeiSun Uni" charset="0"/>
            </a:endParaRPr>
          </a:p>
          <a:p>
            <a:pPr eaLnBrk="1" hangingPunct="1">
              <a:lnSpc>
                <a:spcPct val="73000"/>
              </a:lnSpc>
              <a:buFont typeface="Verdana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dirty="0">
                <a:cs typeface="AR PL ShanHeiSun Uni" charset="0"/>
              </a:rPr>
              <a:t>&lt;/</a:t>
            </a:r>
            <a:r>
              <a:rPr lang="en-GB" sz="1800" dirty="0" err="1">
                <a:cs typeface="AR PL ShanHeiSun Uni" charset="0"/>
              </a:rPr>
              <a:t>RootElement</a:t>
            </a:r>
            <a:r>
              <a:rPr lang="en-GB" sz="1800" dirty="0">
                <a:cs typeface="AR PL ShanHeiSun Uni" charset="0"/>
              </a:rPr>
              <a:t>&gt;</a:t>
            </a:r>
          </a:p>
          <a:p>
            <a:pPr eaLnBrk="1" hangingPunct="1">
              <a:lnSpc>
                <a:spcPct val="73000"/>
              </a:lnSpc>
              <a:buFont typeface="Verdana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1800" dirty="0">
              <a:cs typeface="AR PL ShanHeiSun Un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8027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200">
                <a:solidFill>
                  <a:srgbClr val="77BBEE"/>
                </a:solidFill>
                <a:latin typeface="Arial" charset="0"/>
                <a:cs typeface="Arial" charset="0"/>
              </a:rPr>
              <a:t>WS-Security</a:t>
            </a:r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200">
                <a:solidFill>
                  <a:srgbClr val="77BBEE"/>
                </a:solidFill>
                <a:latin typeface="Arial" charset="0"/>
                <a:cs typeface="DejaVuSans" charset="0"/>
              </a:rPr>
              <a:t>Core Axis: WS with Apache Axis2</a:t>
            </a:r>
          </a:p>
          <a:p>
            <a:r>
              <a:rPr lang="en-GB" sz="800" b="1">
                <a:solidFill>
                  <a:srgbClr val="77BBEE"/>
                </a:solidFill>
                <a:latin typeface="Arial" charset="0"/>
                <a:cs typeface="DejaVuSans" charset="0"/>
              </a:rPr>
              <a:t>© WSO2 Inc. 2006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fld id="{FBDC34CB-618F-2E4E-81CA-F2AB6ABD01F9}" type="slidenum">
              <a:rPr lang="en-GB" sz="1400">
                <a:solidFill>
                  <a:srgbClr val="77BBEE"/>
                </a:solidFill>
                <a:latin typeface="Arial" charset="0"/>
                <a:cs typeface="DejaVuSans" charset="0"/>
              </a:rPr>
              <a:pPr/>
              <a:t>16</a:t>
            </a:fld>
            <a:endParaRPr lang="en-GB" sz="1400">
              <a:solidFill>
                <a:srgbClr val="77BBEE"/>
              </a:solidFill>
              <a:latin typeface="Arial" charset="0"/>
              <a:cs typeface="DejaVuSans" charset="0"/>
            </a:endParaRPr>
          </a:p>
        </p:txBody>
      </p:sp>
      <p:sp>
        <p:nvSpPr>
          <p:cNvPr id="28677" name="Rectangle 1"/>
          <p:cNvSpPr>
            <a:spLocks noGrp="1" noChangeArrowheads="1"/>
          </p:cNvSpPr>
          <p:nvPr>
            <p:ph type="title"/>
          </p:nvPr>
        </p:nvSpPr>
        <p:spPr>
          <a:xfrm>
            <a:off x="349250" y="609600"/>
            <a:ext cx="8337550" cy="533400"/>
          </a:xfrm>
        </p:spPr>
        <p:txBody>
          <a:bodyPr lIns="0" tIns="0" rIns="0" bIns="0"/>
          <a:lstStyle/>
          <a:p>
            <a:pPr eaLnBrk="1" hangingPunct="1">
              <a:lnSpc>
                <a:spcPct val="7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>
                <a:cs typeface="AR PL ShanHeiSun Uni" charset="0"/>
              </a:rPr>
              <a:t>Content Encryption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72525" cy="4687888"/>
          </a:xfrm>
        </p:spPr>
        <p:txBody>
          <a:bodyPr lIns="0" tIns="0" rIns="0" bIns="0"/>
          <a:lstStyle/>
          <a:p>
            <a:pPr eaLnBrk="1" hangingPunct="1">
              <a:lnSpc>
                <a:spcPct val="73000"/>
              </a:lnSpc>
              <a:buFont typeface="Verdana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1800" dirty="0">
              <a:cs typeface="AR PL ShanHeiSun Uni" charset="0"/>
            </a:endParaRPr>
          </a:p>
          <a:p>
            <a:pPr eaLnBrk="1" hangingPunct="1">
              <a:lnSpc>
                <a:spcPct val="73000"/>
              </a:lnSpc>
              <a:buFont typeface="Verdana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dirty="0">
                <a:cs typeface="AR PL ShanHeiSun Uni" charset="0"/>
              </a:rPr>
              <a:t>&lt;</a:t>
            </a:r>
            <a:r>
              <a:rPr lang="en-GB" sz="1800" dirty="0" err="1">
                <a:cs typeface="AR PL ShanHeiSun Uni" charset="0"/>
              </a:rPr>
              <a:t>RootElement</a:t>
            </a:r>
            <a:r>
              <a:rPr lang="en-GB" sz="1800" dirty="0">
                <a:cs typeface="AR PL ShanHeiSun Uni" charset="0"/>
              </a:rPr>
              <a:t> </a:t>
            </a:r>
            <a:r>
              <a:rPr lang="en-GB" sz="1800" dirty="0" err="1">
                <a:cs typeface="AR PL ShanHeiSun Uni" charset="0"/>
              </a:rPr>
              <a:t>xmlns</a:t>
            </a:r>
            <a:r>
              <a:rPr lang="en-GB" sz="1800" dirty="0">
                <a:cs typeface="AR PL ShanHeiSun Uni" charset="0"/>
              </a:rPr>
              <a:t>="</a:t>
            </a:r>
            <a:r>
              <a:rPr lang="en-GB" sz="1800" dirty="0">
                <a:solidFill>
                  <a:srgbClr val="CCCCFF"/>
                </a:solidFill>
                <a:cs typeface="AR PL ShanHeiSun Uni" charset="0"/>
                <a:hlinkClick r:id="rId3"/>
              </a:rPr>
              <a:t>http://www.apache.org/ns/#app1</a:t>
            </a:r>
            <a:r>
              <a:rPr lang="en-GB" sz="1800" dirty="0">
                <a:cs typeface="AR PL ShanHeiSun Uni" charset="0"/>
              </a:rPr>
              <a:t>"&gt;</a:t>
            </a:r>
          </a:p>
          <a:p>
            <a:pPr lvl="1" eaLnBrk="1" hangingPunct="1">
              <a:lnSpc>
                <a:spcPct val="73000"/>
              </a:lnSpc>
              <a:buFont typeface="Wingdings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dirty="0">
                <a:ea typeface="AR PL ShanHeiSun Uni" charset="0"/>
                <a:cs typeface="AR PL ShanHeiSun Uni" charset="0"/>
              </a:rPr>
              <a:t>&lt;foo&gt;</a:t>
            </a:r>
          </a:p>
          <a:p>
            <a:pPr lvl="2" eaLnBrk="1" hangingPunct="1">
              <a:lnSpc>
                <a:spcPct val="73000"/>
              </a:lnSpc>
              <a:buFont typeface="Verdana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dirty="0">
                <a:ea typeface="AR PL ShanHeiSun Uni" charset="0"/>
                <a:cs typeface="AR PL ShanHeiSun Uni" charset="0"/>
              </a:rPr>
              <a:t>&lt;</a:t>
            </a:r>
            <a:r>
              <a:rPr lang="en-GB" sz="1800" dirty="0" err="1">
                <a:ea typeface="AR PL ShanHeiSun Uni" charset="0"/>
                <a:cs typeface="AR PL ShanHeiSun Uni" charset="0"/>
              </a:rPr>
              <a:t>xenc:EncryptedData</a:t>
            </a:r>
            <a:r>
              <a:rPr lang="en-GB" sz="1800" dirty="0">
                <a:ea typeface="AR PL ShanHeiSun Uni" charset="0"/>
                <a:cs typeface="AR PL ShanHeiSun Uni" charset="0"/>
              </a:rPr>
              <a:t> 	 </a:t>
            </a:r>
          </a:p>
          <a:p>
            <a:pPr lvl="4" eaLnBrk="1" hangingPunct="1">
              <a:lnSpc>
                <a:spcPct val="73000"/>
              </a:lnSpc>
              <a:buFont typeface="Verdana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err="1">
                <a:effectLst>
                  <a:outerShdw blurRad="38100" dist="38100" dir="2700000" algn="tl">
                    <a:srgbClr val="DDDDDD"/>
                  </a:outerShdw>
                </a:effectLst>
                <a:ea typeface="AR PL ShanHeiSun Uni" charset="0"/>
                <a:cs typeface="AR PL ShanHeiSun Uni" charset="0"/>
              </a:rPr>
              <a:t>xmlns:xenc</a:t>
            </a:r>
            <a:r>
              <a:rPr lang="en-GB" dirty="0">
                <a:effectLst>
                  <a:outerShdw blurRad="38100" dist="38100" dir="2700000" algn="tl">
                    <a:srgbClr val="DDDDDD"/>
                  </a:outerShdw>
                </a:effectLst>
                <a:ea typeface="AR PL ShanHeiSun Uni" charset="0"/>
                <a:cs typeface="AR PL ShanHeiSun Uni" charset="0"/>
              </a:rPr>
              <a:t>="http://www.w3.org/2001/04/</a:t>
            </a:r>
            <a:r>
              <a:rPr lang="en-GB" dirty="0" err="1">
                <a:effectLst>
                  <a:outerShdw blurRad="38100" dist="38100" dir="2700000" algn="tl">
                    <a:srgbClr val="DDDDDD"/>
                  </a:outerShdw>
                </a:effectLst>
                <a:ea typeface="AR PL ShanHeiSun Uni" charset="0"/>
                <a:cs typeface="AR PL ShanHeiSun Uni" charset="0"/>
              </a:rPr>
              <a:t>xmlenc</a:t>
            </a:r>
            <a:r>
              <a:rPr lang="en-GB" dirty="0">
                <a:effectLst>
                  <a:outerShdw blurRad="38100" dist="38100" dir="2700000" algn="tl">
                    <a:srgbClr val="DDDDDD"/>
                  </a:outerShdw>
                </a:effectLst>
                <a:ea typeface="AR PL ShanHeiSun Uni" charset="0"/>
                <a:cs typeface="AR PL ShanHeiSun Uni" charset="0"/>
              </a:rPr>
              <a:t>#" </a:t>
            </a:r>
          </a:p>
          <a:p>
            <a:pPr eaLnBrk="1" hangingPunct="1">
              <a:lnSpc>
                <a:spcPct val="73000"/>
              </a:lnSpc>
              <a:buFont typeface="Verdana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dirty="0">
                <a:cs typeface="AR PL ShanHeiSun Uni" charset="0"/>
              </a:rPr>
              <a:t>    	   	            Type="http://www.w3.org/2001/04/</a:t>
            </a:r>
            <a:r>
              <a:rPr lang="en-GB" sz="1800" dirty="0" err="1">
                <a:cs typeface="AR PL ShanHeiSun Uni" charset="0"/>
              </a:rPr>
              <a:t>xmlenc#Content</a:t>
            </a:r>
            <a:r>
              <a:rPr lang="en-GB" sz="1800" dirty="0">
                <a:cs typeface="AR PL ShanHeiSun Uni" charset="0"/>
              </a:rPr>
              <a:t>"&gt;</a:t>
            </a:r>
          </a:p>
          <a:p>
            <a:pPr lvl="3" eaLnBrk="1" hangingPunct="1">
              <a:lnSpc>
                <a:spcPct val="73000"/>
              </a:lnSpc>
              <a:buFont typeface="Verdana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effectLst>
                  <a:outerShdw blurRad="38100" dist="38100" dir="2700000" algn="tl">
                    <a:srgbClr val="DDDDDD"/>
                  </a:outerShdw>
                </a:effectLst>
                <a:ea typeface="AR PL ShanHeiSun Uni" charset="0"/>
                <a:cs typeface="AR PL ShanHeiSun Uni" charset="0"/>
              </a:rPr>
              <a:t>&lt;</a:t>
            </a:r>
            <a:r>
              <a:rPr lang="en-GB" dirty="0" err="1">
                <a:effectLst>
                  <a:outerShdw blurRad="38100" dist="38100" dir="2700000" algn="tl">
                    <a:srgbClr val="DDDDDD"/>
                  </a:outerShdw>
                </a:effectLst>
                <a:ea typeface="AR PL ShanHeiSun Uni" charset="0"/>
                <a:cs typeface="AR PL ShanHeiSun Uni" charset="0"/>
              </a:rPr>
              <a:t>xenc:EncryptionMethod</a:t>
            </a:r>
            <a:r>
              <a:rPr lang="en-GB" dirty="0">
                <a:effectLst>
                  <a:outerShdw blurRad="38100" dist="38100" dir="2700000" algn="tl">
                    <a:srgbClr val="DDDDDD"/>
                  </a:outerShdw>
                </a:effectLst>
                <a:ea typeface="AR PL ShanHeiSun Uni" charset="0"/>
                <a:cs typeface="AR PL ShanHeiSun Uni" charset="0"/>
              </a:rPr>
              <a:t> 					</a:t>
            </a:r>
          </a:p>
          <a:p>
            <a:pPr lvl="3" eaLnBrk="1" hangingPunct="1">
              <a:lnSpc>
                <a:spcPct val="73000"/>
              </a:lnSpc>
              <a:buFont typeface="Verdana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effectLst>
                  <a:outerShdw blurRad="38100" dist="38100" dir="2700000" algn="tl">
                    <a:srgbClr val="DDDDDD"/>
                  </a:outerShdw>
                </a:effectLst>
                <a:ea typeface="AR PL ShanHeiSun Uni" charset="0"/>
                <a:cs typeface="AR PL ShanHeiSun Uni" charset="0"/>
              </a:rPr>
              <a:t>Algorithm=</a:t>
            </a:r>
            <a:r>
              <a:rPr lang="ja-JP" altLang="en-GB" dirty="0">
                <a:effectLst>
                  <a:outerShdw blurRad="38100" dist="38100" dir="2700000" algn="tl">
                    <a:srgbClr val="DDDDDD"/>
                  </a:outerShdw>
                </a:effectLst>
                <a:ea typeface="AR PL ShanHeiSun Uni" charset="0"/>
                <a:cs typeface="AR PL ShanHeiSun Uni" charset="0"/>
              </a:rPr>
              <a:t>”</a:t>
            </a:r>
            <a:r>
              <a:rPr lang="en-GB" dirty="0">
                <a:solidFill>
                  <a:srgbClr val="CCCCFF"/>
                </a:solidFill>
                <a:effectLst/>
                <a:ea typeface="AR PL ShanHeiSun Uni" charset="0"/>
                <a:cs typeface="AR PL ShanHeiSun Uni" charset="0"/>
                <a:hlinkClick r:id="rId4"/>
              </a:rPr>
              <a:t>http://www.w3.org/2001/04/xmlenc#aes128-cbc</a:t>
            </a:r>
            <a:r>
              <a:rPr lang="en-GB" dirty="0">
                <a:effectLst>
                  <a:outerShdw blurRad="38100" dist="38100" dir="2700000" algn="tl">
                    <a:srgbClr val="DDDDDD"/>
                  </a:outerShdw>
                </a:effectLst>
                <a:ea typeface="AR PL ShanHeiSun Uni" charset="0"/>
                <a:cs typeface="AR PL ShanHeiSun Uni" charset="0"/>
              </a:rPr>
              <a:t>"/&gt;</a:t>
            </a:r>
          </a:p>
          <a:p>
            <a:pPr lvl="3" eaLnBrk="1" hangingPunct="1">
              <a:lnSpc>
                <a:spcPct val="73000"/>
              </a:lnSpc>
              <a:buFont typeface="Verdana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effectLst>
                  <a:outerShdw blurRad="38100" dist="38100" dir="2700000" algn="tl">
                    <a:srgbClr val="DDDDDD"/>
                  </a:outerShdw>
                </a:effectLst>
                <a:ea typeface="AR PL ShanHeiSun Uni" charset="0"/>
                <a:cs typeface="AR PL ShanHeiSun Uni" charset="0"/>
              </a:rPr>
              <a:t>&lt;</a:t>
            </a:r>
            <a:r>
              <a:rPr lang="en-GB" dirty="0" err="1">
                <a:effectLst>
                  <a:outerShdw blurRad="38100" dist="38100" dir="2700000" algn="tl">
                    <a:srgbClr val="DDDDDD"/>
                  </a:outerShdw>
                </a:effectLst>
                <a:ea typeface="AR PL ShanHeiSun Uni" charset="0"/>
                <a:cs typeface="AR PL ShanHeiSun Uni" charset="0"/>
              </a:rPr>
              <a:t>ds:KeyInfo</a:t>
            </a:r>
            <a:r>
              <a:rPr lang="en-GB" dirty="0">
                <a:effectLst>
                  <a:outerShdw blurRad="38100" dist="38100" dir="2700000" algn="tl">
                    <a:srgbClr val="DDDDDD"/>
                  </a:outerShdw>
                </a:effectLst>
                <a:ea typeface="AR PL ShanHeiSun Uni" charset="0"/>
                <a:cs typeface="AR PL ShanHeiSun Uni" charset="0"/>
              </a:rPr>
              <a:t>/&gt;</a:t>
            </a:r>
          </a:p>
          <a:p>
            <a:pPr lvl="3" eaLnBrk="1" hangingPunct="1">
              <a:lnSpc>
                <a:spcPct val="73000"/>
              </a:lnSpc>
              <a:buFont typeface="Verdana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effectLst>
                  <a:outerShdw blurRad="38100" dist="38100" dir="2700000" algn="tl">
                    <a:srgbClr val="DDDDDD"/>
                  </a:outerShdw>
                </a:effectLst>
                <a:ea typeface="AR PL ShanHeiSun Uni" charset="0"/>
                <a:cs typeface="AR PL ShanHeiSun Uni" charset="0"/>
              </a:rPr>
              <a:t>&lt;</a:t>
            </a:r>
            <a:r>
              <a:rPr lang="en-GB" dirty="0" err="1">
                <a:effectLst>
                  <a:outerShdw blurRad="38100" dist="38100" dir="2700000" algn="tl">
                    <a:srgbClr val="DDDDDD"/>
                  </a:outerShdw>
                </a:effectLst>
                <a:ea typeface="AR PL ShanHeiSun Uni" charset="0"/>
                <a:cs typeface="AR PL ShanHeiSun Uni" charset="0"/>
              </a:rPr>
              <a:t>xenc:CipherData</a:t>
            </a:r>
            <a:r>
              <a:rPr lang="en-GB" dirty="0">
                <a:effectLst>
                  <a:outerShdw blurRad="38100" dist="38100" dir="2700000" algn="tl">
                    <a:srgbClr val="DDDDDD"/>
                  </a:outerShdw>
                </a:effectLst>
                <a:ea typeface="AR PL ShanHeiSun Uni" charset="0"/>
                <a:cs typeface="AR PL ShanHeiSun Uni" charset="0"/>
              </a:rPr>
              <a:t>/&gt;</a:t>
            </a:r>
          </a:p>
          <a:p>
            <a:pPr lvl="2" eaLnBrk="1" hangingPunct="1">
              <a:lnSpc>
                <a:spcPct val="73000"/>
              </a:lnSpc>
              <a:buFont typeface="Verdana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dirty="0">
                <a:ea typeface="AR PL ShanHeiSun Uni" charset="0"/>
                <a:cs typeface="AR PL ShanHeiSun Uni" charset="0"/>
              </a:rPr>
              <a:t>&lt;/</a:t>
            </a:r>
            <a:r>
              <a:rPr lang="en-GB" sz="1800" dirty="0" err="1">
                <a:ea typeface="AR PL ShanHeiSun Uni" charset="0"/>
                <a:cs typeface="AR PL ShanHeiSun Uni" charset="0"/>
              </a:rPr>
              <a:t>xenc:EncryptedData</a:t>
            </a:r>
            <a:r>
              <a:rPr lang="en-GB" sz="1800" dirty="0">
                <a:ea typeface="AR PL ShanHeiSun Uni" charset="0"/>
                <a:cs typeface="AR PL ShanHeiSun Uni" charset="0"/>
              </a:rPr>
              <a:t>&gt;</a:t>
            </a:r>
          </a:p>
          <a:p>
            <a:pPr lvl="1" eaLnBrk="1" hangingPunct="1">
              <a:lnSpc>
                <a:spcPct val="73000"/>
              </a:lnSpc>
              <a:buFont typeface="Wingdings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dirty="0">
                <a:ea typeface="AR PL ShanHeiSun Uni" charset="0"/>
                <a:cs typeface="AR PL ShanHeiSun Uni" charset="0"/>
              </a:rPr>
              <a:t>&lt;/foo&gt;</a:t>
            </a:r>
          </a:p>
          <a:p>
            <a:pPr eaLnBrk="1" hangingPunct="1">
              <a:lnSpc>
                <a:spcPct val="73000"/>
              </a:lnSpc>
              <a:buFont typeface="Verdana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dirty="0">
                <a:cs typeface="AR PL ShanHeiSun Uni" charset="0"/>
              </a:rPr>
              <a:t>&lt;/</a:t>
            </a:r>
            <a:r>
              <a:rPr lang="en-GB" sz="1800" dirty="0" err="1">
                <a:cs typeface="AR PL ShanHeiSun Uni" charset="0"/>
              </a:rPr>
              <a:t>RootElement</a:t>
            </a:r>
            <a:r>
              <a:rPr lang="en-GB" sz="1800" dirty="0">
                <a:cs typeface="AR PL ShanHeiSun Uni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450332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200">
                <a:solidFill>
                  <a:srgbClr val="77BBEE"/>
                </a:solidFill>
                <a:latin typeface="Arial" charset="0"/>
                <a:cs typeface="Arial" charset="0"/>
              </a:rPr>
              <a:t>WS-Security</a:t>
            </a: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200">
                <a:solidFill>
                  <a:srgbClr val="77BBEE"/>
                </a:solidFill>
                <a:latin typeface="Arial" charset="0"/>
                <a:cs typeface="DejaVuSans" charset="0"/>
              </a:rPr>
              <a:t>Core Axis: WS with Apache Axis2</a:t>
            </a:r>
          </a:p>
          <a:p>
            <a:r>
              <a:rPr lang="en-GB" sz="800" b="1">
                <a:solidFill>
                  <a:srgbClr val="77BBEE"/>
                </a:solidFill>
                <a:latin typeface="Arial" charset="0"/>
                <a:cs typeface="DejaVuSans" charset="0"/>
              </a:rPr>
              <a:t>© WSO2 Inc. 2006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fld id="{E5E7D8F5-A12D-7A40-856C-F422A4933633}" type="slidenum">
              <a:rPr lang="en-GB" sz="1400">
                <a:solidFill>
                  <a:srgbClr val="77BBEE"/>
                </a:solidFill>
                <a:latin typeface="Arial" charset="0"/>
                <a:cs typeface="DejaVuSans" charset="0"/>
              </a:rPr>
              <a:pPr/>
              <a:t>17</a:t>
            </a:fld>
            <a:endParaRPr lang="en-GB" sz="1400">
              <a:solidFill>
                <a:srgbClr val="77BBEE"/>
              </a:solidFill>
              <a:latin typeface="Arial" charset="0"/>
              <a:cs typeface="DejaVuSans" charset="0"/>
            </a:endParaRPr>
          </a:p>
        </p:txBody>
      </p:sp>
      <p:sp>
        <p:nvSpPr>
          <p:cNvPr id="29701" name="Rectangle 1"/>
          <p:cNvSpPr>
            <a:spLocks noGrp="1" noChangeArrowheads="1"/>
          </p:cNvSpPr>
          <p:nvPr>
            <p:ph type="title"/>
          </p:nvPr>
        </p:nvSpPr>
        <p:spPr>
          <a:xfrm>
            <a:off x="395288" y="568325"/>
            <a:ext cx="8337550" cy="533400"/>
          </a:xfrm>
        </p:spPr>
        <p:txBody>
          <a:bodyPr lIns="0" tIns="0" rIns="0" bIns="0"/>
          <a:lstStyle/>
          <a:p>
            <a:pPr eaLnBrk="1" hangingPunct="1">
              <a:lnSpc>
                <a:spcPct val="7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>
                <a:cs typeface="AR PL ShanHeiSun Uni" charset="0"/>
              </a:rPr>
              <a:t>Encrypted Data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191500" cy="4687887"/>
          </a:xfrm>
        </p:spPr>
        <p:txBody>
          <a:bodyPr lIns="0" tIns="0" rIns="0" bIns="0"/>
          <a:lstStyle/>
          <a:p>
            <a:pPr marL="0" indent="0" eaLnBrk="1" hangingPunct="1">
              <a:lnSpc>
                <a:spcPct val="7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  <a:defRPr/>
            </a:pPr>
            <a:r>
              <a:rPr lang="en-GB" sz="1800" smtClean="0">
                <a:solidFill>
                  <a:srgbClr val="B3B3B3"/>
                </a:solidFill>
                <a:ea typeface="+mn-ea"/>
              </a:rPr>
              <a:t>&lt;RootElement xmlns="http://www.apache.org/ns/#app1"&gt;</a:t>
            </a:r>
          </a:p>
          <a:p>
            <a:pPr marL="0" lvl="1" indent="0" eaLnBrk="1" hangingPunct="1">
              <a:lnSpc>
                <a:spcPct val="7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  <a:defRPr/>
            </a:pPr>
            <a:r>
              <a:rPr lang="en-GB" sz="1800" smtClean="0"/>
              <a:t>&lt;xenc:EncryptedData 	xmlns:xenc="http://www.w3.org/2001/04/xmlenc#" Type="http://www.w3.org/2001/04/xmlenc#Element"&gt;</a:t>
            </a:r>
          </a:p>
          <a:p>
            <a:pPr marL="914400" lvl="2" indent="0" eaLnBrk="1" hangingPunct="1">
              <a:lnSpc>
                <a:spcPct val="7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  <a:defRPr/>
            </a:pPr>
            <a:r>
              <a:rPr lang="en-GB" sz="1800" smtClean="0">
                <a:solidFill>
                  <a:srgbClr val="B3B3B3"/>
                </a:solidFill>
              </a:rPr>
              <a:t>&lt;xenc:EncryptionMethod ... /&gt;</a:t>
            </a:r>
          </a:p>
          <a:p>
            <a:pPr marL="914400" lvl="2" indent="0" eaLnBrk="1" hangingPunct="1">
              <a:lnSpc>
                <a:spcPct val="7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  <a:defRPr/>
            </a:pPr>
            <a:r>
              <a:rPr lang="en-GB" sz="1800" smtClean="0">
                <a:solidFill>
                  <a:srgbClr val="B3B3B3"/>
                </a:solidFill>
              </a:rPr>
              <a:t>&lt;ds:KeyInfo  x		mlns:ds="http://www.w3.org/2000/09/xmldsig#"&gt;</a:t>
            </a:r>
          </a:p>
          <a:p>
            <a:pPr marL="1371600" lvl="3" indent="0" eaLnBrk="1" hangingPunct="1">
              <a:lnSpc>
                <a:spcPct val="7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  <a:defRPr/>
            </a:pPr>
            <a:r>
              <a:rPr lang="en-GB" smtClean="0">
                <a:solidFill>
                  <a:srgbClr val="B3B3B3"/>
                </a:solidFill>
              </a:rPr>
              <a:t>...</a:t>
            </a:r>
          </a:p>
          <a:p>
            <a:pPr marL="914400" lvl="2" indent="0" eaLnBrk="1" hangingPunct="1">
              <a:lnSpc>
                <a:spcPct val="7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  <a:defRPr/>
            </a:pPr>
            <a:r>
              <a:rPr lang="en-GB" sz="1800" smtClean="0">
                <a:solidFill>
                  <a:srgbClr val="B3B3B3"/>
                </a:solidFill>
              </a:rPr>
              <a:t>&lt;/ds:KeyInfo&gt;</a:t>
            </a:r>
          </a:p>
          <a:p>
            <a:pPr marL="914400" lvl="2" indent="0" eaLnBrk="1" hangingPunct="1">
              <a:lnSpc>
                <a:spcPct val="7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  <a:defRPr/>
            </a:pPr>
            <a:r>
              <a:rPr lang="en-GB" sz="1800" smtClean="0">
                <a:solidFill>
                  <a:srgbClr val="B3B3B3"/>
                </a:solidFill>
              </a:rPr>
              <a:t>&lt;xenc:CipherData 	xmlns:xenc="http://www.w3.org/2001/04/xmlenc#"&gt;</a:t>
            </a:r>
          </a:p>
          <a:p>
            <a:pPr marL="1371600" lvl="3" indent="0" eaLnBrk="1" hangingPunct="1">
              <a:lnSpc>
                <a:spcPct val="7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  <a:defRPr/>
            </a:pPr>
            <a:r>
              <a:rPr lang="en-GB" smtClean="0">
                <a:solidFill>
                  <a:srgbClr val="B3B3B3"/>
                </a:solidFill>
              </a:rPr>
              <a:t>...</a:t>
            </a:r>
          </a:p>
          <a:p>
            <a:pPr marL="914400" lvl="2" indent="0" eaLnBrk="1" hangingPunct="1">
              <a:lnSpc>
                <a:spcPct val="7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  <a:defRPr/>
            </a:pPr>
            <a:r>
              <a:rPr lang="en-GB" sz="1800" smtClean="0">
                <a:solidFill>
                  <a:srgbClr val="B3B3B3"/>
                </a:solidFill>
              </a:rPr>
              <a:t>&lt;/xenc:CipherData&gt;</a:t>
            </a:r>
          </a:p>
          <a:p>
            <a:pPr marL="0" lvl="1" indent="0" eaLnBrk="1" hangingPunct="1">
              <a:lnSpc>
                <a:spcPct val="7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  <a:defRPr/>
            </a:pPr>
            <a:r>
              <a:rPr lang="en-GB" sz="1800" smtClean="0"/>
              <a:t>&lt;/xenc:EncryptedData&gt;</a:t>
            </a:r>
          </a:p>
          <a:p>
            <a:pPr marL="0" indent="0" eaLnBrk="1" hangingPunct="1">
              <a:lnSpc>
                <a:spcPct val="7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  <a:defRPr/>
            </a:pPr>
            <a:r>
              <a:rPr lang="en-GB" sz="1800" smtClean="0">
                <a:solidFill>
                  <a:srgbClr val="B3B3B3"/>
                </a:solidFill>
                <a:ea typeface="+mn-ea"/>
              </a:rPr>
              <a:t>&lt;/RootElement&gt;</a:t>
            </a:r>
          </a:p>
        </p:txBody>
      </p:sp>
    </p:spTree>
    <p:extLst>
      <p:ext uri="{BB962C8B-B14F-4D97-AF65-F5344CB8AC3E}">
        <p14:creationId xmlns:p14="http://schemas.microsoft.com/office/powerpoint/2010/main" val="3369159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200">
                <a:solidFill>
                  <a:srgbClr val="77BBEE"/>
                </a:solidFill>
                <a:latin typeface="Arial" charset="0"/>
                <a:cs typeface="Arial" charset="0"/>
              </a:rPr>
              <a:t>WS-Security</a:t>
            </a: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200">
                <a:solidFill>
                  <a:srgbClr val="77BBEE"/>
                </a:solidFill>
                <a:latin typeface="Arial" charset="0"/>
                <a:cs typeface="DejaVuSans" charset="0"/>
              </a:rPr>
              <a:t>Core Axis: WS with Apache Axis2</a:t>
            </a:r>
          </a:p>
          <a:p>
            <a:r>
              <a:rPr lang="en-GB" sz="800" b="1">
                <a:solidFill>
                  <a:srgbClr val="77BBEE"/>
                </a:solidFill>
                <a:latin typeface="Arial" charset="0"/>
                <a:cs typeface="DejaVuSans" charset="0"/>
              </a:rPr>
              <a:t>© WSO2 Inc. 2006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fld id="{24F947A1-3971-7D4C-9A4E-A038B9E03F2B}" type="slidenum">
              <a:rPr lang="en-GB" sz="1400">
                <a:solidFill>
                  <a:srgbClr val="77BBEE"/>
                </a:solidFill>
                <a:latin typeface="Arial" charset="0"/>
                <a:cs typeface="DejaVuSans" charset="0"/>
              </a:rPr>
              <a:pPr/>
              <a:t>18</a:t>
            </a:fld>
            <a:endParaRPr lang="en-GB" sz="1400">
              <a:solidFill>
                <a:srgbClr val="77BBEE"/>
              </a:solidFill>
              <a:latin typeface="Arial" charset="0"/>
              <a:cs typeface="DejaVuSans" charset="0"/>
            </a:endParaRPr>
          </a:p>
        </p:txBody>
      </p:sp>
      <p:sp>
        <p:nvSpPr>
          <p:cNvPr id="30725" name="Rectangle 1"/>
          <p:cNvSpPr>
            <a:spLocks noGrp="1" noChangeArrowheads="1"/>
          </p:cNvSpPr>
          <p:nvPr>
            <p:ph type="title"/>
          </p:nvPr>
        </p:nvSpPr>
        <p:spPr>
          <a:xfrm>
            <a:off x="395288" y="568325"/>
            <a:ext cx="8337550" cy="533400"/>
          </a:xfrm>
        </p:spPr>
        <p:txBody>
          <a:bodyPr lIns="0" tIns="0" rIns="0" bIns="0"/>
          <a:lstStyle/>
          <a:p>
            <a:pPr eaLnBrk="1" hangingPunct="1">
              <a:lnSpc>
                <a:spcPct val="7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>
                <a:cs typeface="AR PL ShanHeiSun Uni" charset="0"/>
              </a:rPr>
              <a:t>Encryption Method</a:t>
            </a:r>
          </a:p>
        </p:txBody>
      </p:sp>
      <p:sp>
        <p:nvSpPr>
          <p:cNvPr id="307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2725" y="1255713"/>
            <a:ext cx="8267700" cy="4687887"/>
          </a:xfrm>
        </p:spPr>
        <p:txBody>
          <a:bodyPr lIns="0" tIns="0" rIns="0" bIns="0"/>
          <a:lstStyle/>
          <a:p>
            <a:pPr marL="0" indent="0" eaLnBrk="1" hangingPunct="1">
              <a:lnSpc>
                <a:spcPct val="73000"/>
              </a:lnSpc>
              <a:buClr>
                <a:srgbClr val="000000"/>
              </a:buClr>
              <a:buFont typeface="Times New Roman" charset="0"/>
              <a:buNone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sz="1800" dirty="0">
                <a:solidFill>
                  <a:srgbClr val="B3B3B3"/>
                </a:solidFill>
                <a:cs typeface="AR PL ShanHeiSun Uni" charset="0"/>
              </a:rPr>
              <a:t>&lt;</a:t>
            </a:r>
            <a:r>
              <a:rPr lang="en-GB" sz="1800" dirty="0" err="1">
                <a:solidFill>
                  <a:srgbClr val="B3B3B3"/>
                </a:solidFill>
                <a:cs typeface="AR PL ShanHeiSun Uni" charset="0"/>
              </a:rPr>
              <a:t>RootElement</a:t>
            </a:r>
            <a:r>
              <a:rPr lang="en-GB" sz="1800" dirty="0">
                <a:solidFill>
                  <a:srgbClr val="B3B3B3"/>
                </a:solidFill>
                <a:cs typeface="AR PL ShanHeiSun Uni" charset="0"/>
              </a:rPr>
              <a:t> </a:t>
            </a:r>
            <a:r>
              <a:rPr lang="en-GB" sz="1800" dirty="0" err="1">
                <a:solidFill>
                  <a:srgbClr val="B3B3B3"/>
                </a:solidFill>
                <a:cs typeface="AR PL ShanHeiSun Uni" charset="0"/>
              </a:rPr>
              <a:t>xmlns</a:t>
            </a:r>
            <a:r>
              <a:rPr lang="en-GB" sz="1800" dirty="0">
                <a:solidFill>
                  <a:srgbClr val="B3B3B3"/>
                </a:solidFill>
                <a:cs typeface="AR PL ShanHeiSun Uni" charset="0"/>
              </a:rPr>
              <a:t>="</a:t>
            </a:r>
            <a:r>
              <a:rPr lang="en-GB" sz="1800" dirty="0">
                <a:solidFill>
                  <a:srgbClr val="CCCCFF"/>
                </a:solidFill>
                <a:cs typeface="AR PL ShanHeiSun Uni" charset="0"/>
                <a:hlinkClick r:id="rId3"/>
              </a:rPr>
              <a:t>http://www.apache.org/ns/#app1</a:t>
            </a:r>
            <a:r>
              <a:rPr lang="en-GB" sz="1800" dirty="0">
                <a:solidFill>
                  <a:srgbClr val="B3B3B3"/>
                </a:solidFill>
                <a:cs typeface="AR PL ShanHeiSun Uni" charset="0"/>
              </a:rPr>
              <a:t>"&gt;</a:t>
            </a:r>
          </a:p>
          <a:p>
            <a:pPr marL="0" indent="0" eaLnBrk="1" hangingPunct="1">
              <a:lnSpc>
                <a:spcPct val="73000"/>
              </a:lnSpc>
              <a:buClr>
                <a:srgbClr val="000000"/>
              </a:buClr>
              <a:buFont typeface="Times New Roman" charset="0"/>
              <a:buNone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sz="1800" dirty="0">
                <a:solidFill>
                  <a:srgbClr val="B3B3B3"/>
                </a:solidFill>
                <a:cs typeface="AR PL ShanHeiSun Uni" charset="0"/>
              </a:rPr>
              <a:t>     &lt;</a:t>
            </a:r>
            <a:r>
              <a:rPr lang="en-GB" sz="1800" dirty="0" err="1">
                <a:solidFill>
                  <a:srgbClr val="B3B3B3"/>
                </a:solidFill>
                <a:cs typeface="AR PL ShanHeiSun Uni" charset="0"/>
              </a:rPr>
              <a:t>xenc:EncryptedData</a:t>
            </a:r>
            <a:r>
              <a:rPr lang="en-GB" sz="1800" dirty="0">
                <a:solidFill>
                  <a:srgbClr val="B3B3B3"/>
                </a:solidFill>
                <a:cs typeface="AR PL ShanHeiSun Uni" charset="0"/>
              </a:rPr>
              <a:t> ... &gt;</a:t>
            </a:r>
          </a:p>
          <a:p>
            <a:pPr marL="0" indent="0" eaLnBrk="1" hangingPunct="1">
              <a:lnSpc>
                <a:spcPct val="73000"/>
              </a:lnSpc>
              <a:buClr>
                <a:srgbClr val="000000"/>
              </a:buClr>
              <a:buFont typeface="Times New Roman" charset="0"/>
              <a:buNone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sz="1800" dirty="0">
                <a:cs typeface="AR PL ShanHeiSun Uni" charset="0"/>
              </a:rPr>
              <a:t>     	&lt;</a:t>
            </a:r>
            <a:r>
              <a:rPr lang="en-GB" sz="1800" dirty="0" err="1">
                <a:cs typeface="AR PL ShanHeiSun Uni" charset="0"/>
              </a:rPr>
              <a:t>xenc:EncryptionMethod</a:t>
            </a:r>
            <a:r>
              <a:rPr lang="en-GB" sz="1800" dirty="0">
                <a:cs typeface="AR PL ShanHeiSun Uni" charset="0"/>
              </a:rPr>
              <a:t> </a:t>
            </a:r>
          </a:p>
          <a:p>
            <a:pPr marL="0" lvl="1" indent="0" eaLnBrk="1" hangingPunct="1">
              <a:lnSpc>
                <a:spcPct val="73000"/>
              </a:lnSpc>
              <a:buClr>
                <a:srgbClr val="000000"/>
              </a:buClr>
              <a:buFont typeface="Times New Roman" charset="0"/>
              <a:buNone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sz="1800" dirty="0">
                <a:ea typeface="AR PL ShanHeiSun Uni" charset="0"/>
                <a:cs typeface="AR PL ShanHeiSun Uni" charset="0"/>
              </a:rPr>
              <a:t>Algorithm="http://www.w3.org/2001/04/xmlenc#aes128-cbc" </a:t>
            </a:r>
          </a:p>
          <a:p>
            <a:pPr marL="0" lvl="1" indent="0" eaLnBrk="1" hangingPunct="1">
              <a:lnSpc>
                <a:spcPct val="73000"/>
              </a:lnSpc>
              <a:buClr>
                <a:srgbClr val="000000"/>
              </a:buClr>
              <a:buFont typeface="Times New Roman" charset="0"/>
              <a:buNone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sz="1800" dirty="0" err="1">
                <a:ea typeface="AR PL ShanHeiSun Uni" charset="0"/>
                <a:cs typeface="AR PL ShanHeiSun Uni" charset="0"/>
              </a:rPr>
              <a:t>xmlns:xenc</a:t>
            </a:r>
            <a:r>
              <a:rPr lang="en-GB" sz="1800" dirty="0">
                <a:ea typeface="AR PL ShanHeiSun Uni" charset="0"/>
                <a:cs typeface="AR PL ShanHeiSun Uni" charset="0"/>
              </a:rPr>
              <a:t>="</a:t>
            </a:r>
            <a:r>
              <a:rPr lang="en-GB" sz="1800" dirty="0">
                <a:solidFill>
                  <a:srgbClr val="CCCCFF"/>
                </a:solidFill>
                <a:ea typeface="AR PL ShanHeiSun Uni" charset="0"/>
                <a:cs typeface="AR PL ShanHeiSun Uni" charset="0"/>
                <a:hlinkClick r:id="rId4"/>
              </a:rPr>
              <a:t>http://www.w3.org/2001/04/xmlenc</a:t>
            </a:r>
            <a:r>
              <a:rPr lang="en-GB" sz="1800" dirty="0">
                <a:ea typeface="AR PL ShanHeiSun Uni" charset="0"/>
                <a:cs typeface="AR PL ShanHeiSun Uni" charset="0"/>
              </a:rPr>
              <a:t>#"/&gt;</a:t>
            </a:r>
          </a:p>
          <a:p>
            <a:pPr marL="0" lvl="1" indent="0" eaLnBrk="1" hangingPunct="1">
              <a:lnSpc>
                <a:spcPct val="73000"/>
              </a:lnSpc>
              <a:buClr>
                <a:srgbClr val="000000"/>
              </a:buClr>
              <a:buFont typeface="Times New Roman" charset="0"/>
              <a:buNone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sz="1800" dirty="0">
                <a:solidFill>
                  <a:srgbClr val="B3B3B3"/>
                </a:solidFill>
                <a:ea typeface="AR PL ShanHeiSun Uni" charset="0"/>
                <a:cs typeface="AR PL ShanHeiSun Uni" charset="0"/>
              </a:rPr>
              <a:t>&lt;</a:t>
            </a:r>
            <a:r>
              <a:rPr lang="en-GB" sz="1800" dirty="0" err="1">
                <a:solidFill>
                  <a:srgbClr val="B3B3B3"/>
                </a:solidFill>
                <a:ea typeface="AR PL ShanHeiSun Uni" charset="0"/>
                <a:cs typeface="AR PL ShanHeiSun Uni" charset="0"/>
              </a:rPr>
              <a:t>ds:KeyInfo</a:t>
            </a:r>
            <a:r>
              <a:rPr lang="en-GB" sz="1800" dirty="0">
                <a:solidFill>
                  <a:srgbClr val="B3B3B3"/>
                </a:solidFill>
                <a:ea typeface="AR PL ShanHeiSun Uni" charset="0"/>
                <a:cs typeface="AR PL ShanHeiSun Uni" charset="0"/>
              </a:rPr>
              <a:t> </a:t>
            </a:r>
            <a:r>
              <a:rPr lang="en-GB" sz="1800" dirty="0" err="1">
                <a:solidFill>
                  <a:srgbClr val="B3B3B3"/>
                </a:solidFill>
                <a:ea typeface="AR PL ShanHeiSun Uni" charset="0"/>
                <a:cs typeface="AR PL ShanHeiSun Uni" charset="0"/>
              </a:rPr>
              <a:t>xmlns:ds</a:t>
            </a:r>
            <a:r>
              <a:rPr lang="en-GB" sz="1800" dirty="0">
                <a:solidFill>
                  <a:srgbClr val="B3B3B3"/>
                </a:solidFill>
                <a:ea typeface="AR PL ShanHeiSun Uni" charset="0"/>
                <a:cs typeface="AR PL ShanHeiSun Uni" charset="0"/>
              </a:rPr>
              <a:t>="http://www.w3.org/2000/09/</a:t>
            </a:r>
            <a:r>
              <a:rPr lang="en-GB" sz="1800" dirty="0" err="1">
                <a:solidFill>
                  <a:srgbClr val="B3B3B3"/>
                </a:solidFill>
                <a:ea typeface="AR PL ShanHeiSun Uni" charset="0"/>
                <a:cs typeface="AR PL ShanHeiSun Uni" charset="0"/>
              </a:rPr>
              <a:t>xmldsig</a:t>
            </a:r>
            <a:r>
              <a:rPr lang="en-GB" sz="1800" dirty="0">
                <a:solidFill>
                  <a:srgbClr val="B3B3B3"/>
                </a:solidFill>
                <a:ea typeface="AR PL ShanHeiSun Uni" charset="0"/>
                <a:cs typeface="AR PL ShanHeiSun Uni" charset="0"/>
              </a:rPr>
              <a:t>#"&gt;</a:t>
            </a:r>
          </a:p>
          <a:p>
            <a:pPr marL="914400" lvl="2" indent="0" eaLnBrk="1" hangingPunct="1">
              <a:lnSpc>
                <a:spcPct val="73000"/>
              </a:lnSpc>
              <a:buClr>
                <a:srgbClr val="000000"/>
              </a:buClr>
              <a:buFont typeface="Times New Roman" charset="0"/>
              <a:buNone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sz="1800" dirty="0">
                <a:solidFill>
                  <a:srgbClr val="B3B3B3"/>
                </a:solidFill>
                <a:ea typeface="AR PL ShanHeiSun Uni" charset="0"/>
                <a:cs typeface="AR PL ShanHeiSun Uni" charset="0"/>
              </a:rPr>
              <a:t>...</a:t>
            </a:r>
          </a:p>
          <a:p>
            <a:pPr marL="0" lvl="1" indent="0" eaLnBrk="1" hangingPunct="1">
              <a:lnSpc>
                <a:spcPct val="73000"/>
              </a:lnSpc>
              <a:buClr>
                <a:srgbClr val="000000"/>
              </a:buClr>
              <a:buFont typeface="Times New Roman" charset="0"/>
              <a:buNone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sz="1800" dirty="0">
                <a:solidFill>
                  <a:srgbClr val="B3B3B3"/>
                </a:solidFill>
                <a:ea typeface="AR PL ShanHeiSun Uni" charset="0"/>
                <a:cs typeface="AR PL ShanHeiSun Uni" charset="0"/>
              </a:rPr>
              <a:t>&lt;/</a:t>
            </a:r>
            <a:r>
              <a:rPr lang="en-GB" sz="1800" dirty="0" err="1">
                <a:solidFill>
                  <a:srgbClr val="B3B3B3"/>
                </a:solidFill>
                <a:ea typeface="AR PL ShanHeiSun Uni" charset="0"/>
                <a:cs typeface="AR PL ShanHeiSun Uni" charset="0"/>
              </a:rPr>
              <a:t>ds:KeyInfo</a:t>
            </a:r>
            <a:r>
              <a:rPr lang="en-GB" sz="1800" dirty="0">
                <a:solidFill>
                  <a:srgbClr val="B3B3B3"/>
                </a:solidFill>
                <a:ea typeface="AR PL ShanHeiSun Uni" charset="0"/>
                <a:cs typeface="AR PL ShanHeiSun Uni" charset="0"/>
              </a:rPr>
              <a:t>&gt;</a:t>
            </a:r>
          </a:p>
          <a:p>
            <a:pPr marL="0" lvl="1" indent="0" eaLnBrk="1" hangingPunct="1">
              <a:lnSpc>
                <a:spcPct val="73000"/>
              </a:lnSpc>
              <a:buClr>
                <a:srgbClr val="000000"/>
              </a:buClr>
              <a:buFont typeface="Times New Roman" charset="0"/>
              <a:buNone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sz="1800" dirty="0">
                <a:solidFill>
                  <a:srgbClr val="B3B3B3"/>
                </a:solidFill>
                <a:ea typeface="AR PL ShanHeiSun Uni" charset="0"/>
                <a:cs typeface="AR PL ShanHeiSun Uni" charset="0"/>
              </a:rPr>
              <a:t>&lt;</a:t>
            </a:r>
            <a:r>
              <a:rPr lang="en-GB" sz="1800" dirty="0" err="1">
                <a:solidFill>
                  <a:srgbClr val="B3B3B3"/>
                </a:solidFill>
                <a:ea typeface="AR PL ShanHeiSun Uni" charset="0"/>
                <a:cs typeface="AR PL ShanHeiSun Uni" charset="0"/>
              </a:rPr>
              <a:t>xenc:CipherData</a:t>
            </a:r>
            <a:r>
              <a:rPr lang="en-GB" sz="1800" dirty="0">
                <a:solidFill>
                  <a:srgbClr val="B3B3B3"/>
                </a:solidFill>
                <a:ea typeface="AR PL ShanHeiSun Uni" charset="0"/>
                <a:cs typeface="AR PL ShanHeiSun Uni" charset="0"/>
              </a:rPr>
              <a:t> </a:t>
            </a:r>
          </a:p>
          <a:p>
            <a:pPr marL="0" lvl="1" indent="0" eaLnBrk="1" hangingPunct="1">
              <a:lnSpc>
                <a:spcPct val="73000"/>
              </a:lnSpc>
              <a:buClr>
                <a:srgbClr val="000000"/>
              </a:buClr>
              <a:buFont typeface="Times New Roman" charset="0"/>
              <a:buNone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sz="1800" dirty="0">
                <a:solidFill>
                  <a:srgbClr val="B3B3B3"/>
                </a:solidFill>
                <a:ea typeface="AR PL ShanHeiSun Uni" charset="0"/>
                <a:cs typeface="AR PL ShanHeiSun Uni" charset="0"/>
              </a:rPr>
              <a:t>    </a:t>
            </a:r>
            <a:r>
              <a:rPr lang="en-GB" sz="1800" dirty="0" err="1">
                <a:solidFill>
                  <a:srgbClr val="B3B3B3"/>
                </a:solidFill>
                <a:ea typeface="AR PL ShanHeiSun Uni" charset="0"/>
                <a:cs typeface="AR PL ShanHeiSun Uni" charset="0"/>
              </a:rPr>
              <a:t>xmlns:xenc</a:t>
            </a:r>
            <a:r>
              <a:rPr lang="en-GB" sz="1800" dirty="0">
                <a:solidFill>
                  <a:srgbClr val="B3B3B3"/>
                </a:solidFill>
                <a:ea typeface="AR PL ShanHeiSun Uni" charset="0"/>
                <a:cs typeface="AR PL ShanHeiSun Uni" charset="0"/>
              </a:rPr>
              <a:t>="http://www.w3.org/2001/04/</a:t>
            </a:r>
            <a:r>
              <a:rPr lang="en-GB" sz="1800" dirty="0" err="1">
                <a:solidFill>
                  <a:srgbClr val="B3B3B3"/>
                </a:solidFill>
                <a:ea typeface="AR PL ShanHeiSun Uni" charset="0"/>
                <a:cs typeface="AR PL ShanHeiSun Uni" charset="0"/>
              </a:rPr>
              <a:t>xmlenc</a:t>
            </a:r>
            <a:r>
              <a:rPr lang="en-GB" sz="1800" dirty="0">
                <a:solidFill>
                  <a:srgbClr val="B3B3B3"/>
                </a:solidFill>
                <a:ea typeface="AR PL ShanHeiSun Uni" charset="0"/>
                <a:cs typeface="AR PL ShanHeiSun Uni" charset="0"/>
              </a:rPr>
              <a:t>#"&gt;</a:t>
            </a:r>
          </a:p>
          <a:p>
            <a:pPr marL="914400" lvl="2" indent="0" eaLnBrk="1" hangingPunct="1">
              <a:lnSpc>
                <a:spcPct val="73000"/>
              </a:lnSpc>
              <a:buClr>
                <a:srgbClr val="000000"/>
              </a:buClr>
              <a:buFont typeface="Times New Roman" charset="0"/>
              <a:buNone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sz="1800" dirty="0">
                <a:solidFill>
                  <a:srgbClr val="B3B3B3"/>
                </a:solidFill>
                <a:ea typeface="AR PL ShanHeiSun Uni" charset="0"/>
                <a:cs typeface="AR PL ShanHeiSun Uni" charset="0"/>
              </a:rPr>
              <a:t>...</a:t>
            </a:r>
          </a:p>
          <a:p>
            <a:pPr marL="0" lvl="1" indent="0" eaLnBrk="1" hangingPunct="1">
              <a:lnSpc>
                <a:spcPct val="73000"/>
              </a:lnSpc>
              <a:buClr>
                <a:srgbClr val="000000"/>
              </a:buClr>
              <a:buFont typeface="Times New Roman" charset="0"/>
              <a:buNone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sz="1800" dirty="0">
                <a:solidFill>
                  <a:srgbClr val="B3B3B3"/>
                </a:solidFill>
                <a:ea typeface="AR PL ShanHeiSun Uni" charset="0"/>
                <a:cs typeface="AR PL ShanHeiSun Uni" charset="0"/>
              </a:rPr>
              <a:t>&lt;/</a:t>
            </a:r>
            <a:r>
              <a:rPr lang="en-GB" sz="1800" dirty="0" err="1">
                <a:solidFill>
                  <a:srgbClr val="B3B3B3"/>
                </a:solidFill>
                <a:ea typeface="AR PL ShanHeiSun Uni" charset="0"/>
                <a:cs typeface="AR PL ShanHeiSun Uni" charset="0"/>
              </a:rPr>
              <a:t>xenc:CipherData</a:t>
            </a:r>
            <a:r>
              <a:rPr lang="en-GB" sz="1800" dirty="0">
                <a:solidFill>
                  <a:srgbClr val="B3B3B3"/>
                </a:solidFill>
                <a:ea typeface="AR PL ShanHeiSun Uni" charset="0"/>
                <a:cs typeface="AR PL ShanHeiSun Uni" charset="0"/>
              </a:rPr>
              <a:t>&gt;</a:t>
            </a:r>
          </a:p>
          <a:p>
            <a:pPr marL="0" lvl="1" indent="0" eaLnBrk="1" hangingPunct="1">
              <a:lnSpc>
                <a:spcPct val="73000"/>
              </a:lnSpc>
              <a:buClr>
                <a:srgbClr val="000000"/>
              </a:buClr>
              <a:buFont typeface="Times New Roman" charset="0"/>
              <a:buNone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sz="1800" dirty="0">
                <a:solidFill>
                  <a:srgbClr val="B3B3B3"/>
                </a:solidFill>
                <a:ea typeface="AR PL ShanHeiSun Uni" charset="0"/>
                <a:cs typeface="AR PL ShanHeiSun Uni" charset="0"/>
              </a:rPr>
              <a:t>&lt;/</a:t>
            </a:r>
            <a:r>
              <a:rPr lang="en-GB" sz="1800" dirty="0" err="1">
                <a:solidFill>
                  <a:srgbClr val="B3B3B3"/>
                </a:solidFill>
                <a:ea typeface="AR PL ShanHeiSun Uni" charset="0"/>
                <a:cs typeface="AR PL ShanHeiSun Uni" charset="0"/>
              </a:rPr>
              <a:t>xenc:EncryptedData</a:t>
            </a:r>
            <a:r>
              <a:rPr lang="en-GB" sz="1800" dirty="0">
                <a:solidFill>
                  <a:srgbClr val="B3B3B3"/>
                </a:solidFill>
                <a:ea typeface="AR PL ShanHeiSun Uni" charset="0"/>
                <a:cs typeface="AR PL ShanHeiSun Uni" charset="0"/>
              </a:rPr>
              <a:t>&gt;</a:t>
            </a:r>
          </a:p>
          <a:p>
            <a:pPr marL="0" indent="0" eaLnBrk="1" hangingPunct="1">
              <a:lnSpc>
                <a:spcPct val="73000"/>
              </a:lnSpc>
              <a:buClr>
                <a:srgbClr val="000000"/>
              </a:buClr>
              <a:buFont typeface="Times New Roman" charset="0"/>
              <a:buNone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sz="1800" dirty="0">
                <a:solidFill>
                  <a:srgbClr val="B3B3B3"/>
                </a:solidFill>
                <a:cs typeface="AR PL ShanHeiSun Uni" charset="0"/>
              </a:rPr>
              <a:t>&lt;/</a:t>
            </a:r>
            <a:r>
              <a:rPr lang="en-GB" sz="1800" dirty="0" err="1">
                <a:solidFill>
                  <a:srgbClr val="B3B3B3"/>
                </a:solidFill>
                <a:cs typeface="AR PL ShanHeiSun Uni" charset="0"/>
              </a:rPr>
              <a:t>RootElement</a:t>
            </a:r>
            <a:r>
              <a:rPr lang="en-GB" sz="1800" dirty="0">
                <a:solidFill>
                  <a:srgbClr val="B3B3B3"/>
                </a:solidFill>
                <a:cs typeface="AR PL ShanHeiSun Uni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938033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200">
                <a:solidFill>
                  <a:srgbClr val="77BBEE"/>
                </a:solidFill>
                <a:latin typeface="Arial" charset="0"/>
                <a:cs typeface="Arial" charset="0"/>
              </a:rPr>
              <a:t>WS-Security</a:t>
            </a: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200">
                <a:solidFill>
                  <a:srgbClr val="77BBEE"/>
                </a:solidFill>
                <a:latin typeface="Arial" charset="0"/>
                <a:cs typeface="DejaVuSans" charset="0"/>
              </a:rPr>
              <a:t>Core Axis: WS with Apache Axis2</a:t>
            </a:r>
          </a:p>
          <a:p>
            <a:r>
              <a:rPr lang="en-GB" sz="800" b="1">
                <a:solidFill>
                  <a:srgbClr val="77BBEE"/>
                </a:solidFill>
                <a:latin typeface="Arial" charset="0"/>
                <a:cs typeface="DejaVuSans" charset="0"/>
              </a:rPr>
              <a:t>© WSO2 Inc. 2006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fld id="{42B992EF-E699-3640-9B34-824E290B9BD5}" type="slidenum">
              <a:rPr lang="en-GB" sz="1400">
                <a:solidFill>
                  <a:srgbClr val="77BBEE"/>
                </a:solidFill>
                <a:latin typeface="Arial" charset="0"/>
                <a:cs typeface="DejaVuSans" charset="0"/>
              </a:rPr>
              <a:pPr/>
              <a:t>19</a:t>
            </a:fld>
            <a:endParaRPr lang="en-GB" sz="1400">
              <a:solidFill>
                <a:srgbClr val="77BBEE"/>
              </a:solidFill>
              <a:latin typeface="Arial" charset="0"/>
              <a:cs typeface="DejaVuSans" charset="0"/>
            </a:endParaRPr>
          </a:p>
        </p:txBody>
      </p:sp>
      <p:sp>
        <p:nvSpPr>
          <p:cNvPr id="31749" name="Rectangle 1"/>
          <p:cNvSpPr>
            <a:spLocks noGrp="1" noChangeArrowheads="1"/>
          </p:cNvSpPr>
          <p:nvPr>
            <p:ph type="title"/>
          </p:nvPr>
        </p:nvSpPr>
        <p:spPr>
          <a:xfrm>
            <a:off x="395288" y="568325"/>
            <a:ext cx="8337550" cy="533400"/>
          </a:xfrm>
        </p:spPr>
        <p:txBody>
          <a:bodyPr lIns="0" tIns="0" rIns="0" bIns="0"/>
          <a:lstStyle/>
          <a:p>
            <a:pPr eaLnBrk="1" hangingPunct="1">
              <a:lnSpc>
                <a:spcPct val="7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>
                <a:cs typeface="AR PL ShanHeiSun Uni" charset="0"/>
              </a:rPr>
              <a:t>Key Info</a:t>
            </a:r>
          </a:p>
        </p:txBody>
      </p:sp>
      <p:sp>
        <p:nvSpPr>
          <p:cNvPr id="317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191500" cy="5013325"/>
          </a:xfrm>
        </p:spPr>
        <p:txBody>
          <a:bodyPr lIns="0" tIns="0" rIns="0" bIns="0"/>
          <a:lstStyle/>
          <a:p>
            <a:pPr marL="0" indent="0" eaLnBrk="1" hangingPunct="1">
              <a:lnSpc>
                <a:spcPct val="73000"/>
              </a:lnSpc>
              <a:buClr>
                <a:srgbClr val="000000"/>
              </a:buClr>
              <a:buFont typeface="Times New Roman" charset="0"/>
              <a:buNone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sz="1600" dirty="0">
                <a:solidFill>
                  <a:srgbClr val="B3B3B3"/>
                </a:solidFill>
                <a:cs typeface="AR PL ShanHeiSun Uni" charset="0"/>
              </a:rPr>
              <a:t>&lt;</a:t>
            </a:r>
            <a:r>
              <a:rPr lang="en-GB" sz="1600" dirty="0" err="1">
                <a:solidFill>
                  <a:srgbClr val="B3B3B3"/>
                </a:solidFill>
                <a:cs typeface="AR PL ShanHeiSun Uni" charset="0"/>
              </a:rPr>
              <a:t>RootElement</a:t>
            </a:r>
            <a:r>
              <a:rPr lang="en-GB" sz="1600" dirty="0">
                <a:solidFill>
                  <a:srgbClr val="B3B3B3"/>
                </a:solidFill>
                <a:cs typeface="AR PL ShanHeiSun Uni" charset="0"/>
              </a:rPr>
              <a:t> </a:t>
            </a:r>
            <a:r>
              <a:rPr lang="en-GB" sz="1600" dirty="0" err="1">
                <a:solidFill>
                  <a:srgbClr val="B3B3B3"/>
                </a:solidFill>
                <a:cs typeface="AR PL ShanHeiSun Uni" charset="0"/>
              </a:rPr>
              <a:t>xmlns</a:t>
            </a:r>
            <a:r>
              <a:rPr lang="en-GB" sz="1600" dirty="0">
                <a:solidFill>
                  <a:srgbClr val="B3B3B3"/>
                </a:solidFill>
                <a:cs typeface="AR PL ShanHeiSun Uni" charset="0"/>
              </a:rPr>
              <a:t>="http://</a:t>
            </a:r>
            <a:r>
              <a:rPr lang="en-GB" sz="1600" dirty="0" err="1">
                <a:solidFill>
                  <a:srgbClr val="B3B3B3"/>
                </a:solidFill>
                <a:cs typeface="AR PL ShanHeiSun Uni" charset="0"/>
              </a:rPr>
              <a:t>www.apache.org</a:t>
            </a:r>
            <a:r>
              <a:rPr lang="en-GB" sz="1600" dirty="0">
                <a:solidFill>
                  <a:srgbClr val="B3B3B3"/>
                </a:solidFill>
                <a:cs typeface="AR PL ShanHeiSun Uni" charset="0"/>
              </a:rPr>
              <a:t>/ns/#app1"&gt;</a:t>
            </a:r>
          </a:p>
          <a:p>
            <a:pPr marL="0" lvl="1" indent="0" eaLnBrk="1" hangingPunct="1">
              <a:lnSpc>
                <a:spcPct val="73000"/>
              </a:lnSpc>
              <a:buClr>
                <a:srgbClr val="000000"/>
              </a:buClr>
              <a:buFont typeface="Times New Roman" charset="0"/>
              <a:buNone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sz="1600" dirty="0">
                <a:solidFill>
                  <a:srgbClr val="B3B3B3"/>
                </a:solidFill>
                <a:ea typeface="AR PL ShanHeiSun Uni" charset="0"/>
                <a:cs typeface="AR PL ShanHeiSun Uni" charset="0"/>
              </a:rPr>
              <a:t>&lt;</a:t>
            </a:r>
            <a:r>
              <a:rPr lang="en-GB" sz="1600" dirty="0" err="1">
                <a:solidFill>
                  <a:srgbClr val="B3B3B3"/>
                </a:solidFill>
                <a:ea typeface="AR PL ShanHeiSun Uni" charset="0"/>
                <a:cs typeface="AR PL ShanHeiSun Uni" charset="0"/>
              </a:rPr>
              <a:t>xenc:EncryptedData</a:t>
            </a:r>
            <a:r>
              <a:rPr lang="en-GB" sz="1600" dirty="0">
                <a:solidFill>
                  <a:srgbClr val="B3B3B3"/>
                </a:solidFill>
                <a:ea typeface="AR PL ShanHeiSun Uni" charset="0"/>
                <a:cs typeface="AR PL ShanHeiSun Uni" charset="0"/>
              </a:rPr>
              <a:t> ... &gt;</a:t>
            </a:r>
          </a:p>
          <a:p>
            <a:pPr marL="0" lvl="1" indent="0" eaLnBrk="1" hangingPunct="1">
              <a:lnSpc>
                <a:spcPct val="73000"/>
              </a:lnSpc>
              <a:buClr>
                <a:srgbClr val="000000"/>
              </a:buClr>
              <a:buFont typeface="Times New Roman" charset="0"/>
              <a:buNone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sz="1600" dirty="0">
                <a:solidFill>
                  <a:srgbClr val="B3B3B3"/>
                </a:solidFill>
                <a:ea typeface="AR PL ShanHeiSun Uni" charset="0"/>
                <a:cs typeface="AR PL ShanHeiSun Uni" charset="0"/>
              </a:rPr>
              <a:t>&lt;</a:t>
            </a:r>
            <a:r>
              <a:rPr lang="en-GB" sz="1600" dirty="0" err="1">
                <a:solidFill>
                  <a:srgbClr val="B3B3B3"/>
                </a:solidFill>
                <a:ea typeface="AR PL ShanHeiSun Uni" charset="0"/>
                <a:cs typeface="AR PL ShanHeiSun Uni" charset="0"/>
              </a:rPr>
              <a:t>xenc:EncryptionMethod</a:t>
            </a:r>
            <a:r>
              <a:rPr lang="en-GB" sz="1600" dirty="0">
                <a:solidFill>
                  <a:srgbClr val="B3B3B3"/>
                </a:solidFill>
                <a:ea typeface="AR PL ShanHeiSun Uni" charset="0"/>
                <a:cs typeface="AR PL ShanHeiSun Uni" charset="0"/>
              </a:rPr>
              <a:t> /&gt;</a:t>
            </a:r>
          </a:p>
          <a:p>
            <a:pPr marL="0" indent="0" eaLnBrk="1" hangingPunct="1">
              <a:lnSpc>
                <a:spcPct val="73000"/>
              </a:lnSpc>
              <a:buClr>
                <a:srgbClr val="000000"/>
              </a:buClr>
              <a:buFont typeface="Times New Roman" charset="0"/>
              <a:buNone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sz="1600" dirty="0">
                <a:cs typeface="AR PL ShanHeiSun Uni" charset="0"/>
              </a:rPr>
              <a:t>&lt;</a:t>
            </a:r>
            <a:r>
              <a:rPr lang="en-GB" sz="1600" dirty="0" err="1">
                <a:cs typeface="AR PL ShanHeiSun Uni" charset="0"/>
              </a:rPr>
              <a:t>ds:KeyInfo</a:t>
            </a:r>
            <a:r>
              <a:rPr lang="en-GB" sz="1600" dirty="0">
                <a:cs typeface="AR PL ShanHeiSun Uni" charset="0"/>
              </a:rPr>
              <a:t> </a:t>
            </a:r>
            <a:r>
              <a:rPr lang="en-GB" sz="1600" dirty="0" err="1">
                <a:cs typeface="AR PL ShanHeiSun Uni" charset="0"/>
              </a:rPr>
              <a:t>xmlns:ds</a:t>
            </a:r>
            <a:r>
              <a:rPr lang="en-GB" sz="1600" dirty="0">
                <a:cs typeface="AR PL ShanHeiSun Uni" charset="0"/>
              </a:rPr>
              <a:t>="http://www.w3.org/2000/09/</a:t>
            </a:r>
            <a:r>
              <a:rPr lang="en-GB" sz="1600" dirty="0" err="1">
                <a:cs typeface="AR PL ShanHeiSun Uni" charset="0"/>
              </a:rPr>
              <a:t>xmldsig</a:t>
            </a:r>
            <a:r>
              <a:rPr lang="en-GB" sz="1600" dirty="0">
                <a:cs typeface="AR PL ShanHeiSun Uni" charset="0"/>
              </a:rPr>
              <a:t>#"&gt;</a:t>
            </a:r>
          </a:p>
          <a:p>
            <a:pPr marL="0" indent="0" eaLnBrk="1" hangingPunct="1">
              <a:lnSpc>
                <a:spcPct val="73000"/>
              </a:lnSpc>
              <a:buClr>
                <a:srgbClr val="000000"/>
              </a:buClr>
              <a:buFont typeface="Times New Roman" charset="0"/>
              <a:buNone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sz="1600" dirty="0">
                <a:cs typeface="AR PL ShanHeiSun Uni" charset="0"/>
              </a:rPr>
              <a:t>&lt;</a:t>
            </a:r>
            <a:r>
              <a:rPr lang="en-GB" sz="1600" dirty="0" err="1">
                <a:cs typeface="AR PL ShanHeiSun Uni" charset="0"/>
              </a:rPr>
              <a:t>xenc:EncryptedKey</a:t>
            </a:r>
            <a:r>
              <a:rPr lang="en-GB" sz="1600" dirty="0">
                <a:cs typeface="AR PL ShanHeiSun Uni" charset="0"/>
              </a:rPr>
              <a:t> </a:t>
            </a:r>
            <a:r>
              <a:rPr lang="en-GB" sz="1600" dirty="0" err="1">
                <a:cs typeface="AR PL ShanHeiSun Uni" charset="0"/>
              </a:rPr>
              <a:t>xmlns:xenc</a:t>
            </a:r>
            <a:r>
              <a:rPr lang="en-GB" sz="1600" dirty="0">
                <a:cs typeface="AR PL ShanHeiSun Uni" charset="0"/>
              </a:rPr>
              <a:t>="http://www.w3.org/2001/04/</a:t>
            </a:r>
            <a:r>
              <a:rPr lang="en-GB" sz="1600" dirty="0" err="1">
                <a:cs typeface="AR PL ShanHeiSun Uni" charset="0"/>
              </a:rPr>
              <a:t>xmlenc</a:t>
            </a:r>
            <a:r>
              <a:rPr lang="en-GB" sz="1600" dirty="0">
                <a:cs typeface="AR PL ShanHeiSun Uni" charset="0"/>
              </a:rPr>
              <a:t>#"&gt;</a:t>
            </a:r>
          </a:p>
          <a:p>
            <a:pPr marL="0" indent="0" eaLnBrk="1" hangingPunct="1">
              <a:lnSpc>
                <a:spcPct val="73000"/>
              </a:lnSpc>
              <a:buClr>
                <a:srgbClr val="000000"/>
              </a:buClr>
              <a:buFont typeface="Times New Roman" charset="0"/>
              <a:buNone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sz="1600" dirty="0">
                <a:cs typeface="AR PL ShanHeiSun Uni" charset="0"/>
              </a:rPr>
              <a:t>&lt;</a:t>
            </a:r>
            <a:r>
              <a:rPr lang="en-GB" sz="1600" dirty="0" err="1">
                <a:cs typeface="AR PL ShanHeiSun Uni" charset="0"/>
              </a:rPr>
              <a:t>xenc:EncryptionMethod</a:t>
            </a:r>
            <a:r>
              <a:rPr lang="en-GB" sz="1600" dirty="0">
                <a:cs typeface="AR PL ShanHeiSun Uni" charset="0"/>
              </a:rPr>
              <a:t> Algorithm="http://www.w3.org/2001/04/</a:t>
            </a:r>
            <a:r>
              <a:rPr lang="en-GB" sz="1600" dirty="0" err="1">
                <a:cs typeface="AR PL ShanHeiSun Uni" charset="0"/>
              </a:rPr>
              <a:t>xmlenc#kw-tripledes</a:t>
            </a:r>
            <a:r>
              <a:rPr lang="en-GB" sz="1600" dirty="0">
                <a:cs typeface="AR PL ShanHeiSun Uni" charset="0"/>
              </a:rPr>
              <a:t>" </a:t>
            </a:r>
            <a:r>
              <a:rPr lang="en-GB" sz="1600" dirty="0" err="1">
                <a:cs typeface="AR PL ShanHeiSun Uni" charset="0"/>
              </a:rPr>
              <a:t>xmlns:xenc</a:t>
            </a:r>
            <a:r>
              <a:rPr lang="en-GB" sz="1600" dirty="0">
                <a:cs typeface="AR PL ShanHeiSun Uni" charset="0"/>
              </a:rPr>
              <a:t>="http://www.w3.org/2001/04/</a:t>
            </a:r>
            <a:r>
              <a:rPr lang="en-GB" sz="1600" dirty="0" err="1">
                <a:cs typeface="AR PL ShanHeiSun Uni" charset="0"/>
              </a:rPr>
              <a:t>xmlenc</a:t>
            </a:r>
            <a:r>
              <a:rPr lang="en-GB" sz="1600" dirty="0">
                <a:cs typeface="AR PL ShanHeiSun Uni" charset="0"/>
              </a:rPr>
              <a:t>#"/&gt;</a:t>
            </a:r>
          </a:p>
          <a:p>
            <a:pPr marL="0" indent="0" eaLnBrk="1" hangingPunct="1">
              <a:lnSpc>
                <a:spcPct val="73000"/>
              </a:lnSpc>
              <a:buClr>
                <a:srgbClr val="000000"/>
              </a:buClr>
              <a:buFont typeface="Times New Roman" charset="0"/>
              <a:buNone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sz="1600" dirty="0">
                <a:cs typeface="AR PL ShanHeiSun Uni" charset="0"/>
              </a:rPr>
              <a:t>&lt;</a:t>
            </a:r>
            <a:r>
              <a:rPr lang="en-GB" sz="1600" dirty="0" err="1">
                <a:cs typeface="AR PL ShanHeiSun Uni" charset="0"/>
              </a:rPr>
              <a:t>xenc:CipherData</a:t>
            </a:r>
            <a:r>
              <a:rPr lang="en-GB" sz="1600" dirty="0">
                <a:cs typeface="AR PL ShanHeiSun Uni" charset="0"/>
              </a:rPr>
              <a:t> </a:t>
            </a:r>
            <a:r>
              <a:rPr lang="en-GB" sz="1600" dirty="0" err="1">
                <a:cs typeface="AR PL ShanHeiSun Uni" charset="0"/>
              </a:rPr>
              <a:t>xmlns:xenc</a:t>
            </a:r>
            <a:r>
              <a:rPr lang="en-GB" sz="1600" dirty="0">
                <a:cs typeface="AR PL ShanHeiSun Uni" charset="0"/>
              </a:rPr>
              <a:t>="http://www.w3.org/2001/04/</a:t>
            </a:r>
            <a:r>
              <a:rPr lang="en-GB" sz="1600" dirty="0" err="1">
                <a:cs typeface="AR PL ShanHeiSun Uni" charset="0"/>
              </a:rPr>
              <a:t>xmlenc</a:t>
            </a:r>
            <a:r>
              <a:rPr lang="en-GB" sz="1600" dirty="0">
                <a:cs typeface="AR PL ShanHeiSun Uni" charset="0"/>
              </a:rPr>
              <a:t>#"&gt;</a:t>
            </a:r>
          </a:p>
          <a:p>
            <a:pPr marL="0" indent="0" eaLnBrk="1" hangingPunct="1">
              <a:lnSpc>
                <a:spcPct val="73000"/>
              </a:lnSpc>
              <a:buClr>
                <a:srgbClr val="000000"/>
              </a:buClr>
              <a:buFont typeface="Times New Roman" charset="0"/>
              <a:buNone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sz="1600" dirty="0">
                <a:cs typeface="AR PL ShanHeiSun Uni" charset="0"/>
              </a:rPr>
              <a:t>&lt;</a:t>
            </a:r>
            <a:r>
              <a:rPr lang="en-GB" sz="1600" dirty="0" err="1">
                <a:cs typeface="AR PL ShanHeiSun Uni" charset="0"/>
              </a:rPr>
              <a:t>xenc:CipherValue</a:t>
            </a:r>
            <a:r>
              <a:rPr lang="en-GB" sz="1600" dirty="0">
                <a:cs typeface="AR PL ShanHeiSun Uni" charset="0"/>
              </a:rPr>
              <a:t> </a:t>
            </a:r>
            <a:r>
              <a:rPr lang="en-GB" sz="1600" dirty="0" err="1">
                <a:cs typeface="AR PL ShanHeiSun Uni" charset="0"/>
              </a:rPr>
              <a:t>xmlns:xenc</a:t>
            </a:r>
            <a:r>
              <a:rPr lang="en-GB" sz="1600" dirty="0">
                <a:cs typeface="AR PL ShanHeiSun Uni" charset="0"/>
              </a:rPr>
              <a:t>="http://www.w3.org/2001/04/</a:t>
            </a:r>
            <a:r>
              <a:rPr lang="en-GB" sz="1600" dirty="0" err="1">
                <a:cs typeface="AR PL ShanHeiSun Uni" charset="0"/>
              </a:rPr>
              <a:t>xmlenc</a:t>
            </a:r>
            <a:r>
              <a:rPr lang="en-GB" sz="1600" dirty="0">
                <a:cs typeface="AR PL ShanHeiSun Uni" charset="0"/>
              </a:rPr>
              <a:t>#"&gt;TI81i4baLxoIyCfPvMyv0pVNwDf4a/Yp4lzr0Vs5NfM=&lt;/</a:t>
            </a:r>
            <a:r>
              <a:rPr lang="en-GB" sz="1600" dirty="0" err="1">
                <a:cs typeface="AR PL ShanHeiSun Uni" charset="0"/>
              </a:rPr>
              <a:t>xenc:CipherValue</a:t>
            </a:r>
            <a:r>
              <a:rPr lang="en-GB" sz="1600" dirty="0">
                <a:cs typeface="AR PL ShanHeiSun Uni" charset="0"/>
              </a:rPr>
              <a:t>&gt;</a:t>
            </a:r>
          </a:p>
          <a:p>
            <a:pPr marL="0" indent="0" eaLnBrk="1" hangingPunct="1">
              <a:lnSpc>
                <a:spcPct val="73000"/>
              </a:lnSpc>
              <a:buClr>
                <a:srgbClr val="000000"/>
              </a:buClr>
              <a:buFont typeface="Times New Roman" charset="0"/>
              <a:buNone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sz="1600" dirty="0">
                <a:cs typeface="AR PL ShanHeiSun Uni" charset="0"/>
              </a:rPr>
              <a:t>&lt;/</a:t>
            </a:r>
            <a:r>
              <a:rPr lang="en-GB" sz="1600" dirty="0" err="1">
                <a:cs typeface="AR PL ShanHeiSun Uni" charset="0"/>
              </a:rPr>
              <a:t>xenc:CipherData</a:t>
            </a:r>
            <a:r>
              <a:rPr lang="en-GB" sz="1600" dirty="0">
                <a:cs typeface="AR PL ShanHeiSun Uni" charset="0"/>
              </a:rPr>
              <a:t>&gt;</a:t>
            </a:r>
          </a:p>
          <a:p>
            <a:pPr marL="0" indent="0" eaLnBrk="1" hangingPunct="1">
              <a:lnSpc>
                <a:spcPct val="73000"/>
              </a:lnSpc>
              <a:buClr>
                <a:srgbClr val="000000"/>
              </a:buClr>
              <a:buFont typeface="Times New Roman" charset="0"/>
              <a:buNone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sz="1600" dirty="0">
                <a:cs typeface="AR PL ShanHeiSun Uni" charset="0"/>
              </a:rPr>
              <a:t>&lt;/</a:t>
            </a:r>
            <a:r>
              <a:rPr lang="en-GB" sz="1600" dirty="0" err="1">
                <a:cs typeface="AR PL ShanHeiSun Uni" charset="0"/>
              </a:rPr>
              <a:t>xenc:EncryptedKey</a:t>
            </a:r>
            <a:r>
              <a:rPr lang="en-GB" sz="1600" dirty="0">
                <a:cs typeface="AR PL ShanHeiSun Uni" charset="0"/>
              </a:rPr>
              <a:t>&gt;</a:t>
            </a:r>
          </a:p>
          <a:p>
            <a:pPr marL="0" indent="0" eaLnBrk="1" hangingPunct="1">
              <a:lnSpc>
                <a:spcPct val="73000"/>
              </a:lnSpc>
              <a:buClr>
                <a:srgbClr val="000000"/>
              </a:buClr>
              <a:buFont typeface="Times New Roman" charset="0"/>
              <a:buNone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sz="1600" dirty="0">
                <a:cs typeface="AR PL ShanHeiSun Uni" charset="0"/>
              </a:rPr>
              <a:t>&lt;/</a:t>
            </a:r>
            <a:r>
              <a:rPr lang="en-GB" sz="1600" dirty="0" err="1">
                <a:cs typeface="AR PL ShanHeiSun Uni" charset="0"/>
              </a:rPr>
              <a:t>ds:KeyInfo</a:t>
            </a:r>
            <a:r>
              <a:rPr lang="en-GB" sz="1600" dirty="0">
                <a:cs typeface="AR PL ShanHeiSun Uni" charset="0"/>
              </a:rPr>
              <a:t>&gt;</a:t>
            </a:r>
          </a:p>
          <a:p>
            <a:pPr marL="0" indent="0" eaLnBrk="1" hangingPunct="1">
              <a:lnSpc>
                <a:spcPct val="73000"/>
              </a:lnSpc>
              <a:buClr>
                <a:srgbClr val="000000"/>
              </a:buClr>
              <a:buFont typeface="Times New Roman" charset="0"/>
              <a:buNone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sz="1600" dirty="0">
                <a:solidFill>
                  <a:srgbClr val="B3B3B3"/>
                </a:solidFill>
                <a:cs typeface="AR PL ShanHeiSun Uni" charset="0"/>
              </a:rPr>
              <a:t>&lt;</a:t>
            </a:r>
            <a:r>
              <a:rPr lang="en-GB" sz="1600" dirty="0" err="1">
                <a:solidFill>
                  <a:srgbClr val="B3B3B3"/>
                </a:solidFill>
                <a:cs typeface="AR PL ShanHeiSun Uni" charset="0"/>
              </a:rPr>
              <a:t>xenc:CipherData</a:t>
            </a:r>
            <a:r>
              <a:rPr lang="en-GB" sz="1600" dirty="0">
                <a:solidFill>
                  <a:srgbClr val="B3B3B3"/>
                </a:solidFill>
                <a:cs typeface="AR PL ShanHeiSun Uni" charset="0"/>
              </a:rPr>
              <a:t> </a:t>
            </a:r>
            <a:r>
              <a:rPr lang="en-GB" sz="1600" dirty="0" err="1">
                <a:solidFill>
                  <a:srgbClr val="B3B3B3"/>
                </a:solidFill>
                <a:cs typeface="AR PL ShanHeiSun Uni" charset="0"/>
              </a:rPr>
              <a:t>xmlns:xenc</a:t>
            </a:r>
            <a:r>
              <a:rPr lang="en-GB" sz="1600" dirty="0">
                <a:solidFill>
                  <a:srgbClr val="B3B3B3"/>
                </a:solidFill>
                <a:cs typeface="AR PL ShanHeiSun Uni" charset="0"/>
              </a:rPr>
              <a:t>="http://www.w3.org/2001/04/</a:t>
            </a:r>
            <a:r>
              <a:rPr lang="en-GB" sz="1600" dirty="0" err="1">
                <a:solidFill>
                  <a:srgbClr val="B3B3B3"/>
                </a:solidFill>
                <a:cs typeface="AR PL ShanHeiSun Uni" charset="0"/>
              </a:rPr>
              <a:t>xmlenc</a:t>
            </a:r>
            <a:r>
              <a:rPr lang="en-GB" sz="1600" dirty="0">
                <a:solidFill>
                  <a:srgbClr val="B3B3B3"/>
                </a:solidFill>
                <a:cs typeface="AR PL ShanHeiSun Uni" charset="0"/>
              </a:rPr>
              <a:t>#"&gt;</a:t>
            </a:r>
          </a:p>
          <a:p>
            <a:pPr marL="0" indent="0" eaLnBrk="1" hangingPunct="1">
              <a:lnSpc>
                <a:spcPct val="73000"/>
              </a:lnSpc>
              <a:buClr>
                <a:srgbClr val="000000"/>
              </a:buClr>
              <a:buFont typeface="Times New Roman" charset="0"/>
              <a:buNone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sz="1600" dirty="0">
                <a:solidFill>
                  <a:srgbClr val="B3B3B3"/>
                </a:solidFill>
                <a:cs typeface="AR PL ShanHeiSun Uni" charset="0"/>
              </a:rPr>
              <a:t>...</a:t>
            </a:r>
          </a:p>
          <a:p>
            <a:pPr marL="0" indent="0" eaLnBrk="1" hangingPunct="1">
              <a:lnSpc>
                <a:spcPct val="73000"/>
              </a:lnSpc>
              <a:buClr>
                <a:srgbClr val="000000"/>
              </a:buClr>
              <a:buFont typeface="Times New Roman" charset="0"/>
              <a:buNone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sz="1600" dirty="0">
                <a:solidFill>
                  <a:srgbClr val="B3B3B3"/>
                </a:solidFill>
                <a:cs typeface="AR PL ShanHeiSun Uni" charset="0"/>
              </a:rPr>
              <a:t>&lt;/</a:t>
            </a:r>
            <a:r>
              <a:rPr lang="en-GB" sz="1600" dirty="0" err="1">
                <a:solidFill>
                  <a:srgbClr val="B3B3B3"/>
                </a:solidFill>
                <a:cs typeface="AR PL ShanHeiSun Uni" charset="0"/>
              </a:rPr>
              <a:t>xenc:CipherData</a:t>
            </a:r>
            <a:r>
              <a:rPr lang="en-GB" sz="1600" dirty="0">
                <a:solidFill>
                  <a:srgbClr val="B3B3B3"/>
                </a:solidFill>
                <a:cs typeface="AR PL ShanHeiSun Uni" charset="0"/>
              </a:rPr>
              <a:t>&gt;</a:t>
            </a:r>
          </a:p>
          <a:p>
            <a:pPr marL="0" indent="0" eaLnBrk="1" hangingPunct="1">
              <a:lnSpc>
                <a:spcPct val="73000"/>
              </a:lnSpc>
              <a:buClr>
                <a:srgbClr val="000000"/>
              </a:buClr>
              <a:buFont typeface="Times New Roman" charset="0"/>
              <a:buNone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sz="1600" dirty="0">
                <a:solidFill>
                  <a:srgbClr val="B3B3B3"/>
                </a:solidFill>
                <a:cs typeface="AR PL ShanHeiSun Uni" charset="0"/>
              </a:rPr>
              <a:t>&lt;/</a:t>
            </a:r>
            <a:r>
              <a:rPr lang="en-GB" sz="1600" dirty="0" err="1">
                <a:solidFill>
                  <a:srgbClr val="B3B3B3"/>
                </a:solidFill>
                <a:cs typeface="AR PL ShanHeiSun Uni" charset="0"/>
              </a:rPr>
              <a:t>xenc:EncryptedData</a:t>
            </a:r>
            <a:r>
              <a:rPr lang="en-GB" sz="1600" dirty="0">
                <a:solidFill>
                  <a:srgbClr val="B3B3B3"/>
                </a:solidFill>
                <a:cs typeface="AR PL ShanHeiSun Uni" charset="0"/>
              </a:rPr>
              <a:t>&gt;</a:t>
            </a:r>
          </a:p>
          <a:p>
            <a:pPr marL="0" indent="0" eaLnBrk="1" hangingPunct="1">
              <a:lnSpc>
                <a:spcPct val="73000"/>
              </a:lnSpc>
              <a:buClr>
                <a:srgbClr val="000000"/>
              </a:buClr>
              <a:buFont typeface="Times New Roman" charset="0"/>
              <a:buNone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sz="1600" dirty="0">
                <a:solidFill>
                  <a:srgbClr val="B3B3B3"/>
                </a:solidFill>
                <a:cs typeface="AR PL ShanHeiSun Uni" charset="0"/>
              </a:rPr>
              <a:t>&lt;/</a:t>
            </a:r>
            <a:r>
              <a:rPr lang="en-GB" sz="1600" dirty="0" err="1">
                <a:solidFill>
                  <a:srgbClr val="B3B3B3"/>
                </a:solidFill>
                <a:cs typeface="AR PL ShanHeiSun Uni" charset="0"/>
              </a:rPr>
              <a:t>RootElement</a:t>
            </a:r>
            <a:r>
              <a:rPr lang="en-GB" sz="1600" dirty="0">
                <a:solidFill>
                  <a:srgbClr val="B3B3B3"/>
                </a:solidFill>
                <a:cs typeface="AR PL ShanHeiSun Uni" charset="0"/>
              </a:rPr>
              <a:t>&gt;</a:t>
            </a:r>
          </a:p>
          <a:p>
            <a:pPr marL="0" indent="0" eaLnBrk="1" hangingPunct="1">
              <a:lnSpc>
                <a:spcPct val="73000"/>
              </a:lnSpc>
              <a:buClr>
                <a:srgbClr val="000000"/>
              </a:buClr>
              <a:buFont typeface="Times New Roman" charset="0"/>
              <a:buNone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endParaRPr lang="en-GB" sz="1600" dirty="0">
              <a:solidFill>
                <a:srgbClr val="B3B3B3"/>
              </a:solidFill>
              <a:cs typeface="AR PL ShanHeiSun Un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4769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200">
                <a:solidFill>
                  <a:srgbClr val="77BBEE"/>
                </a:solidFill>
                <a:latin typeface="Arial" charset="0"/>
                <a:cs typeface="Arial" charset="0"/>
              </a:rPr>
              <a:t>WS-Security</a:t>
            </a:r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200">
                <a:solidFill>
                  <a:srgbClr val="77BBEE"/>
                </a:solidFill>
                <a:latin typeface="Arial" charset="0"/>
                <a:cs typeface="DejaVuSans" charset="0"/>
              </a:rPr>
              <a:t>Core Axis: WS with Apache Axis2</a:t>
            </a:r>
          </a:p>
          <a:p>
            <a:r>
              <a:rPr lang="en-GB" sz="800" b="1">
                <a:solidFill>
                  <a:srgbClr val="77BBEE"/>
                </a:solidFill>
                <a:latin typeface="Arial" charset="0"/>
                <a:cs typeface="DejaVuSans" charset="0"/>
              </a:rPr>
              <a:t>© WSO2 Inc. 2006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fld id="{50B395CF-E0A6-3A45-8631-3CCA858C9CF8}" type="slidenum">
              <a:rPr lang="en-GB" sz="1400">
                <a:solidFill>
                  <a:srgbClr val="77BBEE"/>
                </a:solidFill>
                <a:latin typeface="Arial" charset="0"/>
                <a:cs typeface="DejaVuSans" charset="0"/>
              </a:rPr>
              <a:pPr/>
              <a:t>2</a:t>
            </a:fld>
            <a:endParaRPr lang="en-GB" sz="1400">
              <a:solidFill>
                <a:srgbClr val="77BBEE"/>
              </a:solidFill>
              <a:latin typeface="Arial" charset="0"/>
              <a:cs typeface="DejaVuSans" charset="0"/>
            </a:endParaRPr>
          </a:p>
        </p:txBody>
      </p:sp>
      <p:sp>
        <p:nvSpPr>
          <p:cNvPr id="14341" name="Rectangle 1"/>
          <p:cNvSpPr>
            <a:spLocks noGrp="1" noChangeArrowheads="1"/>
          </p:cNvSpPr>
          <p:nvPr>
            <p:ph type="title"/>
          </p:nvPr>
        </p:nvSpPr>
        <p:spPr>
          <a:xfrm>
            <a:off x="395288" y="488950"/>
            <a:ext cx="8353425" cy="627063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>
                <a:cs typeface="AR PL ShanHeiSun Uni" charset="0"/>
              </a:rPr>
              <a:t>Overview</a:t>
            </a:r>
          </a:p>
        </p:txBody>
      </p:sp>
      <p:sp>
        <p:nvSpPr>
          <p:cNvPr id="143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07375" cy="464026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cs typeface="AR PL ShanHeiSun Uni" charset="0"/>
              </a:rPr>
              <a:t>Introduction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ea typeface="AR PL ShanHeiSun Uni" charset="0"/>
                <a:cs typeface="AR PL ShanHeiSun Uni" charset="0"/>
              </a:rPr>
              <a:t>WS Security features </a:t>
            </a:r>
          </a:p>
          <a:p>
            <a:pPr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cs typeface="AR PL ShanHeiSun Uni" charset="0"/>
              </a:rPr>
              <a:t>XML Security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ea typeface="AR PL ShanHeiSun Uni" charset="0"/>
                <a:cs typeface="AR PL ShanHeiSun Uni" charset="0"/>
              </a:rPr>
              <a:t>XML Encryption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ea typeface="AR PL ShanHeiSun Uni" charset="0"/>
                <a:cs typeface="AR PL ShanHeiSun Uni" charset="0"/>
              </a:rPr>
              <a:t>XML Signature</a:t>
            </a:r>
          </a:p>
          <a:p>
            <a:pPr eaLnBrk="1" hangingPunct="1">
              <a:lnSpc>
                <a:spcPct val="100000"/>
              </a:lnSpc>
              <a:buFont typeface="Verdana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>
              <a:cs typeface="AR PL ShanHeiSun Un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5130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200">
                <a:solidFill>
                  <a:srgbClr val="77BBEE"/>
                </a:solidFill>
                <a:latin typeface="Arial" charset="0"/>
                <a:cs typeface="Arial" charset="0"/>
              </a:rPr>
              <a:t>WS-Security</a:t>
            </a:r>
          </a:p>
        </p:txBody>
      </p:sp>
      <p:sp>
        <p:nvSpPr>
          <p:cNvPr id="3277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200">
                <a:solidFill>
                  <a:srgbClr val="77BBEE"/>
                </a:solidFill>
                <a:latin typeface="Arial" charset="0"/>
                <a:cs typeface="DejaVuSans" charset="0"/>
              </a:rPr>
              <a:t>Core Axis: WS with Apache Axis2</a:t>
            </a:r>
          </a:p>
          <a:p>
            <a:r>
              <a:rPr lang="en-GB" sz="800" b="1">
                <a:solidFill>
                  <a:srgbClr val="77BBEE"/>
                </a:solidFill>
                <a:latin typeface="Arial" charset="0"/>
                <a:cs typeface="DejaVuSans" charset="0"/>
              </a:rPr>
              <a:t>© WSO2 Inc. 2006</a:t>
            </a:r>
          </a:p>
        </p:txBody>
      </p:sp>
      <p:sp>
        <p:nvSpPr>
          <p:cNvPr id="32772" name="Text Box 1"/>
          <p:cNvSpPr txBox="1">
            <a:spLocks noChangeArrowheads="1"/>
          </p:cNvSpPr>
          <p:nvPr/>
        </p:nvSpPr>
        <p:spPr bwMode="auto">
          <a:xfrm>
            <a:off x="228600" y="685800"/>
            <a:ext cx="10058400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GB">
              <a:solidFill>
                <a:srgbClr val="000000"/>
              </a:solidFill>
            </a:endParaRPr>
          </a:p>
          <a:p>
            <a:pPr>
              <a:lnSpc>
                <a:spcPct val="116000"/>
              </a:lnSpc>
            </a:pPr>
            <a:r>
              <a:rPr lang="en-GB">
                <a:solidFill>
                  <a:srgbClr val="000000"/>
                </a:solidFill>
              </a:rPr>
              <a:t>&lt;xenc:EncryptedKey xmlns:xenc="http://www.w3.org/2001/04/xmlenc#"&gt;</a:t>
            </a:r>
          </a:p>
          <a:p>
            <a:pPr>
              <a:lnSpc>
                <a:spcPct val="116000"/>
              </a:lnSpc>
            </a:pPr>
            <a:r>
              <a:rPr lang="en-GB">
                <a:solidFill>
                  <a:srgbClr val="000000"/>
                </a:solidFill>
              </a:rPr>
              <a:t>	&lt;xenc:EncryptionMethod</a:t>
            </a:r>
          </a:p>
          <a:p>
            <a:pPr>
              <a:lnSpc>
                <a:spcPct val="116000"/>
              </a:lnSpc>
            </a:pPr>
            <a:r>
              <a:rPr lang="en-GB">
                <a:solidFill>
                  <a:srgbClr val="000000"/>
                </a:solidFill>
              </a:rPr>
              <a:t>      Algorithm="</a:t>
            </a:r>
            <a:r>
              <a:rPr lang="en-GB">
                <a:solidFill>
                  <a:srgbClr val="CCCCFF"/>
                </a:solidFill>
                <a:hlinkClick r:id="rId3"/>
              </a:rPr>
              <a:t>http://www.w3.org/2001/04/xmlenc#kw-tripledes</a:t>
            </a:r>
            <a:r>
              <a:rPr lang="en-GB">
                <a:solidFill>
                  <a:srgbClr val="000000"/>
                </a:solidFill>
              </a:rPr>
              <a:t>"/&gt;</a:t>
            </a:r>
          </a:p>
          <a:p>
            <a:pPr>
              <a:lnSpc>
                <a:spcPct val="116000"/>
              </a:lnSpc>
            </a:pPr>
            <a:r>
              <a:rPr lang="en-GB">
                <a:solidFill>
                  <a:srgbClr val="000000"/>
                </a:solidFill>
              </a:rPr>
              <a:t>	&lt;xenc:CipherData&gt;</a:t>
            </a:r>
          </a:p>
          <a:p>
            <a:pPr>
              <a:lnSpc>
                <a:spcPct val="116000"/>
              </a:lnSpc>
            </a:pPr>
            <a:r>
              <a:rPr lang="en-GB">
                <a:solidFill>
                  <a:srgbClr val="000000"/>
                </a:solidFill>
              </a:rPr>
              <a:t>		&lt;xenc:CipherValue&gt;   </a:t>
            </a:r>
          </a:p>
          <a:p>
            <a:pPr>
              <a:lnSpc>
                <a:spcPct val="116000"/>
              </a:lnSpc>
            </a:pPr>
            <a:r>
              <a:rPr lang="en-GB">
                <a:solidFill>
                  <a:srgbClr val="000000"/>
                </a:solidFill>
              </a:rPr>
              <a:t>            TI81i/Yp4lzr0Vs5NfM=</a:t>
            </a:r>
          </a:p>
          <a:p>
            <a:pPr>
              <a:lnSpc>
                <a:spcPct val="116000"/>
              </a:lnSpc>
            </a:pPr>
            <a:r>
              <a:rPr lang="en-GB">
                <a:solidFill>
                  <a:srgbClr val="000000"/>
                </a:solidFill>
              </a:rPr>
              <a:t>         &lt;/xenc:CipherValue&gt;</a:t>
            </a:r>
          </a:p>
          <a:p>
            <a:pPr>
              <a:lnSpc>
                <a:spcPct val="116000"/>
              </a:lnSpc>
            </a:pPr>
            <a:r>
              <a:rPr lang="en-GB">
                <a:solidFill>
                  <a:srgbClr val="000000"/>
                </a:solidFill>
              </a:rPr>
              <a:t>	&lt;/xenc:CipherData&gt;</a:t>
            </a:r>
          </a:p>
          <a:p>
            <a:pPr>
              <a:lnSpc>
                <a:spcPct val="116000"/>
              </a:lnSpc>
            </a:pPr>
            <a:r>
              <a:rPr lang="en-GB">
                <a:solidFill>
                  <a:srgbClr val="000000"/>
                </a:solidFill>
              </a:rPr>
              <a:t>&lt;/xenc:EncryptedKey&gt;</a:t>
            </a:r>
          </a:p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32773" name="Text Box 2"/>
          <p:cNvSpPr txBox="1">
            <a:spLocks noChangeArrowheads="1"/>
          </p:cNvSpPr>
          <p:nvPr/>
        </p:nvSpPr>
        <p:spPr bwMode="auto">
          <a:xfrm>
            <a:off x="503238" y="346075"/>
            <a:ext cx="9069387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pPr algn="ctr" eaLnBrk="1" hangingPunct="1">
              <a:lnSpc>
                <a:spcPct val="73000"/>
              </a:lnSpc>
              <a:buClr>
                <a:srgbClr val="E76F00"/>
              </a:buClr>
              <a:buFont typeface="Verdana" charset="0"/>
              <a:buNone/>
            </a:pPr>
            <a:r>
              <a:rPr lang="en-GB" sz="3500" b="1" dirty="0" err="1">
                <a:solidFill>
                  <a:srgbClr val="E76F00"/>
                </a:solidFill>
                <a:latin typeface="Calisto MT"/>
              </a:rPr>
              <a:t>EncryptedKey</a:t>
            </a:r>
            <a:endParaRPr lang="en-GB" sz="3500" b="1" dirty="0">
              <a:solidFill>
                <a:srgbClr val="E76F00"/>
              </a:solidFill>
              <a:latin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36710021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200">
                <a:solidFill>
                  <a:srgbClr val="77BBEE"/>
                </a:solidFill>
                <a:latin typeface="Arial" charset="0"/>
                <a:cs typeface="Arial" charset="0"/>
              </a:rPr>
              <a:t>WS-Security</a:t>
            </a:r>
          </a:p>
        </p:txBody>
      </p:sp>
      <p:sp>
        <p:nvSpPr>
          <p:cNvPr id="3379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200">
                <a:solidFill>
                  <a:srgbClr val="77BBEE"/>
                </a:solidFill>
                <a:latin typeface="Arial" charset="0"/>
                <a:cs typeface="DejaVuSans" charset="0"/>
              </a:rPr>
              <a:t>Core Axis: WS with Apache Axis2</a:t>
            </a:r>
          </a:p>
          <a:p>
            <a:r>
              <a:rPr lang="en-GB" sz="800" b="1">
                <a:solidFill>
                  <a:srgbClr val="77BBEE"/>
                </a:solidFill>
                <a:latin typeface="Arial" charset="0"/>
                <a:cs typeface="DejaVuSans" charset="0"/>
              </a:rPr>
              <a:t>© WSO2 Inc. 2006</a:t>
            </a:r>
          </a:p>
        </p:txBody>
      </p:sp>
      <p:sp>
        <p:nvSpPr>
          <p:cNvPr id="33796" name="Text Box 1"/>
          <p:cNvSpPr txBox="1">
            <a:spLocks noChangeArrowheads="1"/>
          </p:cNvSpPr>
          <p:nvPr/>
        </p:nvSpPr>
        <p:spPr bwMode="auto">
          <a:xfrm>
            <a:off x="304800" y="914400"/>
            <a:ext cx="9753600" cy="600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pPr>
              <a:lnSpc>
                <a:spcPct val="116000"/>
              </a:lnSpc>
            </a:pPr>
            <a:r>
              <a:rPr lang="en-GB">
                <a:solidFill>
                  <a:srgbClr val="B3B3B3"/>
                </a:solidFill>
              </a:rPr>
              <a:t>&lt;RootElement xmlns="http://www.apache.org/ns/#app1"&gt;</a:t>
            </a:r>
          </a:p>
          <a:p>
            <a:pPr>
              <a:lnSpc>
                <a:spcPct val="116000"/>
              </a:lnSpc>
            </a:pPr>
            <a:r>
              <a:rPr lang="en-GB">
                <a:solidFill>
                  <a:srgbClr val="B3B3B3"/>
                </a:solidFill>
              </a:rPr>
              <a:t>	&lt;xenc:EncryptedData ... &gt;</a:t>
            </a:r>
          </a:p>
          <a:p>
            <a:pPr>
              <a:lnSpc>
                <a:spcPct val="116000"/>
              </a:lnSpc>
            </a:pPr>
            <a:r>
              <a:rPr lang="en-GB">
                <a:solidFill>
                  <a:srgbClr val="B3B3B3"/>
                </a:solidFill>
              </a:rPr>
              <a:t>&lt;xenc:EncryptionMethod Algorithm="http://www.w3.org/2001/04/xmlenc#aes128-cbc" /&gt;</a:t>
            </a:r>
          </a:p>
          <a:p>
            <a:pPr>
              <a:lnSpc>
                <a:spcPct val="116000"/>
              </a:lnSpc>
            </a:pPr>
            <a:r>
              <a:rPr lang="en-GB">
                <a:solidFill>
                  <a:srgbClr val="B3B3B3"/>
                </a:solidFill>
              </a:rPr>
              <a:t>		&lt;ds:KeyInfo xmlns:ds="http://www.w3.org/2000/09/xmldsig#"&gt;</a:t>
            </a:r>
          </a:p>
          <a:p>
            <a:pPr>
              <a:lnSpc>
                <a:spcPct val="116000"/>
              </a:lnSpc>
            </a:pPr>
            <a:r>
              <a:rPr lang="en-GB">
                <a:solidFill>
                  <a:srgbClr val="B3B3B3"/>
                </a:solidFill>
              </a:rPr>
              <a:t>			...</a:t>
            </a:r>
          </a:p>
          <a:p>
            <a:pPr>
              <a:lnSpc>
                <a:spcPct val="116000"/>
              </a:lnSpc>
            </a:pPr>
            <a:r>
              <a:rPr lang="en-GB">
                <a:solidFill>
                  <a:srgbClr val="B3B3B3"/>
                </a:solidFill>
              </a:rPr>
              <a:t>		&lt;/ds:KeyInfo&gt;</a:t>
            </a:r>
          </a:p>
          <a:p>
            <a:pPr>
              <a:lnSpc>
                <a:spcPct val="116000"/>
              </a:lnSpc>
            </a:pPr>
            <a:r>
              <a:rPr lang="en-GB">
                <a:solidFill>
                  <a:srgbClr val="B3B3B3"/>
                </a:solidFill>
              </a:rPr>
              <a:t>		</a:t>
            </a:r>
            <a:r>
              <a:rPr lang="en-GB">
                <a:solidFill>
                  <a:srgbClr val="000000"/>
                </a:solidFill>
              </a:rPr>
              <a:t>&lt;xenc:CipherData xmlns:xenc="</a:t>
            </a:r>
            <a:r>
              <a:rPr lang="en-GB">
                <a:solidFill>
                  <a:srgbClr val="CCCCFF"/>
                </a:solidFill>
                <a:hlinkClick r:id="rId3"/>
              </a:rPr>
              <a:t>http://www.w3.org/2001/04/xmlenc</a:t>
            </a:r>
            <a:r>
              <a:rPr lang="en-GB">
                <a:solidFill>
                  <a:srgbClr val="000000"/>
                </a:solidFill>
              </a:rPr>
              <a:t>#"&gt;</a:t>
            </a:r>
          </a:p>
          <a:p>
            <a:pPr>
              <a:lnSpc>
                <a:spcPct val="116000"/>
              </a:lnSpc>
            </a:pPr>
            <a:r>
              <a:rPr lang="en-GB">
                <a:solidFill>
                  <a:srgbClr val="000000"/>
                </a:solidFill>
              </a:rPr>
              <a:t>          &lt;enc:CipherValue&gt;zX60MsDMv2..&lt;/xenc:CipherValue&gt;</a:t>
            </a:r>
          </a:p>
          <a:p>
            <a:pPr>
              <a:lnSpc>
                <a:spcPct val="116000"/>
              </a:lnSpc>
            </a:pPr>
            <a:r>
              <a:rPr lang="en-GB">
                <a:solidFill>
                  <a:srgbClr val="000000"/>
                </a:solidFill>
              </a:rPr>
              <a:t>		&lt;/xenc:CipherData&gt;</a:t>
            </a:r>
          </a:p>
          <a:p>
            <a:pPr>
              <a:lnSpc>
                <a:spcPct val="116000"/>
              </a:lnSpc>
            </a:pPr>
            <a:r>
              <a:rPr lang="en-GB">
                <a:solidFill>
                  <a:srgbClr val="B3B3B3"/>
                </a:solidFill>
              </a:rPr>
              <a:t>	&lt;/xenc:EncryptedData&gt;</a:t>
            </a:r>
          </a:p>
          <a:p>
            <a:pPr>
              <a:lnSpc>
                <a:spcPct val="116000"/>
              </a:lnSpc>
            </a:pPr>
            <a:r>
              <a:rPr lang="en-GB">
                <a:solidFill>
                  <a:srgbClr val="B3B3B3"/>
                </a:solidFill>
              </a:rPr>
              <a:t>&lt;/RootElement&gt;</a:t>
            </a:r>
          </a:p>
          <a:p>
            <a:pPr>
              <a:lnSpc>
                <a:spcPct val="116000"/>
              </a:lnSpc>
            </a:pPr>
            <a:endParaRPr lang="en-GB">
              <a:solidFill>
                <a:srgbClr val="B3B3B3"/>
              </a:solidFill>
            </a:endParaRPr>
          </a:p>
        </p:txBody>
      </p:sp>
      <p:sp>
        <p:nvSpPr>
          <p:cNvPr id="33797" name="Text Box 2"/>
          <p:cNvSpPr txBox="1">
            <a:spLocks noChangeArrowheads="1"/>
          </p:cNvSpPr>
          <p:nvPr/>
        </p:nvSpPr>
        <p:spPr bwMode="auto">
          <a:xfrm>
            <a:off x="503238" y="346075"/>
            <a:ext cx="9069387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pPr algn="ctr" eaLnBrk="1" hangingPunct="1">
              <a:lnSpc>
                <a:spcPct val="73000"/>
              </a:lnSpc>
              <a:buClr>
                <a:srgbClr val="E76F00"/>
              </a:buClr>
              <a:buFont typeface="Verdana" charset="0"/>
              <a:buNone/>
            </a:pPr>
            <a:r>
              <a:rPr lang="en-GB" sz="3500" b="1" dirty="0" err="1">
                <a:solidFill>
                  <a:srgbClr val="E76F00"/>
                </a:solidFill>
                <a:latin typeface="Calisto MT"/>
              </a:rPr>
              <a:t>CipherData</a:t>
            </a:r>
            <a:endParaRPr lang="en-GB" sz="3500" b="1" dirty="0">
              <a:solidFill>
                <a:srgbClr val="E76F00"/>
              </a:solidFill>
              <a:latin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337972085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200">
                <a:solidFill>
                  <a:srgbClr val="77BBEE"/>
                </a:solidFill>
                <a:latin typeface="Arial" charset="0"/>
                <a:cs typeface="Arial" charset="0"/>
              </a:rPr>
              <a:t>WS-Security</a:t>
            </a:r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200">
                <a:solidFill>
                  <a:srgbClr val="77BBEE"/>
                </a:solidFill>
                <a:latin typeface="Arial" charset="0"/>
                <a:cs typeface="DejaVuSans" charset="0"/>
              </a:rPr>
              <a:t>Core Axis: WS with Apache Axis2</a:t>
            </a:r>
          </a:p>
          <a:p>
            <a:r>
              <a:rPr lang="en-GB" sz="800" b="1">
                <a:solidFill>
                  <a:srgbClr val="77BBEE"/>
                </a:solidFill>
                <a:latin typeface="Arial" charset="0"/>
                <a:cs typeface="DejaVuSans" charset="0"/>
              </a:rPr>
              <a:t>© WSO2 Inc. 2006</a:t>
            </a:r>
          </a:p>
        </p:txBody>
      </p:sp>
      <p:sp>
        <p:nvSpPr>
          <p:cNvPr id="34820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69387" cy="1169988"/>
          </a:xfrm>
        </p:spPr>
        <p:txBody>
          <a:bodyPr lIns="0" tIns="0" rIns="0" bIns="0"/>
          <a:lstStyle/>
          <a:p>
            <a:pPr eaLnBrk="1" hangingPunct="1">
              <a:lnSpc>
                <a:spcPct val="7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>
                <a:cs typeface="AR PL ShanHeiSun Uni" charset="0"/>
              </a:rPr>
              <a:t>XML-Signature</a:t>
            </a:r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730375"/>
            <a:ext cx="9069388" cy="4899025"/>
          </a:xfrm>
        </p:spPr>
        <p:txBody>
          <a:bodyPr lIns="0" tIns="0" rIns="0" bIns="0"/>
          <a:lstStyle/>
          <a:p>
            <a:pPr marL="500063" indent="-428625" eaLnBrk="1" hangingPunct="1">
              <a:lnSpc>
                <a:spcPct val="73000"/>
              </a:lnSpc>
              <a:buClr>
                <a:srgbClr val="000000"/>
              </a:buClr>
              <a:buSzPct val="45000"/>
              <a:buFont typeface="Wingdings" charset="0"/>
              <a:buChar char=""/>
              <a:tabLst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</a:pPr>
            <a:r>
              <a:rPr lang="en-GB" dirty="0">
                <a:cs typeface="AR PL ShanHeiSun Uni" charset="0"/>
              </a:rPr>
              <a:t>Allows signing an XML document or parts of it</a:t>
            </a:r>
          </a:p>
          <a:p>
            <a:pPr marL="500063" indent="-428625" eaLnBrk="1" hangingPunct="1">
              <a:lnSpc>
                <a:spcPct val="73000"/>
              </a:lnSpc>
              <a:buClr>
                <a:srgbClr val="000000"/>
              </a:buClr>
              <a:buSzPct val="45000"/>
              <a:buFont typeface="Wingdings" charset="0"/>
              <a:buChar char=""/>
              <a:tabLst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</a:pPr>
            <a:r>
              <a:rPr lang="en-GB" dirty="0">
                <a:cs typeface="AR PL ShanHeiSun Uni" charset="0"/>
              </a:rPr>
              <a:t>Canonicalization</a:t>
            </a:r>
          </a:p>
          <a:p>
            <a:pPr marL="500063" indent="-428625" eaLnBrk="1" hangingPunct="1">
              <a:lnSpc>
                <a:spcPct val="73000"/>
              </a:lnSpc>
              <a:buClr>
                <a:srgbClr val="000000"/>
              </a:buClr>
              <a:buSzPct val="45000"/>
              <a:buFont typeface="Wingdings" charset="0"/>
              <a:buChar char=""/>
              <a:tabLst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</a:pPr>
            <a:r>
              <a:rPr lang="en-GB" dirty="0">
                <a:cs typeface="AR PL ShanHeiSun Uni" charset="0"/>
              </a:rPr>
              <a:t>Three types </a:t>
            </a:r>
          </a:p>
          <a:p>
            <a:pPr marL="860425" lvl="1" indent="-285750" eaLnBrk="1" hangingPunct="1">
              <a:lnSpc>
                <a:spcPct val="73000"/>
              </a:lnSpc>
              <a:buClr>
                <a:srgbClr val="000000"/>
              </a:buClr>
              <a:buSzPct val="45000"/>
              <a:buFont typeface="Wingdings" charset="0"/>
              <a:buChar char=""/>
              <a:tabLst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</a:pPr>
            <a:r>
              <a:rPr lang="en-GB" dirty="0">
                <a:ea typeface="AR PL ShanHeiSun Uni" charset="0"/>
                <a:cs typeface="AR PL ShanHeiSun Uni" charset="0"/>
              </a:rPr>
              <a:t>Enveloping</a:t>
            </a:r>
          </a:p>
          <a:p>
            <a:pPr marL="860425" lvl="1" indent="-285750" eaLnBrk="1" hangingPunct="1">
              <a:lnSpc>
                <a:spcPct val="73000"/>
              </a:lnSpc>
              <a:buClr>
                <a:srgbClr val="000000"/>
              </a:buClr>
              <a:buSzPct val="45000"/>
              <a:buFont typeface="Wingdings" charset="0"/>
              <a:buChar char=""/>
              <a:tabLst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</a:pPr>
            <a:r>
              <a:rPr lang="en-GB" dirty="0">
                <a:ea typeface="AR PL ShanHeiSun Uni" charset="0"/>
                <a:cs typeface="AR PL ShanHeiSun Uni" charset="0"/>
              </a:rPr>
              <a:t>Enveloped</a:t>
            </a:r>
          </a:p>
          <a:p>
            <a:pPr marL="860425" lvl="1" indent="-285750" eaLnBrk="1" hangingPunct="1">
              <a:lnSpc>
                <a:spcPct val="73000"/>
              </a:lnSpc>
              <a:buClr>
                <a:srgbClr val="000000"/>
              </a:buClr>
              <a:buSzPct val="45000"/>
              <a:buFont typeface="Wingdings" charset="0"/>
              <a:buChar char=""/>
              <a:tabLst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</a:pPr>
            <a:r>
              <a:rPr lang="en-GB" dirty="0">
                <a:ea typeface="AR PL ShanHeiSun Uni" charset="0"/>
                <a:cs typeface="AR PL ShanHeiSun Uni" charset="0"/>
              </a:rPr>
              <a:t>Detached</a:t>
            </a:r>
          </a:p>
        </p:txBody>
      </p:sp>
    </p:spTree>
    <p:extLst>
      <p:ext uri="{BB962C8B-B14F-4D97-AF65-F5344CB8AC3E}">
        <p14:creationId xmlns:p14="http://schemas.microsoft.com/office/powerpoint/2010/main" val="182940255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200">
                <a:solidFill>
                  <a:srgbClr val="77BBEE"/>
                </a:solidFill>
                <a:latin typeface="Arial" charset="0"/>
                <a:cs typeface="Arial" charset="0"/>
              </a:rPr>
              <a:t>WS-Security</a:t>
            </a:r>
          </a:p>
        </p:txBody>
      </p:sp>
      <p:sp>
        <p:nvSpPr>
          <p:cNvPr id="3584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200">
                <a:solidFill>
                  <a:srgbClr val="77BBEE"/>
                </a:solidFill>
                <a:latin typeface="Arial" charset="0"/>
                <a:cs typeface="DejaVuSans" charset="0"/>
              </a:rPr>
              <a:t>Core Axis: WS with Apache Axis2</a:t>
            </a:r>
          </a:p>
          <a:p>
            <a:r>
              <a:rPr lang="en-GB" sz="800" b="1">
                <a:solidFill>
                  <a:srgbClr val="77BBEE"/>
                </a:solidFill>
                <a:latin typeface="Arial" charset="0"/>
                <a:cs typeface="DejaVuSans" charset="0"/>
              </a:rPr>
              <a:t>© WSO2 Inc. 2006</a:t>
            </a:r>
          </a:p>
        </p:txBody>
      </p:sp>
      <p:sp>
        <p:nvSpPr>
          <p:cNvPr id="35844" name="Rectangle 1"/>
          <p:cNvSpPr>
            <a:spLocks noChangeArrowheads="1"/>
          </p:cNvSpPr>
          <p:nvPr/>
        </p:nvSpPr>
        <p:spPr bwMode="auto">
          <a:xfrm>
            <a:off x="2286000" y="1600200"/>
            <a:ext cx="5029200" cy="457200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Rectangle 2"/>
          <p:cNvSpPr>
            <a:spLocks noChangeArrowheads="1"/>
          </p:cNvSpPr>
          <p:nvPr/>
        </p:nvSpPr>
        <p:spPr bwMode="auto">
          <a:xfrm>
            <a:off x="3200400" y="2286000"/>
            <a:ext cx="3200400" cy="2743200"/>
          </a:xfrm>
          <a:prstGeom prst="rect">
            <a:avLst/>
          </a:prstGeom>
          <a:solidFill>
            <a:srgbClr val="00AE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Text Box 3"/>
          <p:cNvSpPr txBox="1">
            <a:spLocks noChangeArrowheads="1"/>
          </p:cNvSpPr>
          <p:nvPr/>
        </p:nvSpPr>
        <p:spPr bwMode="auto">
          <a:xfrm>
            <a:off x="2433638" y="5199063"/>
            <a:ext cx="4141787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3600">
                <a:solidFill>
                  <a:srgbClr val="000000"/>
                </a:solidFill>
              </a:rPr>
              <a:t>Signed XML Content</a:t>
            </a:r>
          </a:p>
        </p:txBody>
      </p:sp>
      <p:sp>
        <p:nvSpPr>
          <p:cNvPr id="35847" name="Text Box 4"/>
          <p:cNvSpPr txBox="1">
            <a:spLocks noChangeArrowheads="1"/>
          </p:cNvSpPr>
          <p:nvPr/>
        </p:nvSpPr>
        <p:spPr bwMode="auto">
          <a:xfrm>
            <a:off x="3622675" y="3327400"/>
            <a:ext cx="193198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3600">
                <a:solidFill>
                  <a:srgbClr val="FFFFFF"/>
                </a:solidFill>
              </a:rPr>
              <a:t>Signature</a:t>
            </a:r>
          </a:p>
        </p:txBody>
      </p:sp>
      <p:sp>
        <p:nvSpPr>
          <p:cNvPr id="35848" name="Rectangle 5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69387" cy="1169988"/>
          </a:xfrm>
        </p:spPr>
        <p:txBody>
          <a:bodyPr lIns="0" tIns="0" rIns="0" bIns="0"/>
          <a:lstStyle/>
          <a:p>
            <a:pPr eaLnBrk="1" hangingPunct="1">
              <a:lnSpc>
                <a:spcPct val="7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>
                <a:cs typeface="AR PL ShanHeiSun Uni" charset="0"/>
              </a:rPr>
              <a:t>Enveloped Signature</a:t>
            </a:r>
          </a:p>
        </p:txBody>
      </p:sp>
    </p:spTree>
    <p:extLst>
      <p:ext uri="{BB962C8B-B14F-4D97-AF65-F5344CB8AC3E}">
        <p14:creationId xmlns:p14="http://schemas.microsoft.com/office/powerpoint/2010/main" val="215020791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200">
                <a:solidFill>
                  <a:srgbClr val="77BBEE"/>
                </a:solidFill>
                <a:latin typeface="Arial" charset="0"/>
                <a:cs typeface="Arial" charset="0"/>
              </a:rPr>
              <a:t>WS-Security</a:t>
            </a:r>
          </a:p>
        </p:txBody>
      </p:sp>
      <p:sp>
        <p:nvSpPr>
          <p:cNvPr id="3686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200">
                <a:solidFill>
                  <a:srgbClr val="77BBEE"/>
                </a:solidFill>
                <a:latin typeface="Arial" charset="0"/>
                <a:cs typeface="DejaVuSans" charset="0"/>
              </a:rPr>
              <a:t>Core Axis: WS with Apache Axis2</a:t>
            </a:r>
          </a:p>
          <a:p>
            <a:r>
              <a:rPr lang="en-GB" sz="800" b="1">
                <a:solidFill>
                  <a:srgbClr val="77BBEE"/>
                </a:solidFill>
                <a:latin typeface="Arial" charset="0"/>
                <a:cs typeface="DejaVuSans" charset="0"/>
              </a:rPr>
              <a:t>© WSO2 Inc. 2006</a:t>
            </a:r>
          </a:p>
        </p:txBody>
      </p:sp>
      <p:sp>
        <p:nvSpPr>
          <p:cNvPr id="36868" name="Text Box 1"/>
          <p:cNvSpPr txBox="1">
            <a:spLocks noChangeArrowheads="1"/>
          </p:cNvSpPr>
          <p:nvPr/>
        </p:nvSpPr>
        <p:spPr bwMode="auto">
          <a:xfrm>
            <a:off x="34925" y="-620713"/>
            <a:ext cx="10252075" cy="681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GB" sz="1800">
              <a:solidFill>
                <a:srgbClr val="000000"/>
              </a:solidFill>
            </a:endParaRPr>
          </a:p>
          <a:p>
            <a:endParaRPr lang="en-GB" sz="1800">
              <a:solidFill>
                <a:srgbClr val="000000"/>
              </a:solidFill>
            </a:endParaRPr>
          </a:p>
          <a:p>
            <a:pPr>
              <a:lnSpc>
                <a:spcPct val="116000"/>
              </a:lnSpc>
            </a:pPr>
            <a:r>
              <a:rPr lang="en-GB" sz="1400">
                <a:solidFill>
                  <a:srgbClr val="000000"/>
                </a:solidFill>
              </a:rPr>
              <a:t>&lt;apache:RootElement xmlns:apache="</a:t>
            </a:r>
            <a:r>
              <a:rPr lang="en-GB" sz="1400">
                <a:solidFill>
                  <a:srgbClr val="CCCCFF"/>
                </a:solidFill>
                <a:hlinkClick r:id="rId3"/>
              </a:rPr>
              <a:t>http://www.apache.org/ns/#app1</a:t>
            </a:r>
            <a:r>
              <a:rPr lang="en-GB" sz="1400">
                <a:solidFill>
                  <a:srgbClr val="000000"/>
                </a:solidFill>
              </a:rPr>
              <a:t>"</a:t>
            </a:r>
          </a:p>
          <a:p>
            <a:pPr>
              <a:lnSpc>
                <a:spcPct val="116000"/>
              </a:lnSpc>
            </a:pPr>
            <a:r>
              <a:rPr lang="en-GB" sz="1400">
                <a:solidFill>
                  <a:srgbClr val="000000"/>
                </a:solidFill>
              </a:rPr>
              <a:t>xmlns:foo="http://example.org/#foo"&gt;Some simple text</a:t>
            </a:r>
          </a:p>
          <a:p>
            <a:pPr>
              <a:lnSpc>
                <a:spcPct val="116000"/>
              </a:lnSpc>
            </a:pPr>
            <a:r>
              <a:rPr lang="en-GB" sz="1400">
                <a:solidFill>
                  <a:srgbClr val="000000"/>
                </a:solidFill>
              </a:rPr>
              <a:t>    &lt;Signature xmlns="http://www.w3.org/2000/09/xmldsig#"&gt;</a:t>
            </a:r>
          </a:p>
          <a:p>
            <a:pPr>
              <a:lnSpc>
                <a:spcPct val="116000"/>
              </a:lnSpc>
            </a:pPr>
            <a:r>
              <a:rPr lang="en-GB" sz="1400">
                <a:solidFill>
                  <a:srgbClr val="000000"/>
                </a:solidFill>
              </a:rPr>
              <a:t>     </a:t>
            </a:r>
            <a:r>
              <a:rPr lang="en-GB" sz="1400">
                <a:solidFill>
                  <a:srgbClr val="B3B3B3"/>
                </a:solidFill>
              </a:rPr>
              <a:t>   &lt;SignedInfo&gt;</a:t>
            </a:r>
          </a:p>
          <a:p>
            <a:pPr>
              <a:lnSpc>
                <a:spcPct val="116000"/>
              </a:lnSpc>
            </a:pPr>
            <a:r>
              <a:rPr lang="en-GB" sz="1400">
                <a:solidFill>
                  <a:srgbClr val="B3B3B3"/>
                </a:solidFill>
              </a:rPr>
              <a:t>            &lt;CanonicalizationMethod Algorithm="http://www.w3.org/TR/2001/REC-xml-c14n-20010315"&gt;&lt;/CanonicalizationMethod&gt;</a:t>
            </a:r>
          </a:p>
          <a:p>
            <a:pPr>
              <a:lnSpc>
                <a:spcPct val="116000"/>
              </a:lnSpc>
            </a:pPr>
            <a:r>
              <a:rPr lang="en-GB" sz="1400">
                <a:solidFill>
                  <a:srgbClr val="B3B3B3"/>
                </a:solidFill>
              </a:rPr>
              <a:t>			&lt;SignatureMethod Algorithm="http://www.w3.org/2000/09/xmldsig#dsa-sha1"&gt;&lt;/SignatureMethod&gt;</a:t>
            </a:r>
          </a:p>
          <a:p>
            <a:pPr>
              <a:lnSpc>
                <a:spcPct val="116000"/>
              </a:lnSpc>
            </a:pPr>
            <a:r>
              <a:rPr lang="en-GB" sz="1400">
                <a:solidFill>
                  <a:srgbClr val="B3B3B3"/>
                </a:solidFill>
              </a:rPr>
              <a:t>			&lt;Reference URI=""&gt;</a:t>
            </a:r>
          </a:p>
          <a:p>
            <a:pPr>
              <a:lnSpc>
                <a:spcPct val="116000"/>
              </a:lnSpc>
            </a:pPr>
            <a:r>
              <a:rPr lang="en-GB" sz="1400">
                <a:solidFill>
                  <a:srgbClr val="B3B3B3"/>
                </a:solidFill>
              </a:rPr>
              <a:t>				&lt;Transforms&gt;</a:t>
            </a:r>
          </a:p>
          <a:p>
            <a:pPr>
              <a:lnSpc>
                <a:spcPct val="116000"/>
              </a:lnSpc>
            </a:pPr>
            <a:r>
              <a:rPr lang="en-GB" sz="1400">
                <a:solidFill>
                  <a:srgbClr val="B3B3B3"/>
                </a:solidFill>
              </a:rPr>
              <a:t>					&lt;Transform Algorithm="http://www.w3.org/2000/09/xmldsig#enveloped-signature"&gt;&lt;/Transform&gt;</a:t>
            </a:r>
          </a:p>
          <a:p>
            <a:pPr>
              <a:lnSpc>
                <a:spcPct val="116000"/>
              </a:lnSpc>
            </a:pPr>
            <a:r>
              <a:rPr lang="en-GB" sz="1400">
                <a:solidFill>
                  <a:srgbClr val="B3B3B3"/>
                </a:solidFill>
              </a:rPr>
              <a:t>					&lt;Transform Algorithm="http://www.w3.org/TR/2001/REC-xml-c14n-20010315#WithComments"&gt;&lt;/Transform&gt;</a:t>
            </a:r>
          </a:p>
          <a:p>
            <a:pPr>
              <a:lnSpc>
                <a:spcPct val="116000"/>
              </a:lnSpc>
            </a:pPr>
            <a:r>
              <a:rPr lang="en-GB" sz="1400">
                <a:solidFill>
                  <a:srgbClr val="B3B3B3"/>
                </a:solidFill>
              </a:rPr>
              <a:t>				&lt;/Transforms&gt;</a:t>
            </a:r>
          </a:p>
          <a:p>
            <a:pPr>
              <a:lnSpc>
                <a:spcPct val="116000"/>
              </a:lnSpc>
            </a:pPr>
            <a:r>
              <a:rPr lang="en-GB" sz="1400">
                <a:solidFill>
                  <a:srgbClr val="B3B3B3"/>
                </a:solidFill>
              </a:rPr>
              <a:t>				&lt;DigestMethod Algorithm="http://www.w3.org/2000/09/xmldsig#sha1"&gt;&lt;/DigestMethod&gt;</a:t>
            </a:r>
          </a:p>
          <a:p>
            <a:pPr>
              <a:lnSpc>
                <a:spcPct val="116000"/>
              </a:lnSpc>
            </a:pPr>
            <a:r>
              <a:rPr lang="en-GB" sz="1400">
                <a:solidFill>
                  <a:srgbClr val="B3B3B3"/>
                </a:solidFill>
              </a:rPr>
              <a:t>				&lt;DigestValue&gt;f+pDsT3LzyKV9Sg6rdK5bBrQlbo=&lt;/DigestValue&gt;</a:t>
            </a:r>
          </a:p>
          <a:p>
            <a:pPr>
              <a:lnSpc>
                <a:spcPct val="116000"/>
              </a:lnSpc>
            </a:pPr>
            <a:r>
              <a:rPr lang="en-GB" sz="1400">
                <a:solidFill>
                  <a:srgbClr val="B3B3B3"/>
                </a:solidFill>
              </a:rPr>
              <a:t>			&lt;/Reference&gt;</a:t>
            </a:r>
          </a:p>
          <a:p>
            <a:pPr>
              <a:lnSpc>
                <a:spcPct val="116000"/>
              </a:lnSpc>
            </a:pPr>
            <a:r>
              <a:rPr lang="en-GB" sz="1400">
                <a:solidFill>
                  <a:srgbClr val="B3B3B3"/>
                </a:solidFill>
              </a:rPr>
              <a:t>		&lt;/SignedInfo&gt;</a:t>
            </a:r>
          </a:p>
          <a:p>
            <a:pPr>
              <a:lnSpc>
                <a:spcPct val="116000"/>
              </a:lnSpc>
            </a:pPr>
            <a:r>
              <a:rPr lang="en-GB" sz="1400">
                <a:solidFill>
                  <a:srgbClr val="B3B3B3"/>
                </a:solidFill>
              </a:rPr>
              <a:t>		&lt;SignatureValue&gt;QNoLqAc0KYDmomJA3LvXhCf6vpuN/wh9R4y42QylvJCko9gRDhpHAA==&lt;/SignatureValue&gt;</a:t>
            </a:r>
          </a:p>
          <a:p>
            <a:pPr>
              <a:lnSpc>
                <a:spcPct val="116000"/>
              </a:lnSpc>
            </a:pPr>
            <a:r>
              <a:rPr lang="en-GB" sz="1400">
                <a:solidFill>
                  <a:srgbClr val="B3B3B3"/>
                </a:solidFill>
              </a:rPr>
              <a:t>		&lt;KeyInfo&gt;...&lt;/KeyInfo&gt;</a:t>
            </a:r>
          </a:p>
          <a:p>
            <a:pPr>
              <a:lnSpc>
                <a:spcPct val="116000"/>
              </a:lnSpc>
            </a:pPr>
            <a:r>
              <a:rPr lang="en-GB" sz="1400">
                <a:solidFill>
                  <a:srgbClr val="000000"/>
                </a:solidFill>
              </a:rPr>
              <a:t>	&lt;/Signature&gt;</a:t>
            </a:r>
          </a:p>
          <a:p>
            <a:pPr>
              <a:lnSpc>
                <a:spcPct val="116000"/>
              </a:lnSpc>
            </a:pPr>
            <a:r>
              <a:rPr lang="en-GB" sz="1400">
                <a:solidFill>
                  <a:srgbClr val="000000"/>
                </a:solidFill>
              </a:rPr>
              <a:t>&lt;/apache:RootElement&gt;</a:t>
            </a:r>
          </a:p>
        </p:txBody>
      </p:sp>
    </p:spTree>
    <p:extLst>
      <p:ext uri="{BB962C8B-B14F-4D97-AF65-F5344CB8AC3E}">
        <p14:creationId xmlns:p14="http://schemas.microsoft.com/office/powerpoint/2010/main" val="243621395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200">
                <a:solidFill>
                  <a:srgbClr val="77BBEE"/>
                </a:solidFill>
                <a:latin typeface="Arial" charset="0"/>
                <a:cs typeface="Arial" charset="0"/>
              </a:rPr>
              <a:t>WS-Security</a:t>
            </a:r>
          </a:p>
        </p:txBody>
      </p:sp>
      <p:sp>
        <p:nvSpPr>
          <p:cNvPr id="3789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200">
                <a:solidFill>
                  <a:srgbClr val="77BBEE"/>
                </a:solidFill>
                <a:latin typeface="Arial" charset="0"/>
                <a:cs typeface="DejaVuSans" charset="0"/>
              </a:rPr>
              <a:t>Core Axis: WS with Apache Axis2</a:t>
            </a:r>
          </a:p>
          <a:p>
            <a:r>
              <a:rPr lang="en-GB" sz="800" b="1">
                <a:solidFill>
                  <a:srgbClr val="77BBEE"/>
                </a:solidFill>
                <a:latin typeface="Arial" charset="0"/>
                <a:cs typeface="DejaVuSans" charset="0"/>
              </a:rPr>
              <a:t>© WSO2 Inc. 2006</a:t>
            </a:r>
          </a:p>
        </p:txBody>
      </p:sp>
      <p:sp>
        <p:nvSpPr>
          <p:cNvPr id="37892" name="Rectangle 1"/>
          <p:cNvSpPr>
            <a:spLocks noChangeArrowheads="1"/>
          </p:cNvSpPr>
          <p:nvPr/>
        </p:nvSpPr>
        <p:spPr bwMode="auto">
          <a:xfrm>
            <a:off x="2057400" y="1600200"/>
            <a:ext cx="5486400" cy="4800600"/>
          </a:xfrm>
          <a:prstGeom prst="rect">
            <a:avLst/>
          </a:prstGeom>
          <a:solidFill>
            <a:srgbClr val="00AE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69387" cy="1169988"/>
          </a:xfrm>
        </p:spPr>
        <p:txBody>
          <a:bodyPr lIns="0" tIns="0" rIns="0" bIns="0"/>
          <a:lstStyle/>
          <a:p>
            <a:pPr eaLnBrk="1" hangingPunct="1">
              <a:lnSpc>
                <a:spcPct val="7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>
                <a:cs typeface="AR PL ShanHeiSun Uni" charset="0"/>
              </a:rPr>
              <a:t>Enveloping Signature</a:t>
            </a:r>
          </a:p>
        </p:txBody>
      </p:sp>
      <p:sp>
        <p:nvSpPr>
          <p:cNvPr id="37894" name="Rectangle 3"/>
          <p:cNvSpPr>
            <a:spLocks noChangeArrowheads="1"/>
          </p:cNvSpPr>
          <p:nvPr/>
        </p:nvSpPr>
        <p:spPr bwMode="auto">
          <a:xfrm>
            <a:off x="2743200" y="1828800"/>
            <a:ext cx="4114800" cy="365760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Text Box 4"/>
          <p:cNvSpPr txBox="1">
            <a:spLocks noChangeArrowheads="1"/>
          </p:cNvSpPr>
          <p:nvPr/>
        </p:nvSpPr>
        <p:spPr bwMode="auto">
          <a:xfrm>
            <a:off x="3087688" y="3429000"/>
            <a:ext cx="3049587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2600">
                <a:solidFill>
                  <a:srgbClr val="000000"/>
                </a:solidFill>
              </a:rPr>
              <a:t>Signed XML Content</a:t>
            </a:r>
          </a:p>
        </p:txBody>
      </p:sp>
      <p:sp>
        <p:nvSpPr>
          <p:cNvPr id="37896" name="Text Box 5"/>
          <p:cNvSpPr txBox="1">
            <a:spLocks noChangeArrowheads="1"/>
          </p:cNvSpPr>
          <p:nvPr/>
        </p:nvSpPr>
        <p:spPr bwMode="auto">
          <a:xfrm>
            <a:off x="3776663" y="5715000"/>
            <a:ext cx="1931987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3600">
                <a:solidFill>
                  <a:srgbClr val="FFFFFF"/>
                </a:solidFill>
              </a:rPr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426566000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200">
                <a:solidFill>
                  <a:srgbClr val="77BBEE"/>
                </a:solidFill>
                <a:latin typeface="Arial" charset="0"/>
                <a:cs typeface="Arial" charset="0"/>
              </a:rPr>
              <a:t>WS-Security</a:t>
            </a:r>
          </a:p>
        </p:txBody>
      </p:sp>
      <p:sp>
        <p:nvSpPr>
          <p:cNvPr id="3891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200">
                <a:solidFill>
                  <a:srgbClr val="77BBEE"/>
                </a:solidFill>
                <a:latin typeface="Arial" charset="0"/>
                <a:cs typeface="DejaVuSans" charset="0"/>
              </a:rPr>
              <a:t>Core Axis: WS with Apache Axis2</a:t>
            </a:r>
          </a:p>
          <a:p>
            <a:r>
              <a:rPr lang="en-GB" sz="800" b="1">
                <a:solidFill>
                  <a:srgbClr val="77BBEE"/>
                </a:solidFill>
                <a:latin typeface="Arial" charset="0"/>
                <a:cs typeface="DejaVuSans" charset="0"/>
              </a:rPr>
              <a:t>© WSO2 Inc. 2006</a:t>
            </a:r>
          </a:p>
        </p:txBody>
      </p:sp>
      <p:sp>
        <p:nvSpPr>
          <p:cNvPr id="38916" name="Text Box 1"/>
          <p:cNvSpPr txBox="1">
            <a:spLocks noChangeArrowheads="1"/>
          </p:cNvSpPr>
          <p:nvPr/>
        </p:nvSpPr>
        <p:spPr bwMode="auto">
          <a:xfrm>
            <a:off x="139700" y="628650"/>
            <a:ext cx="10147300" cy="566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pPr>
              <a:lnSpc>
                <a:spcPct val="116000"/>
              </a:lnSpc>
            </a:pPr>
            <a:r>
              <a:rPr lang="en-GB" sz="1400">
                <a:solidFill>
                  <a:srgbClr val="000000"/>
                </a:solidFill>
              </a:rPr>
              <a:t>&lt;ds:Signature xmlns:ds="http://www.w3.org/2000/09/xmldsig#"&gt;</a:t>
            </a:r>
          </a:p>
          <a:p>
            <a:pPr>
              <a:lnSpc>
                <a:spcPct val="116000"/>
              </a:lnSpc>
            </a:pPr>
            <a:r>
              <a:rPr lang="en-GB" sz="1400">
                <a:solidFill>
                  <a:srgbClr val="B3B3B3"/>
                </a:solidFill>
              </a:rPr>
              <a:t>	&lt;ds:SignedInfo&gt;</a:t>
            </a:r>
          </a:p>
          <a:p>
            <a:pPr>
              <a:lnSpc>
                <a:spcPct val="116000"/>
              </a:lnSpc>
            </a:pPr>
            <a:r>
              <a:rPr lang="en-GB" sz="1400">
                <a:solidFill>
                  <a:srgbClr val="B3B3B3"/>
                </a:solidFill>
              </a:rPr>
              <a:t>		&lt;ds:CanonicalizationMethod Algorithm="http://www.w3.org/TR/2001/REC-xml-c14n-20010315"&gt;&lt;/ds:CanonicalizationMethod&gt;</a:t>
            </a:r>
          </a:p>
          <a:p>
            <a:pPr>
              <a:lnSpc>
                <a:spcPct val="116000"/>
              </a:lnSpc>
            </a:pPr>
            <a:r>
              <a:rPr lang="en-GB" sz="1400">
                <a:solidFill>
                  <a:srgbClr val="B3B3B3"/>
                </a:solidFill>
              </a:rPr>
              <a:t>		&lt;ds:SignatureMethod Algorithm="http://www.w3.org/2000/09/xmldsig#dsa-sha1"&gt;&lt;/ds:SignatureMethod&gt;</a:t>
            </a:r>
          </a:p>
          <a:p>
            <a:pPr>
              <a:lnSpc>
                <a:spcPct val="116000"/>
              </a:lnSpc>
            </a:pPr>
            <a:r>
              <a:rPr lang="en-GB" sz="1400">
                <a:solidFill>
                  <a:srgbClr val="B3B3B3"/>
                </a:solidFill>
              </a:rPr>
              <a:t>		&lt;ds:Reference URI="#TheFirstObject"&gt;</a:t>
            </a:r>
          </a:p>
          <a:p>
            <a:pPr>
              <a:lnSpc>
                <a:spcPct val="116000"/>
              </a:lnSpc>
            </a:pPr>
            <a:r>
              <a:rPr lang="en-GB" sz="1400">
                <a:solidFill>
                  <a:srgbClr val="B3B3B3"/>
                </a:solidFill>
              </a:rPr>
              <a:t>			&lt;ds:Transforms&gt;</a:t>
            </a:r>
          </a:p>
          <a:p>
            <a:pPr>
              <a:lnSpc>
                <a:spcPct val="116000"/>
              </a:lnSpc>
            </a:pPr>
            <a:r>
              <a:rPr lang="en-GB" sz="1400">
                <a:solidFill>
                  <a:srgbClr val="B3B3B3"/>
                </a:solidFill>
              </a:rPr>
              <a:t>				&lt;ds:Transform Algorithm="</a:t>
            </a:r>
            <a:r>
              <a:rPr lang="en-GB" sz="1400">
                <a:solidFill>
                  <a:srgbClr val="CCCCFF"/>
                </a:solidFill>
                <a:hlinkClick r:id="rId3"/>
              </a:rPr>
              <a:t>http://www.w3.org/TR/2001/REC-xml-c14n-20010315#WithComments</a:t>
            </a:r>
            <a:r>
              <a:rPr lang="en-GB" sz="1400">
                <a:solidFill>
                  <a:srgbClr val="B3B3B3"/>
                </a:solidFill>
              </a:rPr>
              <a:t>"/&gt;</a:t>
            </a:r>
          </a:p>
          <a:p>
            <a:pPr>
              <a:lnSpc>
                <a:spcPct val="116000"/>
              </a:lnSpc>
            </a:pPr>
            <a:r>
              <a:rPr lang="en-GB" sz="1400">
                <a:solidFill>
                  <a:srgbClr val="B3B3B3"/>
                </a:solidFill>
              </a:rPr>
              <a:t>			&lt;/ds:Transforms&gt;</a:t>
            </a:r>
          </a:p>
          <a:p>
            <a:pPr>
              <a:lnSpc>
                <a:spcPct val="116000"/>
              </a:lnSpc>
            </a:pPr>
            <a:r>
              <a:rPr lang="en-GB" sz="1400">
                <a:solidFill>
                  <a:srgbClr val="B3B3B3"/>
                </a:solidFill>
              </a:rPr>
              <a:t>			&lt;ds:DigestMethod Algorithm="http://www.w3.org/2000/09/xmldsig#sha1"&gt;&lt;/ds:DigestMethod&gt;</a:t>
            </a:r>
          </a:p>
          <a:p>
            <a:pPr>
              <a:lnSpc>
                <a:spcPct val="116000"/>
              </a:lnSpc>
            </a:pPr>
            <a:r>
              <a:rPr lang="en-GB" sz="1400">
                <a:solidFill>
                  <a:srgbClr val="B3B3B3"/>
                </a:solidFill>
              </a:rPr>
              <a:t>			&lt;ds:DigestValue&gt;ipbs0UyafkdRIcfIo9zyZLce+CE=&lt;/ds:DigestValue&gt;</a:t>
            </a:r>
          </a:p>
          <a:p>
            <a:pPr>
              <a:lnSpc>
                <a:spcPct val="116000"/>
              </a:lnSpc>
            </a:pPr>
            <a:r>
              <a:rPr lang="en-GB" sz="1400">
                <a:solidFill>
                  <a:srgbClr val="B3B3B3"/>
                </a:solidFill>
              </a:rPr>
              <a:t>		&lt;/ds:Reference&gt;</a:t>
            </a:r>
          </a:p>
          <a:p>
            <a:pPr>
              <a:lnSpc>
                <a:spcPct val="116000"/>
              </a:lnSpc>
            </a:pPr>
            <a:r>
              <a:rPr lang="en-GB" sz="1400">
                <a:solidFill>
                  <a:srgbClr val="B3B3B3"/>
                </a:solidFill>
              </a:rPr>
              <a:t>	&lt;/ds:SignedInfo&gt;</a:t>
            </a:r>
          </a:p>
          <a:p>
            <a:pPr>
              <a:lnSpc>
                <a:spcPct val="116000"/>
              </a:lnSpc>
            </a:pPr>
            <a:r>
              <a:rPr lang="en-GB" sz="1400">
                <a:solidFill>
                  <a:srgbClr val="B3B3B3"/>
                </a:solidFill>
              </a:rPr>
              <a:t>	&lt;ds:SignatureValue&gt;BSChZzMdH1kHVbKL+EyNorZXcEZ9ekL+cf/VW8ejhItfZoXOZQVNnw==&lt;/ds:SignatureValue&gt;</a:t>
            </a:r>
          </a:p>
          <a:p>
            <a:pPr>
              <a:lnSpc>
                <a:spcPct val="116000"/>
              </a:lnSpc>
            </a:pPr>
            <a:r>
              <a:rPr lang="en-GB" sz="1400">
                <a:solidFill>
                  <a:srgbClr val="B3B3B3"/>
                </a:solidFill>
              </a:rPr>
              <a:t>	&lt;ds:KeyInfo&gt; ... &lt;/ds:KeyInfo&gt;</a:t>
            </a:r>
          </a:p>
          <a:p>
            <a:pPr>
              <a:lnSpc>
                <a:spcPct val="116000"/>
              </a:lnSpc>
            </a:pPr>
            <a:r>
              <a:rPr lang="en-GB" sz="1400">
                <a:solidFill>
                  <a:srgbClr val="000000"/>
                </a:solidFill>
              </a:rPr>
              <a:t>	&lt;ds:Object Id="TheFirstObject"&gt;</a:t>
            </a:r>
          </a:p>
          <a:p>
            <a:pPr>
              <a:lnSpc>
                <a:spcPct val="116000"/>
              </a:lnSpc>
            </a:pPr>
            <a:r>
              <a:rPr lang="en-GB" sz="1400">
                <a:solidFill>
                  <a:srgbClr val="000000"/>
                </a:solidFill>
              </a:rPr>
              <a:t>		</a:t>
            </a:r>
            <a:r>
              <a:rPr lang="en-GB" sz="1400" b="1">
                <a:solidFill>
                  <a:srgbClr val="000000"/>
                </a:solidFill>
              </a:rPr>
              <a:t>&lt;InsideObject&gt;A text in a box&lt;/InsideObject&gt;</a:t>
            </a:r>
          </a:p>
          <a:p>
            <a:pPr>
              <a:lnSpc>
                <a:spcPct val="116000"/>
              </a:lnSpc>
            </a:pPr>
            <a:r>
              <a:rPr lang="en-GB" sz="1400">
                <a:solidFill>
                  <a:srgbClr val="000000"/>
                </a:solidFill>
              </a:rPr>
              <a:t>	&lt;/ds:Object&gt;</a:t>
            </a:r>
          </a:p>
          <a:p>
            <a:pPr>
              <a:lnSpc>
                <a:spcPct val="116000"/>
              </a:lnSpc>
            </a:pPr>
            <a:r>
              <a:rPr lang="en-GB" sz="1400">
                <a:solidFill>
                  <a:srgbClr val="000000"/>
                </a:solidFill>
              </a:rPr>
              <a:t>&lt;/ds:Signature&gt;</a:t>
            </a:r>
          </a:p>
        </p:txBody>
      </p:sp>
    </p:spTree>
    <p:extLst>
      <p:ext uri="{BB962C8B-B14F-4D97-AF65-F5344CB8AC3E}">
        <p14:creationId xmlns:p14="http://schemas.microsoft.com/office/powerpoint/2010/main" val="284196460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200">
                <a:solidFill>
                  <a:srgbClr val="77BBEE"/>
                </a:solidFill>
                <a:latin typeface="Arial" charset="0"/>
                <a:cs typeface="Arial" charset="0"/>
              </a:rPr>
              <a:t>WS-Security</a:t>
            </a:r>
          </a:p>
        </p:txBody>
      </p:sp>
      <p:sp>
        <p:nvSpPr>
          <p:cNvPr id="39939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200">
                <a:solidFill>
                  <a:srgbClr val="77BBEE"/>
                </a:solidFill>
                <a:latin typeface="Arial" charset="0"/>
                <a:cs typeface="DejaVuSans" charset="0"/>
              </a:rPr>
              <a:t>Core Axis: WS with Apache Axis2</a:t>
            </a:r>
          </a:p>
          <a:p>
            <a:r>
              <a:rPr lang="en-GB" sz="800" b="1">
                <a:solidFill>
                  <a:srgbClr val="77BBEE"/>
                </a:solidFill>
                <a:latin typeface="Arial" charset="0"/>
                <a:cs typeface="DejaVuSans" charset="0"/>
              </a:rPr>
              <a:t>© WSO2 Inc. 2006</a:t>
            </a:r>
          </a:p>
        </p:txBody>
      </p:sp>
      <p:sp>
        <p:nvSpPr>
          <p:cNvPr id="39940" name="Rectangle 1"/>
          <p:cNvSpPr>
            <a:spLocks noChangeArrowheads="1"/>
          </p:cNvSpPr>
          <p:nvPr/>
        </p:nvSpPr>
        <p:spPr bwMode="auto">
          <a:xfrm>
            <a:off x="2743200" y="1600200"/>
            <a:ext cx="3657600" cy="1143000"/>
          </a:xfrm>
          <a:prstGeom prst="rect">
            <a:avLst/>
          </a:prstGeom>
          <a:solidFill>
            <a:srgbClr val="00AE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1" name="Text Box 2"/>
          <p:cNvSpPr txBox="1">
            <a:spLocks noChangeArrowheads="1"/>
          </p:cNvSpPr>
          <p:nvPr/>
        </p:nvSpPr>
        <p:spPr bwMode="auto">
          <a:xfrm>
            <a:off x="503238" y="346075"/>
            <a:ext cx="9069387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pPr algn="ctr" eaLnBrk="1" hangingPunct="1">
              <a:lnSpc>
                <a:spcPct val="73000"/>
              </a:lnSpc>
              <a:buClr>
                <a:srgbClr val="E76F00"/>
              </a:buClr>
              <a:buFont typeface="Verdana" charset="0"/>
              <a:buNone/>
            </a:pPr>
            <a:r>
              <a:rPr lang="en-GB" sz="3500" b="1" dirty="0">
                <a:solidFill>
                  <a:srgbClr val="E76F00"/>
                </a:solidFill>
                <a:latin typeface="Calisto MT"/>
              </a:rPr>
              <a:t>Detached Signature</a:t>
            </a:r>
          </a:p>
        </p:txBody>
      </p:sp>
      <p:sp>
        <p:nvSpPr>
          <p:cNvPr id="39942" name="Rectangle 3"/>
          <p:cNvSpPr>
            <a:spLocks noChangeArrowheads="1"/>
          </p:cNvSpPr>
          <p:nvPr/>
        </p:nvSpPr>
        <p:spPr bwMode="auto">
          <a:xfrm>
            <a:off x="2743200" y="3200400"/>
            <a:ext cx="3657600" cy="228600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3" name="Text Box 4"/>
          <p:cNvSpPr txBox="1">
            <a:spLocks noChangeArrowheads="1"/>
          </p:cNvSpPr>
          <p:nvPr/>
        </p:nvSpPr>
        <p:spPr bwMode="auto">
          <a:xfrm>
            <a:off x="2779713" y="4114800"/>
            <a:ext cx="3049587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2600">
                <a:solidFill>
                  <a:srgbClr val="000000"/>
                </a:solidFill>
              </a:rPr>
              <a:t>Signed XML Content</a:t>
            </a:r>
          </a:p>
        </p:txBody>
      </p:sp>
      <p:sp>
        <p:nvSpPr>
          <p:cNvPr id="39944" name="Text Box 5"/>
          <p:cNvSpPr txBox="1">
            <a:spLocks noChangeArrowheads="1"/>
          </p:cNvSpPr>
          <p:nvPr/>
        </p:nvSpPr>
        <p:spPr bwMode="auto">
          <a:xfrm>
            <a:off x="3429000" y="1828800"/>
            <a:ext cx="193198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3600">
                <a:solidFill>
                  <a:srgbClr val="FFFFFF"/>
                </a:solidFill>
              </a:rPr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83855506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200">
                <a:solidFill>
                  <a:srgbClr val="77BBEE"/>
                </a:solidFill>
                <a:latin typeface="Arial" charset="0"/>
                <a:cs typeface="Arial" charset="0"/>
              </a:rPr>
              <a:t>WS-Security</a:t>
            </a:r>
          </a:p>
        </p:txBody>
      </p:sp>
      <p:sp>
        <p:nvSpPr>
          <p:cNvPr id="4096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200">
                <a:solidFill>
                  <a:srgbClr val="77BBEE"/>
                </a:solidFill>
                <a:latin typeface="Arial" charset="0"/>
                <a:cs typeface="DejaVuSans" charset="0"/>
              </a:rPr>
              <a:t>Core Axis: WS with Apache Axis2</a:t>
            </a:r>
          </a:p>
          <a:p>
            <a:r>
              <a:rPr lang="en-GB" sz="800" b="1">
                <a:solidFill>
                  <a:srgbClr val="77BBEE"/>
                </a:solidFill>
                <a:latin typeface="Arial" charset="0"/>
                <a:cs typeface="DejaVuSans" charset="0"/>
              </a:rPr>
              <a:t>© WSO2 Inc. 2006</a:t>
            </a:r>
          </a:p>
        </p:txBody>
      </p:sp>
      <p:sp>
        <p:nvSpPr>
          <p:cNvPr id="40964" name="Text Box 1"/>
          <p:cNvSpPr txBox="1">
            <a:spLocks noChangeArrowheads="1"/>
          </p:cNvSpPr>
          <p:nvPr/>
        </p:nvSpPr>
        <p:spPr bwMode="auto">
          <a:xfrm>
            <a:off x="457200" y="1819275"/>
            <a:ext cx="10166350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pPr>
              <a:lnSpc>
                <a:spcPct val="116000"/>
              </a:lnSpc>
            </a:pPr>
            <a:r>
              <a:rPr lang="en-GB" sz="1400">
                <a:solidFill>
                  <a:srgbClr val="000000"/>
                </a:solidFill>
              </a:rPr>
              <a:t>&lt;ds:Signature xmlns:ds="http://www.w3.org/2000/09/xmldsig#"&gt;</a:t>
            </a:r>
          </a:p>
          <a:p>
            <a:pPr>
              <a:lnSpc>
                <a:spcPct val="116000"/>
              </a:lnSpc>
            </a:pPr>
            <a:r>
              <a:rPr lang="en-GB" sz="1400">
                <a:solidFill>
                  <a:srgbClr val="000000"/>
                </a:solidFill>
              </a:rPr>
              <a:t>	&lt;ds:SignedInfo&gt;</a:t>
            </a:r>
          </a:p>
          <a:p>
            <a:pPr>
              <a:lnSpc>
                <a:spcPct val="116000"/>
              </a:lnSpc>
            </a:pPr>
            <a:r>
              <a:rPr lang="en-GB" sz="1400">
                <a:solidFill>
                  <a:srgbClr val="000000"/>
                </a:solidFill>
              </a:rPr>
              <a:t>		&lt;ds:CanonicalizationMethod Algorithm="http://www.w3.org/2001/10/xml-exc-c14n#"&gt;&lt;/ds:CanonicalizationMethod&gt;</a:t>
            </a:r>
          </a:p>
          <a:p>
            <a:pPr>
              <a:lnSpc>
                <a:spcPct val="116000"/>
              </a:lnSpc>
            </a:pPr>
            <a:r>
              <a:rPr lang="en-GB" sz="1400">
                <a:solidFill>
                  <a:srgbClr val="000000"/>
                </a:solidFill>
              </a:rPr>
              <a:t>		&lt;ds:SignatureMethod Algorithm="http://www.w3.org/2000/09/xmldsig#dsa-sha1"&gt;&lt;/ds:SignatureMethod&gt;</a:t>
            </a:r>
          </a:p>
          <a:p>
            <a:pPr>
              <a:lnSpc>
                <a:spcPct val="116000"/>
              </a:lnSpc>
            </a:pPr>
            <a:r>
              <a:rPr lang="en-GB" sz="1400">
                <a:solidFill>
                  <a:srgbClr val="000000"/>
                </a:solidFill>
              </a:rPr>
              <a:t>		&lt;ds:Reference URI="1"&gt;</a:t>
            </a:r>
          </a:p>
          <a:p>
            <a:pPr>
              <a:lnSpc>
                <a:spcPct val="116000"/>
              </a:lnSpc>
            </a:pPr>
            <a:r>
              <a:rPr lang="en-GB" sz="1400">
                <a:solidFill>
                  <a:srgbClr val="000000"/>
                </a:solidFill>
              </a:rPr>
              <a:t>			&lt;ds:Transforms&gt;</a:t>
            </a:r>
          </a:p>
          <a:p>
            <a:pPr>
              <a:lnSpc>
                <a:spcPct val="116000"/>
              </a:lnSpc>
            </a:pPr>
            <a:r>
              <a:rPr lang="en-GB" sz="1400">
                <a:solidFill>
                  <a:srgbClr val="000000"/>
                </a:solidFill>
              </a:rPr>
              <a:t>				&lt;ds:Transform Algorithm="http://www.w3.org/2001/10/xml-exc-c14n#"&gt;&lt;/ds:Transform&gt;</a:t>
            </a:r>
          </a:p>
          <a:p>
            <a:pPr>
              <a:lnSpc>
                <a:spcPct val="116000"/>
              </a:lnSpc>
            </a:pPr>
            <a:r>
              <a:rPr lang="en-GB" sz="1400">
                <a:solidFill>
                  <a:srgbClr val="000000"/>
                </a:solidFill>
              </a:rPr>
              <a:t>			&lt;/ds:Transforms&gt;</a:t>
            </a:r>
          </a:p>
          <a:p>
            <a:pPr>
              <a:lnSpc>
                <a:spcPct val="116000"/>
              </a:lnSpc>
            </a:pPr>
            <a:r>
              <a:rPr lang="en-GB" sz="1400">
                <a:solidFill>
                  <a:srgbClr val="000000"/>
                </a:solidFill>
              </a:rPr>
              <a:t>			&lt;ds:DigestMethod Algorithm="http://www.w3.org/2000/09/xmldsig#sha1"&gt;&lt;/ds:DigestMethod&gt;</a:t>
            </a:r>
          </a:p>
          <a:p>
            <a:pPr>
              <a:lnSpc>
                <a:spcPct val="116000"/>
              </a:lnSpc>
            </a:pPr>
            <a:r>
              <a:rPr lang="en-GB" sz="1400">
                <a:solidFill>
                  <a:srgbClr val="000000"/>
                </a:solidFill>
              </a:rPr>
              <a:t>			&lt;ds:DigestValue&gt;lnLRFCWWpCrX+srI6VGHudM/Emo=&lt;/ds:DigestValue&gt;</a:t>
            </a:r>
          </a:p>
          <a:p>
            <a:pPr>
              <a:lnSpc>
                <a:spcPct val="116000"/>
              </a:lnSpc>
            </a:pPr>
            <a:r>
              <a:rPr lang="en-GB" sz="1400">
                <a:solidFill>
                  <a:srgbClr val="000000"/>
                </a:solidFill>
              </a:rPr>
              <a:t>		&lt;/ds:Reference&gt;</a:t>
            </a:r>
          </a:p>
          <a:p>
            <a:pPr>
              <a:lnSpc>
                <a:spcPct val="116000"/>
              </a:lnSpc>
            </a:pPr>
            <a:r>
              <a:rPr lang="en-GB" sz="1400">
                <a:solidFill>
                  <a:srgbClr val="000000"/>
                </a:solidFill>
              </a:rPr>
              <a:t>	&lt;/ds:SignedInfo&gt;</a:t>
            </a:r>
          </a:p>
          <a:p>
            <a:pPr>
              <a:lnSpc>
                <a:spcPct val="116000"/>
              </a:lnSpc>
            </a:pPr>
            <a:r>
              <a:rPr lang="en-GB" sz="1400">
                <a:solidFill>
                  <a:srgbClr val="000000"/>
                </a:solidFill>
              </a:rPr>
              <a:t>	&lt;ds:SignatureValue&gt;LAzE/Z3ePdAek2JQMpPVFNGgFSQmBx5qHzPJ1m+CNsqmZQS53SDUqg==&lt;/ds:SignatureValue&gt;</a:t>
            </a:r>
          </a:p>
          <a:p>
            <a:pPr>
              <a:lnSpc>
                <a:spcPct val="116000"/>
              </a:lnSpc>
            </a:pPr>
            <a:r>
              <a:rPr lang="en-GB" sz="1400">
                <a:solidFill>
                  <a:srgbClr val="000000"/>
                </a:solidFill>
              </a:rPr>
              <a:t>&lt;/ds:Signature&gt;</a:t>
            </a:r>
          </a:p>
        </p:txBody>
      </p:sp>
      <p:sp>
        <p:nvSpPr>
          <p:cNvPr id="40965" name="Text Box 2"/>
          <p:cNvSpPr txBox="1">
            <a:spLocks noChangeArrowheads="1"/>
          </p:cNvSpPr>
          <p:nvPr/>
        </p:nvSpPr>
        <p:spPr bwMode="auto">
          <a:xfrm>
            <a:off x="422275" y="685800"/>
            <a:ext cx="4835525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pPr>
              <a:lnSpc>
                <a:spcPct val="116000"/>
              </a:lnSpc>
            </a:pPr>
            <a:r>
              <a:rPr lang="en-GB" sz="1400">
                <a:solidFill>
                  <a:srgbClr val="000000"/>
                </a:solidFill>
              </a:rPr>
              <a:t>&lt;RootElement id='1' xmlns="http://www.apache.org/ns/#app1"&gt;</a:t>
            </a:r>
          </a:p>
          <a:p>
            <a:pPr>
              <a:lnSpc>
                <a:spcPct val="116000"/>
              </a:lnSpc>
            </a:pPr>
            <a:r>
              <a:rPr lang="en-GB" sz="1400">
                <a:solidFill>
                  <a:srgbClr val="000000"/>
                </a:solidFill>
              </a:rPr>
              <a:t>	</a:t>
            </a:r>
            <a:r>
              <a:rPr lang="en-GB" sz="1400" b="1">
                <a:solidFill>
                  <a:srgbClr val="000000"/>
                </a:solidFill>
              </a:rPr>
              <a:t>&lt;foo&gt;Some simple text&lt;/foo&gt;</a:t>
            </a:r>
          </a:p>
          <a:p>
            <a:pPr>
              <a:lnSpc>
                <a:spcPct val="116000"/>
              </a:lnSpc>
            </a:pPr>
            <a:r>
              <a:rPr lang="en-GB" sz="1400">
                <a:solidFill>
                  <a:srgbClr val="000000"/>
                </a:solidFill>
              </a:rPr>
              <a:t>&lt;/RootElement&gt;</a:t>
            </a:r>
          </a:p>
        </p:txBody>
      </p:sp>
    </p:spTree>
    <p:extLst>
      <p:ext uri="{BB962C8B-B14F-4D97-AF65-F5344CB8AC3E}">
        <p14:creationId xmlns:p14="http://schemas.microsoft.com/office/powerpoint/2010/main" val="418417642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200">
                <a:solidFill>
                  <a:srgbClr val="77BBEE"/>
                </a:solidFill>
                <a:latin typeface="Arial" charset="0"/>
                <a:cs typeface="Arial" charset="0"/>
              </a:rPr>
              <a:t>WS-Security</a:t>
            </a:r>
          </a:p>
        </p:txBody>
      </p:sp>
      <p:sp>
        <p:nvSpPr>
          <p:cNvPr id="4198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200">
                <a:solidFill>
                  <a:srgbClr val="77BBEE"/>
                </a:solidFill>
                <a:latin typeface="Arial" charset="0"/>
                <a:cs typeface="DejaVuSans" charset="0"/>
              </a:rPr>
              <a:t>Core Axis: WS with Apache Axis2</a:t>
            </a:r>
          </a:p>
          <a:p>
            <a:r>
              <a:rPr lang="en-GB" sz="800" b="1">
                <a:solidFill>
                  <a:srgbClr val="77BBEE"/>
                </a:solidFill>
                <a:latin typeface="Arial" charset="0"/>
                <a:cs typeface="DejaVuSans" charset="0"/>
              </a:rPr>
              <a:t>© WSO2 Inc. 2006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fld id="{77265AC4-B5D1-F948-9ABD-E10A9ABC7BD2}" type="slidenum">
              <a:rPr lang="en-GB" sz="1400">
                <a:solidFill>
                  <a:srgbClr val="77BBEE"/>
                </a:solidFill>
                <a:latin typeface="Arial" charset="0"/>
                <a:cs typeface="DejaVuSans" charset="0"/>
              </a:rPr>
              <a:pPr/>
              <a:t>29</a:t>
            </a:fld>
            <a:endParaRPr lang="en-GB" sz="1400">
              <a:solidFill>
                <a:srgbClr val="77BBEE"/>
              </a:solidFill>
              <a:latin typeface="Arial" charset="0"/>
              <a:cs typeface="DejaVuSans" charset="0"/>
            </a:endParaRPr>
          </a:p>
        </p:txBody>
      </p:sp>
      <p:sp>
        <p:nvSpPr>
          <p:cNvPr id="41989" name="Rectangle 1"/>
          <p:cNvSpPr>
            <a:spLocks noGrp="1" noChangeArrowheads="1"/>
          </p:cNvSpPr>
          <p:nvPr>
            <p:ph type="title"/>
          </p:nvPr>
        </p:nvSpPr>
        <p:spPr>
          <a:xfrm>
            <a:off x="395288" y="488950"/>
            <a:ext cx="8342312" cy="627063"/>
          </a:xfrm>
        </p:spPr>
        <p:txBody>
          <a:bodyPr/>
          <a:lstStyle/>
          <a:p>
            <a:pPr eaLnBrk="1" hangingPunct="1">
              <a:lnSpc>
                <a:spcPct val="79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>
                <a:cs typeface="AR PL ShanHeiSun Uni" charset="0"/>
              </a:rPr>
              <a:t>Summary</a:t>
            </a:r>
          </a:p>
        </p:txBody>
      </p:sp>
      <p:sp>
        <p:nvSpPr>
          <p:cNvPr id="419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289050"/>
            <a:ext cx="8196262" cy="1149350"/>
          </a:xfrm>
        </p:spPr>
        <p:txBody>
          <a:bodyPr lIns="0" tIns="0" rIns="0" bIns="0">
            <a:normAutofit fontScale="77500" lnSpcReduction="20000"/>
          </a:bodyPr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cs typeface="AR PL ShanHeiSun Uni" charset="0"/>
              </a:rPr>
              <a:t>WS-Security features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cs typeface="AR PL ShanHeiSun Uni" charset="0"/>
              </a:rPr>
              <a:t>XML Encryption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cs typeface="AR PL ShanHeiSun Uni" charset="0"/>
              </a:rPr>
              <a:t>XML Signature</a:t>
            </a:r>
          </a:p>
        </p:txBody>
      </p:sp>
    </p:spTree>
    <p:extLst>
      <p:ext uri="{BB962C8B-B14F-4D97-AF65-F5344CB8AC3E}">
        <p14:creationId xmlns:p14="http://schemas.microsoft.com/office/powerpoint/2010/main" val="121006145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200">
                <a:solidFill>
                  <a:srgbClr val="77BBEE"/>
                </a:solidFill>
                <a:latin typeface="Arial" charset="0"/>
                <a:cs typeface="Arial" charset="0"/>
              </a:rPr>
              <a:t>WS-Security</a:t>
            </a:r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200">
                <a:solidFill>
                  <a:srgbClr val="77BBEE"/>
                </a:solidFill>
                <a:latin typeface="Arial" charset="0"/>
                <a:cs typeface="DejaVuSans" charset="0"/>
              </a:rPr>
              <a:t>Core Axis: WS with Apache Axis2</a:t>
            </a:r>
          </a:p>
          <a:p>
            <a:r>
              <a:rPr lang="en-GB" sz="800" b="1">
                <a:solidFill>
                  <a:srgbClr val="77BBEE"/>
                </a:solidFill>
                <a:latin typeface="Arial" charset="0"/>
                <a:cs typeface="DejaVuSans" charset="0"/>
              </a:rPr>
              <a:t>© WSO2 Inc. 2006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fld id="{B42A5685-A02A-AF44-8519-B4F80022214B}" type="slidenum">
              <a:rPr lang="en-GB" sz="1400">
                <a:solidFill>
                  <a:srgbClr val="77BBEE"/>
                </a:solidFill>
                <a:latin typeface="Arial" charset="0"/>
                <a:cs typeface="DejaVuSans" charset="0"/>
              </a:rPr>
              <a:pPr/>
              <a:t>3</a:t>
            </a:fld>
            <a:endParaRPr lang="en-GB" sz="1400">
              <a:solidFill>
                <a:srgbClr val="77BBEE"/>
              </a:solidFill>
              <a:latin typeface="Arial" charset="0"/>
              <a:cs typeface="DejaVuSans" charset="0"/>
            </a:endParaRPr>
          </a:p>
        </p:txBody>
      </p:sp>
      <p:sp>
        <p:nvSpPr>
          <p:cNvPr id="15365" name="Rectangle 1"/>
          <p:cNvSpPr>
            <a:spLocks noGrp="1" noChangeArrowheads="1"/>
          </p:cNvSpPr>
          <p:nvPr>
            <p:ph type="title"/>
          </p:nvPr>
        </p:nvSpPr>
        <p:spPr>
          <a:xfrm>
            <a:off x="395288" y="488950"/>
            <a:ext cx="8353425" cy="628650"/>
          </a:xfrm>
        </p:spPr>
        <p:txBody>
          <a:bodyPr lIns="0" tIns="0" rIns="0" bIns="0">
            <a:normAutofit fontScale="90000"/>
          </a:bodyPr>
          <a:lstStyle/>
          <a:p>
            <a:pPr eaLnBrk="1" hangingPunct="1"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>
                <a:cs typeface="AR PL ShanHeiSun Uni" charset="0"/>
              </a:rPr>
              <a:t>Introduction</a:t>
            </a:r>
          </a:p>
        </p:txBody>
      </p:sp>
      <p:sp>
        <p:nvSpPr>
          <p:cNvPr id="153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07375" cy="4784725"/>
          </a:xfrm>
        </p:spPr>
        <p:txBody>
          <a:bodyPr lIns="0" tIns="0" rIns="0" bIns="0">
            <a:normAutofit fontScale="92500" lnSpcReduction="10000"/>
          </a:bodyPr>
          <a:lstStyle/>
          <a:p>
            <a:pPr eaLnBrk="1" hangingPunct="1"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cs typeface="AR PL ShanHeiSun Uni" charset="0"/>
              </a:rPr>
              <a:t>XML-Signature &amp; XML-Encryption</a:t>
            </a:r>
          </a:p>
          <a:p>
            <a:pPr lvl="1" eaLnBrk="1" hangingPunct="1"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ea typeface="AR PL ShanHeiSun Uni" charset="0"/>
                <a:cs typeface="AR PL ShanHeiSun Uni" charset="0"/>
              </a:rPr>
              <a:t>To secure XML documents</a:t>
            </a:r>
          </a:p>
          <a:p>
            <a:pPr eaLnBrk="1" hangingPunct="1"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cs typeface="AR PL ShanHeiSun Uni" charset="0"/>
              </a:rPr>
              <a:t>How do we secure SOAP messages ?</a:t>
            </a:r>
          </a:p>
          <a:p>
            <a:pPr eaLnBrk="1" hangingPunct="1"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cs typeface="AR PL ShanHeiSun Uni" charset="0"/>
              </a:rPr>
              <a:t>WS-Security specifications</a:t>
            </a:r>
          </a:p>
          <a:p>
            <a:pPr lvl="1" eaLnBrk="1" hangingPunct="1"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ea typeface="AR PL ShanHeiSun Uni" charset="0"/>
                <a:cs typeface="AR PL ShanHeiSun Uni" charset="0"/>
              </a:rPr>
              <a:t>Based on XML-Signature and XML-Encryption</a:t>
            </a:r>
          </a:p>
          <a:p>
            <a:pPr eaLnBrk="1" hangingPunct="1"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cs typeface="AR PL ShanHeiSun Uni" charset="0"/>
              </a:rPr>
              <a:t>Token profiles to define how different security applications can be used</a:t>
            </a:r>
          </a:p>
          <a:p>
            <a:pPr lvl="1" eaLnBrk="1" hangingPunct="1"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ea typeface="AR PL ShanHeiSun Uni" charset="0"/>
                <a:cs typeface="AR PL ShanHeiSun Uni" charset="0"/>
              </a:rPr>
              <a:t>Username Tokens</a:t>
            </a:r>
          </a:p>
          <a:p>
            <a:pPr lvl="1" eaLnBrk="1" hangingPunct="1"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ea typeface="AR PL ShanHeiSun Uni" charset="0"/>
                <a:cs typeface="AR PL ShanHeiSun Uni" charset="0"/>
              </a:rPr>
              <a:t>X509 Tokens</a:t>
            </a:r>
          </a:p>
          <a:p>
            <a:pPr lvl="1" eaLnBrk="1" hangingPunct="1"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ea typeface="AR PL ShanHeiSun Uni" charset="0"/>
                <a:cs typeface="AR PL ShanHeiSun Uni" charset="0"/>
              </a:rPr>
              <a:t>SAML Tokens</a:t>
            </a:r>
          </a:p>
        </p:txBody>
      </p:sp>
    </p:spTree>
    <p:extLst>
      <p:ext uri="{BB962C8B-B14F-4D97-AF65-F5344CB8AC3E}">
        <p14:creationId xmlns:p14="http://schemas.microsoft.com/office/powerpoint/2010/main" val="19122246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54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200">
                <a:solidFill>
                  <a:srgbClr val="77BBEE"/>
                </a:solidFill>
                <a:latin typeface="Arial" charset="0"/>
                <a:cs typeface="Arial" charset="0"/>
              </a:rPr>
              <a:t>WS-Security</a:t>
            </a: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200">
                <a:solidFill>
                  <a:srgbClr val="77BBEE"/>
                </a:solidFill>
                <a:latin typeface="Arial" charset="0"/>
                <a:cs typeface="DejaVuSans" charset="0"/>
              </a:rPr>
              <a:t>Core Axis: WS with Apache Axis2</a:t>
            </a:r>
          </a:p>
          <a:p>
            <a:r>
              <a:rPr lang="en-GB" sz="800" b="1">
                <a:solidFill>
                  <a:srgbClr val="77BBEE"/>
                </a:solidFill>
                <a:latin typeface="Arial" charset="0"/>
                <a:cs typeface="DejaVuSans" charset="0"/>
              </a:rPr>
              <a:t>© WSO2 Inc. 2006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fld id="{D355DBF4-58AB-074E-A52A-078AB66BD09F}" type="slidenum">
              <a:rPr lang="en-GB" sz="1400">
                <a:solidFill>
                  <a:srgbClr val="77BBEE"/>
                </a:solidFill>
                <a:latin typeface="Arial" charset="0"/>
                <a:cs typeface="DejaVuSans" charset="0"/>
              </a:rPr>
              <a:pPr/>
              <a:t>4</a:t>
            </a:fld>
            <a:endParaRPr lang="en-GB" sz="1400">
              <a:solidFill>
                <a:srgbClr val="77BBEE"/>
              </a:solidFill>
              <a:latin typeface="Arial" charset="0"/>
              <a:cs typeface="DejaVuSans" charset="0"/>
            </a:endParaRPr>
          </a:p>
        </p:txBody>
      </p:sp>
      <p:sp>
        <p:nvSpPr>
          <p:cNvPr id="16389" name="Rectangle 1"/>
          <p:cNvSpPr>
            <a:spLocks noGrp="1" noChangeArrowheads="1"/>
          </p:cNvSpPr>
          <p:nvPr>
            <p:ph type="title"/>
          </p:nvPr>
        </p:nvSpPr>
        <p:spPr>
          <a:xfrm>
            <a:off x="395288" y="488950"/>
            <a:ext cx="8353425" cy="628650"/>
          </a:xfrm>
        </p:spPr>
        <p:txBody>
          <a:bodyPr lIns="0" tIns="0" rIns="0" bIns="0">
            <a:normAutofit fontScale="90000"/>
          </a:bodyPr>
          <a:lstStyle/>
          <a:p>
            <a:pPr eaLnBrk="1" hangingPunct="1"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>
                <a:cs typeface="AR PL ShanHeiSun Uni" charset="0"/>
              </a:rPr>
              <a:t>WS-Security Features</a:t>
            </a:r>
          </a:p>
        </p:txBody>
      </p:sp>
      <p:sp>
        <p:nvSpPr>
          <p:cNvPr id="163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07375" cy="4784725"/>
          </a:xfrm>
        </p:spPr>
        <p:txBody>
          <a:bodyPr lIns="0" tIns="0" rIns="0" bIns="0"/>
          <a:lstStyle/>
          <a:p>
            <a:pPr eaLnBrk="1" hangingPunct="1"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err="1">
                <a:cs typeface="AR PL ShanHeiSun Uni" charset="0"/>
              </a:rPr>
              <a:t>UsernameToken</a:t>
            </a:r>
            <a:endParaRPr lang="en-GB" dirty="0">
              <a:cs typeface="AR PL ShanHeiSun Uni" charset="0"/>
            </a:endParaRPr>
          </a:p>
          <a:p>
            <a:pPr eaLnBrk="1" hangingPunct="1"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cs typeface="AR PL ShanHeiSun Uni" charset="0"/>
              </a:rPr>
              <a:t>Timestamp</a:t>
            </a:r>
          </a:p>
          <a:p>
            <a:pPr eaLnBrk="1" hangingPunct="1"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cs typeface="AR PL ShanHeiSun Uni" charset="0"/>
              </a:rPr>
              <a:t>Encryption</a:t>
            </a:r>
          </a:p>
          <a:p>
            <a:pPr lvl="1" eaLnBrk="1" hangingPunct="1">
              <a:lnSpc>
                <a:spcPct val="94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ea typeface="AR PL ShanHeiSun Uni" charset="0"/>
                <a:cs typeface="AR PL ShanHeiSun Uni" charset="0"/>
              </a:rPr>
              <a:t>Encryption parts</a:t>
            </a:r>
          </a:p>
          <a:p>
            <a:pPr lvl="1" eaLnBrk="1" hangingPunct="1">
              <a:lnSpc>
                <a:spcPct val="94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ea typeface="AR PL ShanHeiSun Uni" charset="0"/>
                <a:cs typeface="AR PL ShanHeiSun Uni" charset="0"/>
              </a:rPr>
              <a:t>Elements and element contents</a:t>
            </a:r>
          </a:p>
          <a:p>
            <a:pPr eaLnBrk="1" hangingPunct="1"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cs typeface="AR PL ShanHeiSun Uni" charset="0"/>
              </a:rPr>
              <a:t>Signature</a:t>
            </a:r>
          </a:p>
          <a:p>
            <a:pPr lvl="1" eaLnBrk="1" hangingPunct="1">
              <a:lnSpc>
                <a:spcPct val="94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ea typeface="AR PL ShanHeiSun Uni" charset="0"/>
                <a:cs typeface="AR PL ShanHeiSun Uni" charset="0"/>
              </a:rPr>
              <a:t>Signature parts</a:t>
            </a:r>
          </a:p>
        </p:txBody>
      </p:sp>
    </p:spTree>
    <p:extLst>
      <p:ext uri="{BB962C8B-B14F-4D97-AF65-F5344CB8AC3E}">
        <p14:creationId xmlns:p14="http://schemas.microsoft.com/office/powerpoint/2010/main" val="38684283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200">
                <a:solidFill>
                  <a:srgbClr val="77BBEE"/>
                </a:solidFill>
                <a:latin typeface="Arial" charset="0"/>
                <a:cs typeface="Arial" charset="0"/>
              </a:rPr>
              <a:t>WS-Security</a:t>
            </a:r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200">
                <a:solidFill>
                  <a:srgbClr val="77BBEE"/>
                </a:solidFill>
                <a:latin typeface="Arial" charset="0"/>
                <a:cs typeface="DejaVuSans" charset="0"/>
              </a:rPr>
              <a:t>Core Axis: WS with Apache Axis2</a:t>
            </a:r>
          </a:p>
          <a:p>
            <a:r>
              <a:rPr lang="en-GB" sz="800" b="1">
                <a:solidFill>
                  <a:srgbClr val="77BBEE"/>
                </a:solidFill>
                <a:latin typeface="Arial" charset="0"/>
                <a:cs typeface="DejaVuSans" charset="0"/>
              </a:rPr>
              <a:t>© WSO2 Inc. 2006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fld id="{93BBBB99-0C91-B84A-9512-DB4BB3CDE4D1}" type="slidenum">
              <a:rPr lang="en-GB" sz="1400">
                <a:solidFill>
                  <a:srgbClr val="77BBEE"/>
                </a:solidFill>
                <a:latin typeface="Arial" charset="0"/>
                <a:cs typeface="DejaVuSans" charset="0"/>
              </a:rPr>
              <a:pPr/>
              <a:t>5</a:t>
            </a:fld>
            <a:endParaRPr lang="en-GB" sz="1400">
              <a:solidFill>
                <a:srgbClr val="77BBEE"/>
              </a:solidFill>
              <a:latin typeface="Arial" charset="0"/>
              <a:cs typeface="DejaVuSans" charset="0"/>
            </a:endParaRPr>
          </a:p>
        </p:txBody>
      </p:sp>
      <p:sp>
        <p:nvSpPr>
          <p:cNvPr id="17413" name="Rectangle 1"/>
          <p:cNvSpPr>
            <a:spLocks noGrp="1" noChangeArrowheads="1"/>
          </p:cNvSpPr>
          <p:nvPr>
            <p:ph type="title"/>
          </p:nvPr>
        </p:nvSpPr>
        <p:spPr>
          <a:xfrm>
            <a:off x="395288" y="488950"/>
            <a:ext cx="8350250" cy="627063"/>
          </a:xfrm>
        </p:spPr>
        <p:txBody>
          <a:bodyPr lIns="0" tIns="0" rIns="0" bIns="0"/>
          <a:lstStyle/>
          <a:p>
            <a:pPr eaLnBrk="1" hangingPunct="1">
              <a:lnSpc>
                <a:spcPct val="91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>
                <a:cs typeface="AR PL ShanHeiSun Uni" charset="0"/>
              </a:rPr>
              <a:t>Some Jargon</a:t>
            </a:r>
          </a:p>
        </p:txBody>
      </p:sp>
      <p:sp>
        <p:nvSpPr>
          <p:cNvPr id="174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04200" cy="4781550"/>
          </a:xfrm>
        </p:spPr>
        <p:txBody>
          <a:bodyPr lIns="0" tIns="0" rIns="0" bIns="0"/>
          <a:lstStyle/>
          <a:p>
            <a:pPr eaLnBrk="1" hangingPunct="1">
              <a:lnSpc>
                <a:spcPct val="9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cs typeface="AR PL ShanHeiSun Uni" charset="0"/>
              </a:rPr>
              <a:t>Claim</a:t>
            </a:r>
          </a:p>
          <a:p>
            <a:pPr lvl="1" eaLnBrk="1" hangingPunct="1">
              <a:lnSpc>
                <a:spcPct val="9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ea typeface="AR PL ShanHeiSun Uni" charset="0"/>
                <a:cs typeface="AR PL ShanHeiSun Uni" charset="0"/>
              </a:rPr>
              <a:t>A statement about a subject or resource</a:t>
            </a:r>
          </a:p>
          <a:p>
            <a:pPr eaLnBrk="1" hangingPunct="1">
              <a:lnSpc>
                <a:spcPct val="9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cs typeface="AR PL ShanHeiSun Uni" charset="0"/>
              </a:rPr>
              <a:t>Token</a:t>
            </a:r>
          </a:p>
          <a:p>
            <a:pPr lvl="1" eaLnBrk="1" hangingPunct="1">
              <a:lnSpc>
                <a:spcPct val="9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ea typeface="AR PL ShanHeiSun Uni" charset="0"/>
                <a:cs typeface="AR PL ShanHeiSun Uni" charset="0"/>
              </a:rPr>
              <a:t>A serialized collection of claims</a:t>
            </a:r>
          </a:p>
        </p:txBody>
      </p:sp>
    </p:spTree>
    <p:extLst>
      <p:ext uri="{BB962C8B-B14F-4D97-AF65-F5344CB8AC3E}">
        <p14:creationId xmlns:p14="http://schemas.microsoft.com/office/powerpoint/2010/main" val="24932431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200">
                <a:solidFill>
                  <a:srgbClr val="77BBEE"/>
                </a:solidFill>
                <a:latin typeface="Arial" charset="0"/>
                <a:cs typeface="Arial" charset="0"/>
              </a:rPr>
              <a:t>WS-Security</a:t>
            </a: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200">
                <a:solidFill>
                  <a:srgbClr val="77BBEE"/>
                </a:solidFill>
                <a:latin typeface="Arial" charset="0"/>
                <a:cs typeface="DejaVuSans" charset="0"/>
              </a:rPr>
              <a:t>Core Axis: WS with Apache Axis2</a:t>
            </a:r>
          </a:p>
          <a:p>
            <a:r>
              <a:rPr lang="en-GB" sz="800" b="1">
                <a:solidFill>
                  <a:srgbClr val="77BBEE"/>
                </a:solidFill>
                <a:latin typeface="Arial" charset="0"/>
                <a:cs typeface="DejaVuSans" charset="0"/>
              </a:rPr>
              <a:t>© WSO2 Inc. 2006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fld id="{A9B01C23-7314-E54D-B9A5-8A69FBC5160A}" type="slidenum">
              <a:rPr lang="en-GB" sz="1400">
                <a:solidFill>
                  <a:srgbClr val="77BBEE"/>
                </a:solidFill>
                <a:latin typeface="Arial" charset="0"/>
                <a:cs typeface="DejaVuSans" charset="0"/>
              </a:rPr>
              <a:pPr/>
              <a:t>6</a:t>
            </a:fld>
            <a:endParaRPr lang="en-GB" sz="1400">
              <a:solidFill>
                <a:srgbClr val="77BBEE"/>
              </a:solidFill>
              <a:latin typeface="Arial" charset="0"/>
              <a:cs typeface="DejaVuSans" charset="0"/>
            </a:endParaRPr>
          </a:p>
        </p:txBody>
      </p:sp>
      <p:sp>
        <p:nvSpPr>
          <p:cNvPr id="18437" name="Rectangle 1"/>
          <p:cNvSpPr>
            <a:spLocks noGrp="1" noChangeArrowheads="1"/>
          </p:cNvSpPr>
          <p:nvPr>
            <p:ph type="title"/>
          </p:nvPr>
        </p:nvSpPr>
        <p:spPr>
          <a:xfrm>
            <a:off x="395288" y="488950"/>
            <a:ext cx="8350250" cy="627063"/>
          </a:xfrm>
        </p:spPr>
        <p:txBody>
          <a:bodyPr lIns="0" tIns="0" rIns="0" bIns="0">
            <a:normAutofit/>
          </a:bodyPr>
          <a:lstStyle/>
          <a:p>
            <a:pPr eaLnBrk="1" hangingPunct="1">
              <a:lnSpc>
                <a:spcPct val="91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>
                <a:cs typeface="AR PL ShanHeiSun Uni" charset="0"/>
              </a:rPr>
              <a:t>Authentication - </a:t>
            </a:r>
            <a:r>
              <a:rPr lang="en-GB" dirty="0" err="1">
                <a:cs typeface="AR PL ShanHeiSun Uni" charset="0"/>
              </a:rPr>
              <a:t>UsernameToken</a:t>
            </a:r>
            <a:endParaRPr lang="en-GB" dirty="0">
              <a:cs typeface="AR PL ShanHeiSun Uni" charset="0"/>
            </a:endParaRPr>
          </a:p>
        </p:txBody>
      </p:sp>
      <p:sp>
        <p:nvSpPr>
          <p:cNvPr id="184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04200" cy="4616450"/>
          </a:xfrm>
        </p:spPr>
        <p:txBody>
          <a:bodyPr lIns="0" tIns="0" rIns="0" bIns="0">
            <a:normAutofit fontScale="92500" lnSpcReduction="10000"/>
          </a:bodyPr>
          <a:lstStyle/>
          <a:p>
            <a:pPr eaLnBrk="1" hangingPunct="1">
              <a:lnSpc>
                <a:spcPct val="9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cs typeface="AR PL ShanHeiSun Uni" charset="0"/>
              </a:rPr>
              <a:t>Two forms</a:t>
            </a:r>
          </a:p>
          <a:p>
            <a:pPr lvl="1" eaLnBrk="1" hangingPunct="1">
              <a:lnSpc>
                <a:spcPct val="9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ea typeface="AR PL ShanHeiSun Uni" charset="0"/>
                <a:cs typeface="AR PL ShanHeiSun Uni" charset="0"/>
              </a:rPr>
              <a:t>Plain text password</a:t>
            </a:r>
          </a:p>
          <a:p>
            <a:pPr lvl="1" eaLnBrk="1" hangingPunct="1">
              <a:lnSpc>
                <a:spcPct val="9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ea typeface="AR PL ShanHeiSun Uni" charset="0"/>
                <a:cs typeface="AR PL ShanHeiSun Uni" charset="0"/>
              </a:rPr>
              <a:t>Digest of a password</a:t>
            </a:r>
          </a:p>
          <a:p>
            <a:pPr eaLnBrk="1" hangingPunct="1">
              <a:lnSpc>
                <a:spcPct val="9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cs typeface="AR PL ShanHeiSun Uni" charset="0"/>
              </a:rPr>
              <a:t>Most popular and recommended is plain text  password</a:t>
            </a:r>
          </a:p>
          <a:p>
            <a:pPr lvl="1" eaLnBrk="1" hangingPunct="1">
              <a:lnSpc>
                <a:spcPct val="9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ea typeface="AR PL ShanHeiSun Uni" charset="0"/>
                <a:cs typeface="AR PL ShanHeiSun Uni" charset="0"/>
              </a:rPr>
              <a:t>No need to store the requesters' password</a:t>
            </a:r>
          </a:p>
          <a:p>
            <a:pPr lvl="1" eaLnBrk="1" hangingPunct="1">
              <a:lnSpc>
                <a:spcPct val="9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ea typeface="AR PL ShanHeiSun Uni" charset="0"/>
                <a:cs typeface="AR PL ShanHeiSun Uni" charset="0"/>
              </a:rPr>
              <a:t>LDAP</a:t>
            </a:r>
          </a:p>
          <a:p>
            <a:pPr eaLnBrk="1" hangingPunct="1">
              <a:lnSpc>
                <a:spcPct val="9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cs typeface="AR PL ShanHeiSun Uni" charset="0"/>
              </a:rPr>
              <a:t>The </a:t>
            </a:r>
            <a:r>
              <a:rPr lang="ja-JP" altLang="en-GB" dirty="0">
                <a:cs typeface="AR PL ShanHeiSun Uni" charset="0"/>
              </a:rPr>
              <a:t>“</a:t>
            </a:r>
            <a:r>
              <a:rPr lang="en-GB" dirty="0">
                <a:cs typeface="AR PL ShanHeiSun Uni" charset="0"/>
              </a:rPr>
              <a:t>Security</a:t>
            </a:r>
            <a:r>
              <a:rPr lang="ja-JP" altLang="en-GB" dirty="0">
                <a:cs typeface="AR PL ShanHeiSun Uni" charset="0"/>
              </a:rPr>
              <a:t>”</a:t>
            </a:r>
            <a:r>
              <a:rPr lang="en-GB" dirty="0">
                <a:cs typeface="AR PL ShanHeiSun Uni" charset="0"/>
              </a:rPr>
              <a:t> header contains a </a:t>
            </a:r>
            <a:r>
              <a:rPr lang="ja-JP" altLang="en-GB" dirty="0">
                <a:cs typeface="AR PL ShanHeiSun Uni" charset="0"/>
              </a:rPr>
              <a:t>“</a:t>
            </a:r>
            <a:r>
              <a:rPr lang="en-GB" dirty="0" err="1">
                <a:cs typeface="AR PL ShanHeiSun Uni" charset="0"/>
              </a:rPr>
              <a:t>UsernameToken</a:t>
            </a:r>
            <a:r>
              <a:rPr lang="ja-JP" altLang="en-GB" dirty="0">
                <a:cs typeface="AR PL ShanHeiSun Uni" charset="0"/>
              </a:rPr>
              <a:t>”</a:t>
            </a:r>
            <a:r>
              <a:rPr lang="en-GB" dirty="0">
                <a:cs typeface="AR PL ShanHeiSun Uni" charset="0"/>
              </a:rPr>
              <a:t> element with the </a:t>
            </a:r>
            <a:r>
              <a:rPr lang="ja-JP" altLang="en-GB" dirty="0">
                <a:cs typeface="AR PL ShanHeiSun Uni" charset="0"/>
              </a:rPr>
              <a:t>“</a:t>
            </a:r>
            <a:r>
              <a:rPr lang="en-GB" dirty="0">
                <a:cs typeface="AR PL ShanHeiSun Uni" charset="0"/>
              </a:rPr>
              <a:t>Username</a:t>
            </a:r>
            <a:r>
              <a:rPr lang="ja-JP" altLang="en-GB" dirty="0">
                <a:cs typeface="AR PL ShanHeiSun Uni" charset="0"/>
              </a:rPr>
              <a:t>”</a:t>
            </a:r>
            <a:r>
              <a:rPr lang="en-GB" dirty="0">
                <a:cs typeface="AR PL ShanHeiSun Uni" charset="0"/>
              </a:rPr>
              <a:t> and </a:t>
            </a:r>
            <a:r>
              <a:rPr lang="ja-JP" altLang="en-GB" dirty="0">
                <a:cs typeface="AR PL ShanHeiSun Uni" charset="0"/>
              </a:rPr>
              <a:t>“</a:t>
            </a:r>
            <a:r>
              <a:rPr lang="en-GB" dirty="0">
                <a:cs typeface="AR PL ShanHeiSun Uni" charset="0"/>
              </a:rPr>
              <a:t>Password</a:t>
            </a:r>
            <a:r>
              <a:rPr lang="ja-JP" altLang="en-GB" dirty="0">
                <a:cs typeface="AR PL ShanHeiSun Uni" charset="0"/>
              </a:rPr>
              <a:t>”</a:t>
            </a:r>
            <a:r>
              <a:rPr lang="en-GB" dirty="0">
                <a:cs typeface="AR PL ShanHeiSun Uni" charset="0"/>
              </a:rPr>
              <a:t> child elements</a:t>
            </a:r>
          </a:p>
          <a:p>
            <a:pPr eaLnBrk="1" hangingPunct="1">
              <a:lnSpc>
                <a:spcPct val="9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cs typeface="AR PL ShanHeiSun Uni" charset="0"/>
              </a:rPr>
              <a:t>Username Token without passwords</a:t>
            </a:r>
          </a:p>
        </p:txBody>
      </p:sp>
    </p:spTree>
    <p:extLst>
      <p:ext uri="{BB962C8B-B14F-4D97-AF65-F5344CB8AC3E}">
        <p14:creationId xmlns:p14="http://schemas.microsoft.com/office/powerpoint/2010/main" val="6773144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200">
                <a:solidFill>
                  <a:srgbClr val="77BBEE"/>
                </a:solidFill>
                <a:latin typeface="Arial" charset="0"/>
                <a:cs typeface="Arial" charset="0"/>
              </a:rPr>
              <a:t>WS-Security</a:t>
            </a: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200">
                <a:solidFill>
                  <a:srgbClr val="77BBEE"/>
                </a:solidFill>
                <a:latin typeface="Arial" charset="0"/>
                <a:cs typeface="DejaVuSans" charset="0"/>
              </a:rPr>
              <a:t>Core Axis: WS with Apache Axis2</a:t>
            </a:r>
          </a:p>
          <a:p>
            <a:r>
              <a:rPr lang="en-GB" sz="800" b="1">
                <a:solidFill>
                  <a:srgbClr val="77BBEE"/>
                </a:solidFill>
                <a:latin typeface="Arial" charset="0"/>
                <a:cs typeface="DejaVuSans" charset="0"/>
              </a:rPr>
              <a:t>© WSO2 Inc. 2006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fld id="{E788119E-99D3-294F-920F-64EA9CD18F3E}" type="slidenum">
              <a:rPr lang="en-GB" sz="1400">
                <a:solidFill>
                  <a:srgbClr val="77BBEE"/>
                </a:solidFill>
                <a:latin typeface="Arial" charset="0"/>
                <a:cs typeface="DejaVuSans" charset="0"/>
              </a:rPr>
              <a:pPr/>
              <a:t>7</a:t>
            </a:fld>
            <a:endParaRPr lang="en-GB" sz="1400">
              <a:solidFill>
                <a:srgbClr val="77BBEE"/>
              </a:solidFill>
              <a:latin typeface="Arial" charset="0"/>
              <a:cs typeface="DejaVuSans" charset="0"/>
            </a:endParaRPr>
          </a:p>
        </p:txBody>
      </p:sp>
      <p:sp>
        <p:nvSpPr>
          <p:cNvPr id="19461" name="Rectangle 1"/>
          <p:cNvSpPr>
            <a:spLocks noGrp="1" noChangeArrowheads="1"/>
          </p:cNvSpPr>
          <p:nvPr>
            <p:ph type="title"/>
          </p:nvPr>
        </p:nvSpPr>
        <p:spPr>
          <a:xfrm>
            <a:off x="395288" y="568325"/>
            <a:ext cx="8337550" cy="533400"/>
          </a:xfrm>
        </p:spPr>
        <p:txBody>
          <a:bodyPr lIns="0" tIns="0" rIns="0" bIns="0">
            <a:normAutofit fontScale="90000"/>
          </a:bodyPr>
          <a:lstStyle/>
          <a:p>
            <a:pPr eaLnBrk="1" hangingPunct="1">
              <a:lnSpc>
                <a:spcPct val="8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>
                <a:cs typeface="AR PL ShanHeiSun Uni" charset="0"/>
              </a:rPr>
              <a:t>Authentication </a:t>
            </a:r>
          </a:p>
        </p:txBody>
      </p:sp>
      <p:sp>
        <p:nvSpPr>
          <p:cNvPr id="194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191500" cy="4687888"/>
          </a:xfrm>
        </p:spPr>
        <p:txBody>
          <a:bodyPr lIns="0" tIns="0" rIns="0" bIns="0"/>
          <a:lstStyle/>
          <a:p>
            <a:pPr eaLnBrk="1" hangingPunct="1">
              <a:lnSpc>
                <a:spcPct val="7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cs typeface="AR PL ShanHeiSun Uni" charset="0"/>
              </a:rPr>
              <a:t>X509 Tokens</a:t>
            </a:r>
          </a:p>
          <a:p>
            <a:pPr lvl="1" eaLnBrk="1" hangingPunct="1">
              <a:lnSpc>
                <a:spcPct val="7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ea typeface="AR PL ShanHeiSun Uni" charset="0"/>
                <a:cs typeface="AR PL ShanHeiSun Uni" charset="0"/>
              </a:rPr>
              <a:t>Signature</a:t>
            </a:r>
          </a:p>
          <a:p>
            <a:pPr eaLnBrk="1" hangingPunct="1">
              <a:lnSpc>
                <a:spcPct val="7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cs typeface="AR PL ShanHeiSun Uni" charset="0"/>
              </a:rPr>
              <a:t>SAML Tokens</a:t>
            </a:r>
          </a:p>
          <a:p>
            <a:pPr lvl="1" eaLnBrk="1" hangingPunct="1">
              <a:lnSpc>
                <a:spcPct val="7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ea typeface="AR PL ShanHeiSun Uni" charset="0"/>
                <a:cs typeface="AR PL ShanHeiSun Uni" charset="0"/>
              </a:rPr>
              <a:t>as a claim </a:t>
            </a:r>
          </a:p>
          <a:p>
            <a:pPr lvl="1" eaLnBrk="1" hangingPunct="1">
              <a:lnSpc>
                <a:spcPct val="7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ea typeface="AR PL ShanHeiSun Uni" charset="0"/>
                <a:cs typeface="AR PL ShanHeiSun Uni" charset="0"/>
              </a:rPr>
              <a:t>as a key pair</a:t>
            </a:r>
          </a:p>
        </p:txBody>
      </p:sp>
    </p:spTree>
    <p:extLst>
      <p:ext uri="{BB962C8B-B14F-4D97-AF65-F5344CB8AC3E}">
        <p14:creationId xmlns:p14="http://schemas.microsoft.com/office/powerpoint/2010/main" val="32162288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200">
                <a:solidFill>
                  <a:srgbClr val="77BBEE"/>
                </a:solidFill>
                <a:latin typeface="Arial" charset="0"/>
                <a:cs typeface="Arial" charset="0"/>
              </a:rPr>
              <a:t>WS-Security</a:t>
            </a:r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200">
                <a:solidFill>
                  <a:srgbClr val="77BBEE"/>
                </a:solidFill>
                <a:latin typeface="Arial" charset="0"/>
                <a:cs typeface="DejaVuSans" charset="0"/>
              </a:rPr>
              <a:t>Core Axis: WS with Apache Axis2</a:t>
            </a:r>
          </a:p>
          <a:p>
            <a:r>
              <a:rPr lang="en-GB" sz="800" b="1">
                <a:solidFill>
                  <a:srgbClr val="77BBEE"/>
                </a:solidFill>
                <a:latin typeface="Arial" charset="0"/>
                <a:cs typeface="DejaVuSans" charset="0"/>
              </a:rPr>
              <a:t>© WSO2 Inc. 2006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fld id="{81C59EE8-55AF-104C-8FE4-C525A120E107}" type="slidenum">
              <a:rPr lang="en-GB" sz="1400">
                <a:solidFill>
                  <a:srgbClr val="77BBEE"/>
                </a:solidFill>
                <a:latin typeface="Arial" charset="0"/>
                <a:cs typeface="DejaVuSans" charset="0"/>
              </a:rPr>
              <a:pPr/>
              <a:t>8</a:t>
            </a:fld>
            <a:endParaRPr lang="en-GB" sz="1400">
              <a:solidFill>
                <a:srgbClr val="77BBEE"/>
              </a:solidFill>
              <a:latin typeface="Arial" charset="0"/>
              <a:cs typeface="DejaVuSans" charset="0"/>
            </a:endParaRPr>
          </a:p>
        </p:txBody>
      </p:sp>
      <p:sp>
        <p:nvSpPr>
          <p:cNvPr id="20485" name="Rectangle 1"/>
          <p:cNvSpPr>
            <a:spLocks noGrp="1" noChangeArrowheads="1"/>
          </p:cNvSpPr>
          <p:nvPr>
            <p:ph type="title"/>
          </p:nvPr>
        </p:nvSpPr>
        <p:spPr>
          <a:xfrm>
            <a:off x="395288" y="488950"/>
            <a:ext cx="8350250" cy="627063"/>
          </a:xfrm>
        </p:spPr>
        <p:txBody>
          <a:bodyPr lIns="0" tIns="0" rIns="0" bIns="0"/>
          <a:lstStyle/>
          <a:p>
            <a:pPr eaLnBrk="1" hangingPunct="1">
              <a:lnSpc>
                <a:spcPct val="91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>
                <a:cs typeface="AR PL ShanHeiSun Uni" charset="0"/>
              </a:rPr>
              <a:t>Integrity - Signature</a:t>
            </a:r>
          </a:p>
        </p:txBody>
      </p:sp>
      <p:sp>
        <p:nvSpPr>
          <p:cNvPr id="204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04200" cy="4953000"/>
          </a:xfrm>
        </p:spPr>
        <p:txBody>
          <a:bodyPr lIns="0" tIns="0" rIns="0" bIns="0">
            <a:normAutofit/>
          </a:bodyPr>
          <a:lstStyle/>
          <a:p>
            <a:pPr eaLnBrk="1" hangingPunct="1">
              <a:lnSpc>
                <a:spcPct val="9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cs typeface="AR PL ShanHeiSun Uni" charset="0"/>
              </a:rPr>
              <a:t>Sign different parts of the SOAP message</a:t>
            </a:r>
          </a:p>
          <a:p>
            <a:pPr lvl="1" eaLnBrk="1" hangingPunct="1">
              <a:lnSpc>
                <a:spcPct val="9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ea typeface="AR PL ShanHeiSun Uni" charset="0"/>
                <a:cs typeface="AR PL ShanHeiSun Uni" charset="0"/>
              </a:rPr>
              <a:t>Add a Timestamp and sign it to protect against replay attacks</a:t>
            </a:r>
          </a:p>
          <a:p>
            <a:pPr eaLnBrk="1" hangingPunct="1">
              <a:lnSpc>
                <a:spcPct val="9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ja-JP" altLang="en-GB" dirty="0">
                <a:cs typeface="AR PL ShanHeiSun Uni" charset="0"/>
              </a:rPr>
              <a:t>“</a:t>
            </a:r>
            <a:r>
              <a:rPr lang="en-GB" dirty="0">
                <a:cs typeface="AR PL ShanHeiSun Uni" charset="0"/>
              </a:rPr>
              <a:t>Signature</a:t>
            </a:r>
            <a:r>
              <a:rPr lang="ja-JP" altLang="en-GB" dirty="0">
                <a:cs typeface="AR PL ShanHeiSun Uni" charset="0"/>
              </a:rPr>
              <a:t>”</a:t>
            </a:r>
            <a:r>
              <a:rPr lang="en-GB" dirty="0">
                <a:cs typeface="AR PL ShanHeiSun Uni" charset="0"/>
              </a:rPr>
              <a:t> element within the </a:t>
            </a:r>
            <a:r>
              <a:rPr lang="ja-JP" altLang="en-GB" dirty="0">
                <a:cs typeface="AR PL ShanHeiSun Uni" charset="0"/>
              </a:rPr>
              <a:t>“</a:t>
            </a:r>
            <a:r>
              <a:rPr lang="en-GB" dirty="0">
                <a:cs typeface="AR PL ShanHeiSun Uni" charset="0"/>
              </a:rPr>
              <a:t>Security</a:t>
            </a:r>
            <a:r>
              <a:rPr lang="ja-JP" altLang="en-GB" dirty="0">
                <a:cs typeface="AR PL ShanHeiSun Uni" charset="0"/>
              </a:rPr>
              <a:t>”</a:t>
            </a:r>
            <a:r>
              <a:rPr lang="en-GB" dirty="0">
                <a:cs typeface="AR PL ShanHeiSun Uni" charset="0"/>
              </a:rPr>
              <a:t> header</a:t>
            </a:r>
          </a:p>
          <a:p>
            <a:pPr eaLnBrk="1" hangingPunct="1">
              <a:lnSpc>
                <a:spcPct val="9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cs typeface="AR PL ShanHeiSun Uni" charset="0"/>
              </a:rPr>
              <a:t>Different key reference mechanisms</a:t>
            </a:r>
          </a:p>
          <a:p>
            <a:pPr lvl="1" eaLnBrk="1" hangingPunct="1">
              <a:lnSpc>
                <a:spcPct val="9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ea typeface="AR PL ShanHeiSun Uni" charset="0"/>
                <a:cs typeface="AR PL ShanHeiSun Uni" charset="0"/>
              </a:rPr>
              <a:t>Direct reference</a:t>
            </a:r>
          </a:p>
          <a:p>
            <a:pPr lvl="1" eaLnBrk="1" hangingPunct="1">
              <a:lnSpc>
                <a:spcPct val="9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ea typeface="AR PL ShanHeiSun Uni" charset="0"/>
                <a:cs typeface="AR PL ShanHeiSun Uni" charset="0"/>
              </a:rPr>
              <a:t>Subject Key Identifier</a:t>
            </a:r>
          </a:p>
          <a:p>
            <a:pPr lvl="1" eaLnBrk="1" hangingPunct="1">
              <a:lnSpc>
                <a:spcPct val="9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ea typeface="AR PL ShanHeiSun Uni" charset="0"/>
                <a:cs typeface="AR PL ShanHeiSun Uni" charset="0"/>
              </a:rPr>
              <a:t>Issuer serial</a:t>
            </a:r>
          </a:p>
          <a:p>
            <a:pPr lvl="1" eaLnBrk="1" hangingPunct="1">
              <a:lnSpc>
                <a:spcPct val="9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ea typeface="AR PL ShanHeiSun Uni" charset="0"/>
                <a:cs typeface="AR PL ShanHeiSun Uni" charset="0"/>
              </a:rPr>
              <a:t>Thumbprint SHA Identifier</a:t>
            </a:r>
          </a:p>
        </p:txBody>
      </p:sp>
    </p:spTree>
    <p:extLst>
      <p:ext uri="{BB962C8B-B14F-4D97-AF65-F5344CB8AC3E}">
        <p14:creationId xmlns:p14="http://schemas.microsoft.com/office/powerpoint/2010/main" val="3796714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200">
                <a:solidFill>
                  <a:srgbClr val="77BBEE"/>
                </a:solidFill>
                <a:latin typeface="Arial" charset="0"/>
                <a:cs typeface="Arial" charset="0"/>
              </a:rPr>
              <a:t>WS-Security</a:t>
            </a: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200">
                <a:solidFill>
                  <a:srgbClr val="77BBEE"/>
                </a:solidFill>
                <a:latin typeface="Arial" charset="0"/>
                <a:cs typeface="DejaVuSans" charset="0"/>
              </a:rPr>
              <a:t>Core Axis: WS with Apache Axis2</a:t>
            </a:r>
          </a:p>
          <a:p>
            <a:r>
              <a:rPr lang="en-GB" sz="800" b="1">
                <a:solidFill>
                  <a:srgbClr val="77BBEE"/>
                </a:solidFill>
                <a:latin typeface="Arial" charset="0"/>
                <a:cs typeface="DejaVuSans" charset="0"/>
              </a:rPr>
              <a:t>© WSO2 Inc. 2006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fld id="{182635EB-69BA-3049-B282-F746DBE94E09}" type="slidenum">
              <a:rPr lang="en-GB" sz="1400">
                <a:solidFill>
                  <a:srgbClr val="77BBEE"/>
                </a:solidFill>
                <a:latin typeface="Arial" charset="0"/>
                <a:cs typeface="DejaVuSans" charset="0"/>
              </a:rPr>
              <a:pPr/>
              <a:t>9</a:t>
            </a:fld>
            <a:endParaRPr lang="en-GB" sz="1400">
              <a:solidFill>
                <a:srgbClr val="77BBEE"/>
              </a:solidFill>
              <a:latin typeface="Arial" charset="0"/>
              <a:cs typeface="DejaVuSans" charset="0"/>
            </a:endParaRPr>
          </a:p>
        </p:txBody>
      </p:sp>
      <p:sp>
        <p:nvSpPr>
          <p:cNvPr id="21509" name="Rectangle 1"/>
          <p:cNvSpPr>
            <a:spLocks noGrp="1" noChangeArrowheads="1"/>
          </p:cNvSpPr>
          <p:nvPr>
            <p:ph type="title"/>
          </p:nvPr>
        </p:nvSpPr>
        <p:spPr>
          <a:xfrm>
            <a:off x="395288" y="488950"/>
            <a:ext cx="8350250" cy="627063"/>
          </a:xfrm>
        </p:spPr>
        <p:txBody>
          <a:bodyPr lIns="0" tIns="0" rIns="0" bIns="0"/>
          <a:lstStyle/>
          <a:p>
            <a:pPr eaLnBrk="1" hangingPunct="1">
              <a:lnSpc>
                <a:spcPct val="91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>
                <a:cs typeface="AR PL ShanHeiSun Uni" charset="0"/>
              </a:rPr>
              <a:t>Confidentiality - Encryption</a:t>
            </a:r>
          </a:p>
        </p:txBody>
      </p:sp>
      <p:sp>
        <p:nvSpPr>
          <p:cNvPr id="215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4775"/>
            <a:ext cx="8204200" cy="2511425"/>
          </a:xfrm>
        </p:spPr>
        <p:txBody>
          <a:bodyPr lIns="0" tIns="0" rIns="0" bIns="0">
            <a:normAutofit fontScale="92500" lnSpcReduction="10000"/>
          </a:bodyPr>
          <a:lstStyle/>
          <a:p>
            <a:pPr eaLnBrk="1" hangingPunct="1">
              <a:lnSpc>
                <a:spcPct val="9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cs typeface="AR PL ShanHeiSun Uni" charset="0"/>
              </a:rPr>
              <a:t>Encrypt elements or element contents of a SOAP message</a:t>
            </a:r>
          </a:p>
          <a:p>
            <a:pPr eaLnBrk="1" hangingPunct="1">
              <a:lnSpc>
                <a:spcPct val="9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cs typeface="AR PL ShanHeiSun Uni" charset="0"/>
              </a:rPr>
              <a:t>An ephemeral key is generated and its used to encrypt content</a:t>
            </a:r>
          </a:p>
          <a:p>
            <a:pPr eaLnBrk="1" hangingPunct="1">
              <a:lnSpc>
                <a:spcPct val="9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cs typeface="AR PL ShanHeiSun Uni" charset="0"/>
              </a:rPr>
              <a:t>Ephemeral key is encrypted with the recipient's public key</a:t>
            </a:r>
          </a:p>
        </p:txBody>
      </p:sp>
    </p:spTree>
    <p:extLst>
      <p:ext uri="{BB962C8B-B14F-4D97-AF65-F5344CB8AC3E}">
        <p14:creationId xmlns:p14="http://schemas.microsoft.com/office/powerpoint/2010/main" val="16699833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</TotalTime>
  <Words>1454</Words>
  <Application>Microsoft Macintosh PowerPoint</Application>
  <PresentationFormat>On-screen Show (4:3)</PresentationFormat>
  <Paragraphs>388</Paragraphs>
  <Slides>30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Introduction to WS-Security</vt:lpstr>
      <vt:lpstr>Overview</vt:lpstr>
      <vt:lpstr>Introduction</vt:lpstr>
      <vt:lpstr>WS-Security Features</vt:lpstr>
      <vt:lpstr>Some Jargon</vt:lpstr>
      <vt:lpstr>Authentication - UsernameToken</vt:lpstr>
      <vt:lpstr>Authentication </vt:lpstr>
      <vt:lpstr>Integrity - Signature</vt:lpstr>
      <vt:lpstr>Confidentiality - Encryption</vt:lpstr>
      <vt:lpstr>Non repudiation </vt:lpstr>
      <vt:lpstr>XML Security</vt:lpstr>
      <vt:lpstr>XML-Encryption</vt:lpstr>
      <vt:lpstr>Plain-text XML</vt:lpstr>
      <vt:lpstr>XML Encryption</vt:lpstr>
      <vt:lpstr>Element Encryption</vt:lpstr>
      <vt:lpstr>Content Encryption</vt:lpstr>
      <vt:lpstr>Encrypted Data</vt:lpstr>
      <vt:lpstr>Encryption Method</vt:lpstr>
      <vt:lpstr>Key Info</vt:lpstr>
      <vt:lpstr>PowerPoint Presentation</vt:lpstr>
      <vt:lpstr>PowerPoint Presentation</vt:lpstr>
      <vt:lpstr>XML-Signature</vt:lpstr>
      <vt:lpstr>Enveloped Signature</vt:lpstr>
      <vt:lpstr>PowerPoint Presentation</vt:lpstr>
      <vt:lpstr>Enveloping Signature</vt:lpstr>
      <vt:lpstr>PowerPoint Presentation</vt:lpstr>
      <vt:lpstr>PowerPoint Presentation</vt:lpstr>
      <vt:lpstr>PowerPoint Presentation</vt:lpstr>
      <vt:lpstr>Summary</vt:lpstr>
      <vt:lpstr>PowerPoint Presentation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228</cp:revision>
  <dcterms:created xsi:type="dcterms:W3CDTF">2012-03-07T10:41:54Z</dcterms:created>
  <dcterms:modified xsi:type="dcterms:W3CDTF">2012-12-07T10:06:44Z</dcterms:modified>
</cp:coreProperties>
</file>