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2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07/12/2012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53E42AB-34D1-0843-8E58-9E87801C2E80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27652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FDEAEFE-036F-1241-8FF7-EB270E3A4F41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6868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B199B6A-6260-2D4D-8356-5C8DD2F00CB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7892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115695E-500F-8147-948A-1A2F4B457A14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209559" y="693939"/>
            <a:ext cx="4437239" cy="34282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28676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AE1A33FF-E0A6-184D-A84B-A25BA5A4B19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29700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3625966B-7B1A-3E47-AF1A-B24C72F537B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0724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CCE1255-C3F3-6042-BC0C-367E2762409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1748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DBD0AF9-67A5-7B4A-8C49-1C4C73EB2AF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2772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A5932E1-8DF9-D74E-8840-E2570CF50CB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3796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336C4F6-5E91-944C-BF03-8785C0FCA7C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4820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8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9163" algn="l"/>
                <a:tab pos="6761163" algn="l"/>
                <a:tab pos="7504113" algn="l"/>
                <a:tab pos="8256588" algn="l"/>
                <a:tab pos="9009063" algn="l"/>
                <a:tab pos="9761538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DBAD98A-3C6D-9A4E-86B3-51F03C64981F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09559" y="693938"/>
            <a:ext cx="4433952" cy="3426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35844" name="Rectangle 2"/>
          <p:cNvSpPr txBox="1">
            <a:spLocks noChangeArrowheads="1"/>
          </p:cNvSpPr>
          <p:nvPr>
            <p:ph type="body"/>
          </p:nvPr>
        </p:nvSpPr>
        <p:spPr>
          <a:xfrm>
            <a:off x="788842" y="4342661"/>
            <a:ext cx="5265524" cy="40970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Management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22532" name="Rectangle 1"/>
          <p:cNvSpPr>
            <a:spLocks noGrp="1" noChangeArrowheads="1"/>
          </p:cNvSpPr>
          <p:nvPr>
            <p:ph type="title"/>
          </p:nvPr>
        </p:nvSpPr>
        <p:spPr>
          <a:xfrm>
            <a:off x="455613" y="314325"/>
            <a:ext cx="8228012" cy="106045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Import Certificates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603375"/>
            <a:ext cx="8228012" cy="4819650"/>
          </a:xfrm>
        </p:spPr>
        <p:txBody>
          <a:bodyPr lIns="0" tIns="0" rIns="0" bIns="0"/>
          <a:lstStyle/>
          <a:p>
            <a:pPr eaLnBrk="1" hangingPunct="1">
              <a:lnSpc>
                <a:spcPct val="94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  <a:cs typeface="AR PL ShanHeiSun Uni" charset="0"/>
              </a:rPr>
              <a:t>Import CA certificate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Courier 10 Pitch" charset="0"/>
                <a:cs typeface="AR PL ShanHeiSun Uni" charset="0"/>
              </a:rPr>
              <a:t>$ keytool -import -file cacert.cert -keystore service.jks -storepass changeme -alias ca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Courier 10 Pitch" charset="0"/>
                <a:cs typeface="AR PL ShanHeiSun Uni" charset="0"/>
              </a:rPr>
              <a:t>$ keytool -import -file cacert.cert -keystore client.jks -storepass changeme -alias ca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>
              <a:latin typeface="Courier 10 Pitch" charset="0"/>
              <a:cs typeface="AR PL ShanHeiSun Uni" charset="0"/>
            </a:endParaRPr>
          </a:p>
          <a:p>
            <a:pPr eaLnBrk="1" hangingPunct="1">
              <a:lnSpc>
                <a:spcPct val="94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  <a:cs typeface="AR PL ShanHeiSun Uni" charset="0"/>
              </a:rPr>
              <a:t>Import signed certificates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Courier 10 Pitch" charset="0"/>
                <a:cs typeface="AR PL ShanHeiSun Uni" charset="0"/>
              </a:rPr>
              <a:t>$ keytool -import -file client.cert -keystore client.jks -storepass changeme -alias client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Courier 10 Pitch" charset="0"/>
                <a:cs typeface="AR PL ShanHeiSun Uni" charset="0"/>
              </a:rPr>
              <a:t>$ keytool -import -file service.cert -keystore service.jks -storepass changeme -alias service</a:t>
            </a:r>
          </a:p>
        </p:txBody>
      </p:sp>
    </p:spTree>
    <p:extLst>
      <p:ext uri="{BB962C8B-B14F-4D97-AF65-F5344CB8AC3E}">
        <p14:creationId xmlns:p14="http://schemas.microsoft.com/office/powerpoint/2010/main" val="5954664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23556" name="Rectangle 1"/>
          <p:cNvSpPr>
            <a:spLocks noGrp="1" noChangeArrowheads="1"/>
          </p:cNvSpPr>
          <p:nvPr>
            <p:ph type="title"/>
          </p:nvPr>
        </p:nvSpPr>
        <p:spPr>
          <a:xfrm>
            <a:off x="455613" y="314325"/>
            <a:ext cx="8228012" cy="106045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Importing Peer </a:t>
            </a:r>
            <a:r>
              <a:rPr lang="en-GB" dirty="0" smtClean="0">
                <a:cs typeface="AR PL ShanHeiSun Uni" charset="0"/>
              </a:rPr>
              <a:t>Certificates</a:t>
            </a:r>
            <a:endParaRPr lang="en-GB" dirty="0">
              <a:cs typeface="AR PL ShanHeiSun Uni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618674"/>
            <a:ext cx="8228012" cy="4443413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To be able to directly trust the other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Courier 10 Pitch" charset="0"/>
                <a:cs typeface="AR PL ShanHeiSun Uni" charset="0"/>
              </a:rPr>
              <a:t>$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keytool</a:t>
            </a:r>
            <a:r>
              <a:rPr lang="en-GB" sz="2400" dirty="0">
                <a:latin typeface="Courier 10 Pitch" charset="0"/>
                <a:cs typeface="AR PL ShanHeiSun Uni" charset="0"/>
              </a:rPr>
              <a:t> -import -file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client.cert</a:t>
            </a:r>
            <a:r>
              <a:rPr lang="en-GB" sz="2400" dirty="0">
                <a:latin typeface="Courier 10 Pitch" charset="0"/>
                <a:cs typeface="AR PL ShanHeiSun Uni" charset="0"/>
              </a:rPr>
              <a:t> -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keystore</a:t>
            </a:r>
            <a:r>
              <a:rPr lang="en-GB" sz="2400" dirty="0">
                <a:latin typeface="Courier 10 Pitch" charset="0"/>
                <a:cs typeface="AR PL ShanHeiSun Uni" charset="0"/>
              </a:rPr>
              <a:t>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service.jks</a:t>
            </a:r>
            <a:r>
              <a:rPr lang="en-GB" sz="2400" dirty="0">
                <a:latin typeface="Courier 10 Pitch" charset="0"/>
                <a:cs typeface="AR PL ShanHeiSun Uni" charset="0"/>
              </a:rPr>
              <a:t> -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storepass</a:t>
            </a:r>
            <a:r>
              <a:rPr lang="en-GB" sz="2400" dirty="0">
                <a:latin typeface="Courier 10 Pitch" charset="0"/>
                <a:cs typeface="AR PL ShanHeiSun Uni" charset="0"/>
              </a:rPr>
              <a:t>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changeme</a:t>
            </a:r>
            <a:r>
              <a:rPr lang="en-GB" sz="2400" dirty="0">
                <a:latin typeface="Courier 10 Pitch" charset="0"/>
                <a:cs typeface="AR PL ShanHeiSun Uni" charset="0"/>
              </a:rPr>
              <a:t> -alias client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Courier 10 Pitch" charset="0"/>
                <a:cs typeface="AR PL ShanHeiSun Uni" charset="0"/>
              </a:rPr>
              <a:t>$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keytool</a:t>
            </a:r>
            <a:r>
              <a:rPr lang="en-GB" sz="2400" dirty="0">
                <a:latin typeface="Courier 10 Pitch" charset="0"/>
                <a:cs typeface="AR PL ShanHeiSun Uni" charset="0"/>
              </a:rPr>
              <a:t> -import -file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service.cert</a:t>
            </a:r>
            <a:r>
              <a:rPr lang="en-GB" sz="2400" dirty="0">
                <a:latin typeface="Courier 10 Pitch" charset="0"/>
                <a:cs typeface="AR PL ShanHeiSun Uni" charset="0"/>
              </a:rPr>
              <a:t> -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keystore</a:t>
            </a:r>
            <a:r>
              <a:rPr lang="en-GB" sz="2400" dirty="0">
                <a:latin typeface="Courier 10 Pitch" charset="0"/>
                <a:cs typeface="AR PL ShanHeiSun Uni" charset="0"/>
              </a:rPr>
              <a:t>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client.jks</a:t>
            </a:r>
            <a:r>
              <a:rPr lang="en-GB" sz="2400" dirty="0">
                <a:latin typeface="Courier 10 Pitch" charset="0"/>
                <a:cs typeface="AR PL ShanHeiSun Uni" charset="0"/>
              </a:rPr>
              <a:t> -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storepass</a:t>
            </a:r>
            <a:r>
              <a:rPr lang="en-GB" sz="2400" dirty="0">
                <a:latin typeface="Courier 10 Pitch" charset="0"/>
                <a:cs typeface="AR PL ShanHeiSun Uni" charset="0"/>
              </a:rPr>
              <a:t>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changeme</a:t>
            </a:r>
            <a:r>
              <a:rPr lang="en-GB" sz="2400" dirty="0">
                <a:latin typeface="Courier 10 Pitch" charset="0"/>
                <a:cs typeface="AR PL ShanHeiSun Uni" charset="0"/>
              </a:rPr>
              <a:t> -alias service</a:t>
            </a:r>
          </a:p>
        </p:txBody>
      </p:sp>
    </p:spTree>
    <p:extLst>
      <p:ext uri="{BB962C8B-B14F-4D97-AF65-F5344CB8AC3E}">
        <p14:creationId xmlns:p14="http://schemas.microsoft.com/office/powerpoint/2010/main" val="7512208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24580" name="Rectangle 1"/>
          <p:cNvSpPr>
            <a:spLocks noGrp="1" noChangeArrowheads="1"/>
          </p:cNvSpPr>
          <p:nvPr>
            <p:ph type="title"/>
          </p:nvPr>
        </p:nvSpPr>
        <p:spPr>
          <a:xfrm>
            <a:off x="455613" y="1023938"/>
            <a:ext cx="8228012" cy="114300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Now our service and client </a:t>
            </a:r>
            <a:r>
              <a:rPr lang="en-GB" dirty="0" err="1">
                <a:cs typeface="AR PL ShanHeiSun Uni" charset="0"/>
              </a:rPr>
              <a:t>keystores</a:t>
            </a:r>
            <a:r>
              <a:rPr lang="en-GB" dirty="0">
                <a:cs typeface="AR PL ShanHeiSun Uni" charset="0"/>
              </a:rPr>
              <a:t> are ready!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2620963"/>
            <a:ext cx="3743325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635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14340" name="Rectangle 1"/>
          <p:cNvSpPr>
            <a:spLocks noGrp="1" noChangeArrowheads="1"/>
          </p:cNvSpPr>
          <p:nvPr>
            <p:ph type="title"/>
          </p:nvPr>
        </p:nvSpPr>
        <p:spPr>
          <a:xfrm>
            <a:off x="455613" y="314325"/>
            <a:ext cx="8228012" cy="106045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Key manipulation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603375"/>
            <a:ext cx="8228012" cy="4443413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JDK </a:t>
            </a:r>
            <a:r>
              <a:rPr lang="en-GB" dirty="0" err="1">
                <a:cs typeface="AR PL ShanHeiSun Uni" charset="0"/>
              </a:rPr>
              <a:t>keytool</a:t>
            </a: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>
                <a:cs typeface="AR PL ShanHeiSun Uni" charset="0"/>
              </a:rPr>
              <a:t>OpenSSL</a:t>
            </a: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A </a:t>
            </a:r>
            <a:r>
              <a:rPr lang="en-GB" dirty="0" err="1">
                <a:cs typeface="AR PL ShanHeiSun Uni" charset="0"/>
              </a:rPr>
              <a:t>keystore</a:t>
            </a:r>
            <a:endParaRPr lang="en-GB" dirty="0">
              <a:cs typeface="AR PL ShanHeiSun Uni" charset="0"/>
            </a:endParaRP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Private Keys</a:t>
            </a: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Certificates</a:t>
            </a:r>
          </a:p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Types</a:t>
            </a: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PKCS12</a:t>
            </a: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JKS</a:t>
            </a:r>
          </a:p>
        </p:txBody>
      </p:sp>
      <p:pic>
        <p:nvPicPr>
          <p:cNvPr id="143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225" y="1866900"/>
            <a:ext cx="29845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3607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5359400" y="1658938"/>
            <a:ext cx="1450975" cy="1658937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1733550" y="1658938"/>
            <a:ext cx="1450975" cy="1658937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1911350" y="3732213"/>
            <a:ext cx="11176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600">
                <a:solidFill>
                  <a:srgbClr val="000000"/>
                </a:solidFill>
              </a:rPr>
              <a:t>Private key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911350" y="4189413"/>
            <a:ext cx="106203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600">
                <a:solidFill>
                  <a:srgbClr val="000000"/>
                </a:solidFill>
              </a:rPr>
              <a:t>Public key</a:t>
            </a:r>
          </a:p>
        </p:txBody>
      </p:sp>
      <p:pic>
        <p:nvPicPr>
          <p:cNvPr id="153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732213"/>
            <a:ext cx="31432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4121150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5568950" y="3732213"/>
            <a:ext cx="11176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600">
                <a:solidFill>
                  <a:srgbClr val="000000"/>
                </a:solidFill>
              </a:rPr>
              <a:t>Private key</a:t>
            </a:r>
          </a:p>
        </p:txBody>
      </p:sp>
      <p:sp>
        <p:nvSpPr>
          <p:cNvPr id="15371" name="Text Box 8"/>
          <p:cNvSpPr txBox="1">
            <a:spLocks noChangeArrowheads="1"/>
          </p:cNvSpPr>
          <p:nvPr/>
        </p:nvSpPr>
        <p:spPr bwMode="auto">
          <a:xfrm>
            <a:off x="5568950" y="4189413"/>
            <a:ext cx="106203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600">
                <a:solidFill>
                  <a:srgbClr val="000000"/>
                </a:solidFill>
              </a:rPr>
              <a:t>Public key</a:t>
            </a:r>
          </a:p>
        </p:txBody>
      </p:sp>
      <p:pic>
        <p:nvPicPr>
          <p:cNvPr id="153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3732213"/>
            <a:ext cx="31432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7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3" y="4121150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75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5613" y="1341438"/>
            <a:ext cx="8228012" cy="4443412"/>
          </a:xfrm>
        </p:spPr>
        <p:txBody>
          <a:bodyPr lIns="0" tIns="0" rIns="0" bIns="0">
            <a:normAutofit fontScale="92500" lnSpcReduction="10000"/>
          </a:bodyPr>
          <a:lstStyle/>
          <a:p>
            <a:pPr eaLnBrk="1" hangingPunct="1">
              <a:lnSpc>
                <a:spcPct val="73000"/>
              </a:lnSpc>
              <a:buFont typeface="Verdana" charset="0"/>
              <a:buNone/>
            </a:pP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</a:pP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</a:pP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</a:pP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</a:pP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</a:pP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</a:pP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</a:pP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</a:pP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</a:pP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</a:pPr>
            <a:r>
              <a:rPr lang="en-GB" dirty="0">
                <a:cs typeface="AR PL ShanHeiSun Uni" charset="0"/>
              </a:rPr>
              <a:t>Client and service should share each other's public keys</a:t>
            </a:r>
          </a:p>
        </p:txBody>
      </p:sp>
    </p:spTree>
    <p:extLst>
      <p:ext uri="{BB962C8B-B14F-4D97-AF65-F5344CB8AC3E}">
        <p14:creationId xmlns:p14="http://schemas.microsoft.com/office/powerpoint/2010/main" val="40827993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16388" name="Rectangle 1"/>
          <p:cNvSpPr>
            <a:spLocks noGrp="1" noChangeArrowheads="1"/>
          </p:cNvSpPr>
          <p:nvPr>
            <p:ph type="title"/>
          </p:nvPr>
        </p:nvSpPr>
        <p:spPr>
          <a:xfrm>
            <a:off x="455613" y="314325"/>
            <a:ext cx="8228012" cy="106045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Requirement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603375"/>
            <a:ext cx="8228012" cy="4443413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Two </a:t>
            </a:r>
            <a:r>
              <a:rPr lang="en-GB" dirty="0" err="1">
                <a:cs typeface="AR PL ShanHeiSun Uni" charset="0"/>
              </a:rPr>
              <a:t>keystores</a:t>
            </a:r>
            <a:r>
              <a:rPr lang="en-GB" dirty="0">
                <a:cs typeface="AR PL ShanHeiSun Uni" charset="0"/>
              </a:rPr>
              <a:t> for the service and client</a:t>
            </a:r>
          </a:p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Signed by a CA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cs typeface="AR PL ShanHeiSun Uni" charset="0"/>
              </a:rPr>
              <a:t>Make sure you have</a:t>
            </a: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>
                <a:ea typeface="AR PL ShanHeiSun Uni" charset="0"/>
                <a:cs typeface="AR PL ShanHeiSun Uni" charset="0"/>
              </a:rPr>
              <a:t>OpenSSL</a:t>
            </a:r>
            <a:endParaRPr lang="en-GB" dirty="0">
              <a:ea typeface="AR PL ShanHeiSun Uni" charset="0"/>
              <a:cs typeface="AR PL ShanHeiSun Uni" charset="0"/>
            </a:endParaRPr>
          </a:p>
          <a:p>
            <a:pPr lvl="1" eaLnBrk="1" hangingPunct="1">
              <a:lnSpc>
                <a:spcPct val="7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ea typeface="AR PL ShanHeiSun Uni" charset="0"/>
                <a:cs typeface="AR PL ShanHeiSun Uni" charset="0"/>
              </a:rPr>
              <a:t>JDK</a:t>
            </a:r>
          </a:p>
        </p:txBody>
      </p:sp>
    </p:spTree>
    <p:extLst>
      <p:ext uri="{BB962C8B-B14F-4D97-AF65-F5344CB8AC3E}">
        <p14:creationId xmlns:p14="http://schemas.microsoft.com/office/powerpoint/2010/main" val="16715513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17412" name="Rectangle 1"/>
          <p:cNvSpPr>
            <a:spLocks noGrp="1" noChangeArrowheads="1"/>
          </p:cNvSpPr>
          <p:nvPr>
            <p:ph type="title"/>
          </p:nvPr>
        </p:nvSpPr>
        <p:spPr>
          <a:xfrm>
            <a:off x="455613" y="314325"/>
            <a:ext cx="8228012" cy="106045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Simple Certificate Authority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603375"/>
            <a:ext cx="8228012" cy="4443413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Courier 10 Pitch" charset="0"/>
                <a:cs typeface="AR PL ShanHeiSun Uni" charset="0"/>
              </a:rPr>
              <a:t>$ openssl req -x509 -newkey rsa:1024 \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Courier 10 Pitch" charset="0"/>
                <a:cs typeface="AR PL ShanHeiSun Uni" charset="0"/>
              </a:rPr>
              <a:t>-keyout cakey.pem -out cacert.pem -config openssl.cnf</a:t>
            </a:r>
          </a:p>
          <a:p>
            <a:pPr eaLnBrk="1" hangingPunct="1">
              <a:lnSpc>
                <a:spcPct val="94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>
              <a:latin typeface="Arial" charset="0"/>
              <a:cs typeface="AR PL ShanHeiSun Uni" charset="0"/>
            </a:endParaRPr>
          </a:p>
          <a:p>
            <a:pPr eaLnBrk="1" hangingPunct="1">
              <a:lnSpc>
                <a:spcPct val="94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Arial" charset="0"/>
                <a:cs typeface="AR PL ShanHeiSun Uni" charset="0"/>
              </a:rPr>
              <a:t>This creates a key pair for the CA</a:t>
            </a:r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3797300"/>
            <a:ext cx="3330575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035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18436" name="Rectangle 1"/>
          <p:cNvSpPr>
            <a:spLocks noGrp="1" noChangeArrowheads="1"/>
          </p:cNvSpPr>
          <p:nvPr>
            <p:ph type="title"/>
          </p:nvPr>
        </p:nvSpPr>
        <p:spPr>
          <a:xfrm>
            <a:off x="455613" y="314325"/>
            <a:ext cx="8228012" cy="106045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Client and Service Keys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603375"/>
            <a:ext cx="8228012" cy="4443413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Courier 10 Pitch" charset="0"/>
                <a:cs typeface="AR PL ShanHeiSun Uni" charset="0"/>
              </a:rPr>
              <a:t>$ keytool -genkey -alias client -keyalg RSA -keystore client.jks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Courier 10 Pitch" charset="0"/>
                <a:cs typeface="AR PL ShanHeiSun Uni" charset="0"/>
              </a:rPr>
              <a:t>$ keytool -genkey -alias service -keyalg RSA -keystore service.jks</a:t>
            </a:r>
          </a:p>
          <a:p>
            <a:pPr eaLnBrk="1" hangingPunct="1">
              <a:lnSpc>
                <a:spcPct val="94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>
              <a:latin typeface="Courier 10 Pitch" charset="0"/>
              <a:cs typeface="AR PL ShanHeiSun Uni" charset="0"/>
            </a:endParaRPr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3317875"/>
            <a:ext cx="3951287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7034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19460" name="Rectangle 1"/>
          <p:cNvSpPr>
            <a:spLocks noGrp="1" noChangeArrowheads="1"/>
          </p:cNvSpPr>
          <p:nvPr>
            <p:ph type="title"/>
          </p:nvPr>
        </p:nvSpPr>
        <p:spPr>
          <a:xfrm>
            <a:off x="455613" y="2665413"/>
            <a:ext cx="8228012" cy="106045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Now we need our CA to sign the  public keys</a:t>
            </a:r>
          </a:p>
        </p:txBody>
      </p:sp>
    </p:spTree>
    <p:extLst>
      <p:ext uri="{BB962C8B-B14F-4D97-AF65-F5344CB8AC3E}">
        <p14:creationId xmlns:p14="http://schemas.microsoft.com/office/powerpoint/2010/main" val="25217023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20484" name="Rectangle 1"/>
          <p:cNvSpPr>
            <a:spLocks noGrp="1" noChangeArrowheads="1"/>
          </p:cNvSpPr>
          <p:nvPr>
            <p:ph type="title"/>
          </p:nvPr>
        </p:nvSpPr>
        <p:spPr>
          <a:xfrm>
            <a:off x="455613" y="574675"/>
            <a:ext cx="8228012" cy="106045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Certificate Signing Request (CSR)‏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603375"/>
            <a:ext cx="8228012" cy="4443413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>
              <a:latin typeface="Courier 10 Pitch" charset="0"/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Courier 10 Pitch" charset="0"/>
                <a:cs typeface="AR PL ShanHeiSun Uni" charset="0"/>
              </a:rPr>
              <a:t>$ keytool -certreq -keystore client.jks -storepass changeme -alias client -file client.cert.req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>
              <a:latin typeface="Courier 10 Pitch" charset="0"/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>
                <a:latin typeface="Courier 10 Pitch" charset="0"/>
                <a:cs typeface="AR PL ShanHeiSun Uni" charset="0"/>
              </a:rPr>
              <a:t>$ keytool -certreq -keystore service.jks -storepass changeme -alias service -file service.cert.req</a:t>
            </a:r>
          </a:p>
          <a:p>
            <a:pPr eaLnBrk="1" hangingPunct="1">
              <a:lnSpc>
                <a:spcPct val="94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>
              <a:latin typeface="Courier 10 Pitch" charset="0"/>
              <a:cs typeface="AR PL ShanHeiSun Un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2879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Arial" charset="0"/>
              </a:rPr>
              <a:t>WS-Security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7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200">
                <a:solidFill>
                  <a:srgbClr val="77BBEE"/>
                </a:solidFill>
                <a:latin typeface="Arial" charset="0"/>
                <a:cs typeface="DejaVuSans" charset="0"/>
              </a:rPr>
              <a:t>Core Axis: WS with Apache Axis2</a:t>
            </a:r>
          </a:p>
          <a:p>
            <a:r>
              <a:rPr lang="en-GB" sz="800" b="1">
                <a:solidFill>
                  <a:srgbClr val="77BBEE"/>
                </a:solidFill>
                <a:latin typeface="Arial" charset="0"/>
                <a:cs typeface="DejaVuSans" charset="0"/>
              </a:rPr>
              <a:t>© WSO2 Inc. 2006</a:t>
            </a:r>
          </a:p>
        </p:txBody>
      </p:sp>
      <p:sp>
        <p:nvSpPr>
          <p:cNvPr id="21508" name="Rectangle 1"/>
          <p:cNvSpPr>
            <a:spLocks noGrp="1" noChangeArrowheads="1"/>
          </p:cNvSpPr>
          <p:nvPr>
            <p:ph type="title"/>
          </p:nvPr>
        </p:nvSpPr>
        <p:spPr>
          <a:xfrm>
            <a:off x="455613" y="314325"/>
            <a:ext cx="8228012" cy="106045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cs typeface="AR PL ShanHeiSun Uni" charset="0"/>
              </a:rPr>
              <a:t>Sign the CSRs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600200"/>
            <a:ext cx="8228012" cy="4552950"/>
          </a:xfrm>
        </p:spPr>
        <p:txBody>
          <a:bodyPr lIns="0" tIns="0" rIns="0" bIns="0"/>
          <a:lstStyle/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Courier 10 Pitch" charset="0"/>
                <a:cs typeface="AR PL ShanHeiSun Uni" charset="0"/>
              </a:rPr>
              <a:t>$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openssl</a:t>
            </a:r>
            <a:r>
              <a:rPr lang="en-GB" sz="2400" dirty="0">
                <a:latin typeface="Courier 10 Pitch" charset="0"/>
                <a:cs typeface="AR PL ShanHeiSun Uni" charset="0"/>
              </a:rPr>
              <a:t>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ca</a:t>
            </a:r>
            <a:r>
              <a:rPr lang="en-GB" sz="2400" dirty="0">
                <a:latin typeface="Courier 10 Pitch" charset="0"/>
                <a:cs typeface="AR PL ShanHeiSun Uni" charset="0"/>
              </a:rPr>
              <a:t> -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config</a:t>
            </a:r>
            <a:r>
              <a:rPr lang="en-GB" sz="2400" dirty="0">
                <a:latin typeface="Courier 10 Pitch" charset="0"/>
                <a:cs typeface="AR PL ShanHeiSun Uni" charset="0"/>
              </a:rPr>
              <a:t>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openssl.cnf</a:t>
            </a:r>
            <a:r>
              <a:rPr lang="en-GB" sz="2400" dirty="0">
                <a:latin typeface="Courier 10 Pitch" charset="0"/>
                <a:cs typeface="AR PL ShanHeiSun Uni" charset="0"/>
              </a:rPr>
              <a:t> -out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client.pem</a:t>
            </a:r>
            <a:r>
              <a:rPr lang="en-GB" sz="2400" dirty="0">
                <a:latin typeface="Courier 10 Pitch" charset="0"/>
                <a:cs typeface="AR PL ShanHeiSun Uni" charset="0"/>
              </a:rPr>
              <a:t> -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infiles</a:t>
            </a:r>
            <a:r>
              <a:rPr lang="en-GB" sz="2400" dirty="0">
                <a:latin typeface="Courier 10 Pitch" charset="0"/>
                <a:cs typeface="AR PL ShanHeiSun Uni" charset="0"/>
              </a:rPr>
              <a:t>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client.cert.req</a:t>
            </a:r>
            <a:endParaRPr lang="en-GB" sz="2400" dirty="0">
              <a:latin typeface="Courier 10 Pitch" charset="0"/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000" dirty="0">
              <a:latin typeface="Courier 10 Pitch" charset="0"/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Courier 10 Pitch" charset="0"/>
                <a:cs typeface="AR PL ShanHeiSun Uni" charset="0"/>
              </a:rPr>
              <a:t>$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openssl</a:t>
            </a:r>
            <a:r>
              <a:rPr lang="en-GB" sz="2400" dirty="0">
                <a:latin typeface="Courier 10 Pitch" charset="0"/>
                <a:cs typeface="AR PL ShanHeiSun Uni" charset="0"/>
              </a:rPr>
              <a:t>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ca</a:t>
            </a:r>
            <a:r>
              <a:rPr lang="en-GB" sz="2400" dirty="0">
                <a:latin typeface="Courier 10 Pitch" charset="0"/>
                <a:cs typeface="AR PL ShanHeiSun Uni" charset="0"/>
              </a:rPr>
              <a:t> -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config</a:t>
            </a:r>
            <a:r>
              <a:rPr lang="en-GB" sz="2400" dirty="0">
                <a:latin typeface="Courier 10 Pitch" charset="0"/>
                <a:cs typeface="AR PL ShanHeiSun Uni" charset="0"/>
              </a:rPr>
              <a:t>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openssl.cnf</a:t>
            </a:r>
            <a:r>
              <a:rPr lang="en-GB" sz="2400" dirty="0">
                <a:latin typeface="Courier 10 Pitch" charset="0"/>
                <a:cs typeface="AR PL ShanHeiSun Uni" charset="0"/>
              </a:rPr>
              <a:t> -out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service.pem</a:t>
            </a:r>
            <a:r>
              <a:rPr lang="en-GB" sz="2400" dirty="0">
                <a:latin typeface="Courier 10 Pitch" charset="0"/>
                <a:cs typeface="AR PL ShanHeiSun Uni" charset="0"/>
              </a:rPr>
              <a:t> -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infiles</a:t>
            </a:r>
            <a:r>
              <a:rPr lang="en-GB" sz="2400" dirty="0">
                <a:latin typeface="Courier 10 Pitch" charset="0"/>
                <a:cs typeface="AR PL ShanHeiSun Uni" charset="0"/>
              </a:rPr>
              <a:t>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service.cert.req</a:t>
            </a:r>
            <a:endParaRPr lang="en-GB" sz="2400" dirty="0">
              <a:latin typeface="Courier 10 Pitch" charset="0"/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>
              <a:latin typeface="Courier 10 Pitch" charset="0"/>
              <a:cs typeface="AR PL ShanHeiSun Uni" charset="0"/>
            </a:endParaRPr>
          </a:p>
          <a:p>
            <a:pPr eaLnBrk="1" hangingPunct="1">
              <a:lnSpc>
                <a:spcPct val="94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Arial" charset="0"/>
                <a:cs typeface="AR PL ShanHeiSun Uni" charset="0"/>
              </a:rPr>
              <a:t>And convert the signed certificates </a:t>
            </a:r>
            <a:r>
              <a:rPr lang="en-GB" sz="2400" b="1" i="1" dirty="0">
                <a:latin typeface="Arial" charset="0"/>
                <a:cs typeface="AR PL ShanHeiSun Uni" charset="0"/>
              </a:rPr>
              <a:t>and CA cert</a:t>
            </a:r>
            <a:r>
              <a:rPr lang="en-GB" sz="2400" dirty="0">
                <a:latin typeface="Arial" charset="0"/>
                <a:cs typeface="AR PL ShanHeiSun Uni" charset="0"/>
              </a:rPr>
              <a:t> to DER</a:t>
            </a: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Courier 10 Pitch" charset="0"/>
                <a:cs typeface="AR PL ShanHeiSun Uni" charset="0"/>
              </a:rPr>
              <a:t>$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openssl</a:t>
            </a:r>
            <a:r>
              <a:rPr lang="en-GB" sz="2400" dirty="0">
                <a:latin typeface="Courier 10 Pitch" charset="0"/>
                <a:cs typeface="AR PL ShanHeiSun Uni" charset="0"/>
              </a:rPr>
              <a:t> x509 -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outform</a:t>
            </a:r>
            <a:r>
              <a:rPr lang="en-GB" sz="2400" dirty="0">
                <a:latin typeface="Courier 10 Pitch" charset="0"/>
                <a:cs typeface="AR PL ShanHeiSun Uni" charset="0"/>
              </a:rPr>
              <a:t> DER -in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client.pem</a:t>
            </a:r>
            <a:r>
              <a:rPr lang="en-GB" sz="2400" dirty="0">
                <a:latin typeface="Courier 10 Pitch" charset="0"/>
                <a:cs typeface="AR PL ShanHeiSun Uni" charset="0"/>
              </a:rPr>
              <a:t> -out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client.cert</a:t>
            </a:r>
            <a:endParaRPr lang="en-GB" sz="2400" dirty="0">
              <a:latin typeface="Courier 10 Pitch" charset="0"/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Courier 10 Pitch" charset="0"/>
                <a:cs typeface="AR PL ShanHeiSun Uni" charset="0"/>
              </a:rPr>
              <a:t>$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openssl</a:t>
            </a:r>
            <a:r>
              <a:rPr lang="en-GB" sz="2400" dirty="0">
                <a:latin typeface="Courier 10 Pitch" charset="0"/>
                <a:cs typeface="AR PL ShanHeiSun Uni" charset="0"/>
              </a:rPr>
              <a:t> x509 -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outform</a:t>
            </a:r>
            <a:r>
              <a:rPr lang="en-GB" sz="2400" dirty="0">
                <a:latin typeface="Courier 10 Pitch" charset="0"/>
                <a:cs typeface="AR PL ShanHeiSun Uni" charset="0"/>
              </a:rPr>
              <a:t> DER -in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service.pem</a:t>
            </a:r>
            <a:r>
              <a:rPr lang="en-GB" sz="2400" dirty="0">
                <a:latin typeface="Courier 10 Pitch" charset="0"/>
                <a:cs typeface="AR PL ShanHeiSun Uni" charset="0"/>
              </a:rPr>
              <a:t> -out </a:t>
            </a:r>
            <a:r>
              <a:rPr lang="en-GB" sz="2400" dirty="0" err="1">
                <a:latin typeface="Courier 10 Pitch" charset="0"/>
                <a:cs typeface="AR PL ShanHeiSun Uni" charset="0"/>
              </a:rPr>
              <a:t>service.cert</a:t>
            </a:r>
            <a:endParaRPr lang="en-GB" sz="2400" dirty="0">
              <a:latin typeface="Courier 10 Pitch" charset="0"/>
              <a:cs typeface="AR PL ShanHeiSun Uni" charset="0"/>
            </a:endParaRPr>
          </a:p>
          <a:p>
            <a:pPr eaLnBrk="1" hangingPunct="1">
              <a:lnSpc>
                <a:spcPct val="73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i="1" dirty="0">
                <a:latin typeface="Courier 10 Pitch" charset="0"/>
                <a:cs typeface="AR PL ShanHeiSun Uni" charset="0"/>
              </a:rPr>
              <a:t>$ </a:t>
            </a:r>
            <a:r>
              <a:rPr lang="en-GB" sz="2400" i="1" dirty="0" err="1">
                <a:latin typeface="Courier 10 Pitch" charset="0"/>
                <a:cs typeface="AR PL ShanHeiSun Uni" charset="0"/>
              </a:rPr>
              <a:t>openssl</a:t>
            </a:r>
            <a:r>
              <a:rPr lang="en-GB" sz="2400" i="1" dirty="0">
                <a:latin typeface="Courier 10 Pitch" charset="0"/>
                <a:cs typeface="AR PL ShanHeiSun Uni" charset="0"/>
              </a:rPr>
              <a:t> x509 -</a:t>
            </a:r>
            <a:r>
              <a:rPr lang="en-GB" sz="2400" i="1" dirty="0" err="1">
                <a:latin typeface="Courier 10 Pitch" charset="0"/>
                <a:cs typeface="AR PL ShanHeiSun Uni" charset="0"/>
              </a:rPr>
              <a:t>outform</a:t>
            </a:r>
            <a:r>
              <a:rPr lang="en-GB" sz="2400" i="1" dirty="0">
                <a:latin typeface="Courier 10 Pitch" charset="0"/>
                <a:cs typeface="AR PL ShanHeiSun Uni" charset="0"/>
              </a:rPr>
              <a:t> DER -in </a:t>
            </a:r>
            <a:r>
              <a:rPr lang="en-GB" sz="2400" i="1" dirty="0" err="1">
                <a:latin typeface="Courier 10 Pitch" charset="0"/>
                <a:cs typeface="AR PL ShanHeiSun Uni" charset="0"/>
              </a:rPr>
              <a:t>cacert.pem</a:t>
            </a:r>
            <a:r>
              <a:rPr lang="en-GB" sz="2400" i="1" dirty="0">
                <a:latin typeface="Courier 10 Pitch" charset="0"/>
                <a:cs typeface="AR PL ShanHeiSun Uni" charset="0"/>
              </a:rPr>
              <a:t> -out </a:t>
            </a:r>
            <a:r>
              <a:rPr lang="en-GB" sz="2400" i="1" dirty="0" err="1">
                <a:latin typeface="Courier 10 Pitch" charset="0"/>
                <a:cs typeface="AR PL ShanHeiSun Uni" charset="0"/>
              </a:rPr>
              <a:t>cacert.cert</a:t>
            </a:r>
            <a:endParaRPr lang="en-GB" sz="2400" i="1" dirty="0">
              <a:latin typeface="Courier 10 Pitch" charset="0"/>
              <a:cs typeface="AR PL ShanHeiSun Uni" charset="0"/>
            </a:endParaRPr>
          </a:p>
          <a:p>
            <a:pPr eaLnBrk="1" hangingPunct="1">
              <a:lnSpc>
                <a:spcPct val="94000"/>
              </a:lnSpc>
              <a:buFont typeface="Verdana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i="1" dirty="0">
              <a:latin typeface="Courier 10 Pitch" charset="0"/>
              <a:cs typeface="AR PL ShanHeiSun Un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855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567</Words>
  <Application>Microsoft Macintosh PowerPoint</Application>
  <PresentationFormat>On-screen Show (4:3)</PresentationFormat>
  <Paragraphs>115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Key Management</vt:lpstr>
      <vt:lpstr>Key manipulation</vt:lpstr>
      <vt:lpstr>PowerPoint Presentation</vt:lpstr>
      <vt:lpstr>Requirement</vt:lpstr>
      <vt:lpstr>Simple Certificate Authority</vt:lpstr>
      <vt:lpstr>Client and Service Keys</vt:lpstr>
      <vt:lpstr>Now we need our CA to sign the  public keys</vt:lpstr>
      <vt:lpstr>Certificate Signing Request (CSR)‏</vt:lpstr>
      <vt:lpstr>Sign the CSRs</vt:lpstr>
      <vt:lpstr>Import Certificates</vt:lpstr>
      <vt:lpstr>Importing Peer Certificates</vt:lpstr>
      <vt:lpstr>Now our service and client keystores are ready!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227</cp:revision>
  <dcterms:created xsi:type="dcterms:W3CDTF">2012-03-07T10:41:54Z</dcterms:created>
  <dcterms:modified xsi:type="dcterms:W3CDTF">2012-12-07T09:59:42Z</dcterms:modified>
</cp:coreProperties>
</file>