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A64A20-F601-1741-9BC1-9BDA061DC47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8611" name="Rectangle 1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377BC2E-E686-764D-A687-54BC3520CC3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782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BE2F69D-7DD1-D042-9566-CD6BCFAB8A6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885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7B5AA63-BF0E-004D-9FDB-41FD4E4F78D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987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136357-716C-3C49-BF1D-3A88A800BA5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090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DC7EAA6-32FE-4F4D-9B22-0D4842E3851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192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355259B-9426-AD46-8740-5E45D5C868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294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0D280B0-7828-0E4C-85FD-30A502DFEB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397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5114FC6-1DAB-AA40-A044-F50984101A3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499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1A08F6C-6B58-D844-8E31-A66AA85D90F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602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C50B8F1-B20B-784A-B48B-4956FA91913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704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A27F452-EB8C-2D4C-A90B-1FE31F287F4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963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5E911FA-718C-0F49-B37B-639DC57CC0C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806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B293652-8E59-2145-B329-9ED12DC0CB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8909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475978-05F9-F541-B25D-08849908440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011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0DDF8C8-B3B3-2B45-B3E9-E377897E84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114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AF736D2-9352-ED44-AA13-59A64CE9E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216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5843553-DE2C-5845-8B07-7B712F8A213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318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1FD6314-727C-E045-8B7D-31160307367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421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D4B19FE-9AE8-2E42-BF49-4E582C86D30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523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F2D01F2-EC37-5340-B5B5-4B536F5C06F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626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3DA210E-68F9-6946-B107-9EC58B6E45E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728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50F73A5-6E2C-E642-80D7-69CB29DC792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066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9741197-4100-594A-B04C-A0CDB6D18CD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830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08AE199-691F-E54E-B462-550E25301F4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9933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FD62449-9531-B546-B937-E1D8931F1CE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035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790F033-BCBC-754A-8567-3D60D139C1B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138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621057C-D4DF-F543-BAA1-08C18E01C21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240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041C23B-DAE5-4A4C-A81A-7A8E2181407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342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086D18E-2895-D449-BF16-F07CB05F350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445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F63C789-B745-7844-8269-685BC15427E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547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D467801-50A1-3C49-A376-A9B642C6C8C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0650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C01EF02-2D57-4942-94F8-A3BB3BA55AA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162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A22961E-8E08-0945-8173-E79332E10B2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168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FBD673B-48F0-924D-8BD7-A07B3B25D4B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264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75A2D0C-897E-BB4F-AA9F-9079C5EB54F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366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28B9FAC-555E-4540-A1D5-F78CE63E23F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469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8B3D13AC-5A6D-9746-9238-723599332769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571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BF2D887-B24A-5842-BE46-40F302CBD08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897309" y="693938"/>
            <a:ext cx="5033802" cy="340162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11674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267D0CB-95F8-B148-AA64-31501E2BF00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270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B19A417-149C-BA41-BD38-6C1643A09C8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373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5EF476D8-2386-1440-B41F-B2FDD963F2B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475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D1693EE-70CC-EA4B-BC6A-A87BC777F5E6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897308" y="693938"/>
            <a:ext cx="5035445" cy="340310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578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86463" algn="l"/>
                <a:tab pos="6761163" algn="l"/>
                <a:tab pos="7491413" algn="l"/>
                <a:tab pos="8243888" algn="l"/>
                <a:tab pos="8996363" algn="l"/>
                <a:tab pos="97488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FD0628B-DBA4-2B4A-9324-EE368C24193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7680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3" y="4342661"/>
            <a:ext cx="5252376" cy="40852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opBaseAddress/interop" TargetMode="External"/><Relationship Id="rId4" Type="http://schemas.openxmlformats.org/officeDocument/2006/relationships/hyperlink" Target="http://xmlsoap.org/P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xmlsoap.org/P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WS-Policy and WS-</a:t>
            </a:r>
            <a:r>
              <a:rPr lang="en-US" dirty="0" err="1" smtClean="0"/>
              <a:t>SecurityPolicy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sp:SignedParts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Name="To"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sp:Header</a:t>
            </a:r>
            <a:r>
              <a:rPr lang="en-GB" dirty="0" smtClean="0"/>
              <a:t> Name="From" Namespace="http://.../</a:t>
            </a:r>
            <a:r>
              <a:rPr lang="en-GB" dirty="0" err="1" smtClean="0"/>
              <a:t>ws</a:t>
            </a:r>
            <a:r>
              <a:rPr lang="en-GB" dirty="0" smtClean="0"/>
              <a:t>/2004/08/addressing"/&gt;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sp:SignedParts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sp:EncryptedParts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="http://...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sp:Body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sp:EncryptedParts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elements</a:t>
            </a:r>
            <a:endParaRPr lang="en-GB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789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sp:EncryptedElements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sp:XPath</a:t>
            </a:r>
            <a:r>
              <a:rPr lang="en-GB" dirty="0" smtClean="0"/>
              <a:t>     </a:t>
            </a:r>
          </a:p>
          <a:p>
            <a:pPr marL="0" indent="0">
              <a:buNone/>
            </a:pPr>
            <a:r>
              <a:rPr lang="en-GB" dirty="0" smtClean="0"/>
              <a:t>      xmlns:ns1="</a:t>
            </a:r>
            <a:r>
              <a:rPr lang="en-GB" dirty="0" smtClean="0">
                <a:hlinkClick r:id="rId3"/>
              </a:rPr>
              <a:t>http://InteropBaseAddress/interop</a:t>
            </a:r>
            <a:r>
              <a:rPr lang="en-GB" dirty="0" smtClean="0"/>
              <a:t>"</a:t>
            </a:r>
          </a:p>
          <a:p>
            <a:pPr marL="0" indent="0">
              <a:buNone/>
            </a:pPr>
            <a:r>
              <a:rPr lang="en-GB" dirty="0" smtClean="0"/>
              <a:t>      xmlns:ns2="</a:t>
            </a:r>
            <a:r>
              <a:rPr lang="en-GB" dirty="0" smtClean="0">
                <a:hlinkClick r:id="rId4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                               ns1:PingResponse/ns2:scenario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sp:EncryptedElements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530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Required Elements</a:t>
            </a:r>
            <a:endParaRPr lang="en-GB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arbitrary elements in the SOAP envelope</a:t>
            </a:r>
          </a:p>
          <a:p>
            <a:r>
              <a:rPr lang="en-GB" smtClean="0"/>
              <a:t>configured using XPATH</a:t>
            </a:r>
            <a:endParaRPr lang="en-GB"/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4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sp:RequiredElements</a:t>
            </a:r>
            <a:r>
              <a:rPr lang="en-GB" dirty="0" smtClean="0"/>
              <a:t> </a:t>
            </a:r>
            <a:r>
              <a:rPr lang="en-GB" dirty="0" err="1" smtClean="0"/>
              <a:t>xmlns:sp</a:t>
            </a:r>
            <a:r>
              <a:rPr lang="en-GB" dirty="0" smtClean="0"/>
              <a:t>="http://../</a:t>
            </a:r>
            <a:r>
              <a:rPr lang="en-GB" dirty="0" err="1" smtClean="0"/>
              <a:t>securitypolicy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&lt;</a:t>
            </a:r>
            <a:r>
              <a:rPr lang="en-GB" dirty="0" err="1" smtClean="0"/>
              <a:t>sp:XPath</a:t>
            </a:r>
            <a:r>
              <a:rPr lang="en-GB" dirty="0" smtClean="0"/>
              <a:t>           </a:t>
            </a:r>
          </a:p>
          <a:p>
            <a:pPr marL="0" indent="0">
              <a:buNone/>
            </a:pPr>
            <a:r>
              <a:rPr lang="en-GB" dirty="0" smtClean="0"/>
              <a:t>              </a:t>
            </a:r>
            <a:r>
              <a:rPr lang="en-GB" dirty="0" err="1" smtClean="0"/>
              <a:t>xmlns:a</a:t>
            </a:r>
            <a:r>
              <a:rPr lang="en-GB" dirty="0" smtClean="0"/>
              <a:t>="</a:t>
            </a:r>
            <a:r>
              <a:rPr lang="en-GB" dirty="0" smtClean="0">
                <a:hlinkClick r:id="rId3"/>
              </a:rPr>
              <a:t>http://xmlsoap.org/Ping</a:t>
            </a:r>
            <a:r>
              <a:rPr lang="en-GB" dirty="0" smtClean="0"/>
              <a:t>"&gt;</a:t>
            </a:r>
          </a:p>
          <a:p>
            <a:pPr marL="0" indent="0">
              <a:buNone/>
            </a:pPr>
            <a:r>
              <a:rPr lang="en-GB" dirty="0" smtClean="0"/>
              <a:t>                   /</a:t>
            </a:r>
            <a:r>
              <a:rPr lang="en-GB" dirty="0" err="1" smtClean="0"/>
              <a:t>soapenv:Envelope</a:t>
            </a:r>
            <a:r>
              <a:rPr lang="en-GB" dirty="0" smtClean="0"/>
              <a:t>/</a:t>
            </a:r>
            <a:r>
              <a:rPr lang="en-GB" dirty="0" err="1" smtClean="0"/>
              <a:t>soapenv:Body</a:t>
            </a:r>
            <a:r>
              <a:rPr lang="en-GB" dirty="0" smtClean="0"/>
              <a:t>/                     ns1:PingResponse/ns2:scenario/</a:t>
            </a:r>
            <a:r>
              <a:rPr lang="en-GB" dirty="0" err="1" smtClean="0"/>
              <a:t>a:scenario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&lt;/</a:t>
            </a:r>
            <a:r>
              <a:rPr lang="en-GB" dirty="0" err="1" smtClean="0"/>
              <a:t>sp:XPath</a:t>
            </a:r>
            <a:r>
              <a:rPr lang="en-GB" dirty="0" smtClean="0"/>
              <a:t>&gt;               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sp:RequiredElements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73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Assertions</a:t>
            </a:r>
            <a:endParaRPr lang="en-GB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Specifying token types to use</a:t>
            </a:r>
          </a:p>
          <a:p>
            <a:pPr lvl="1"/>
            <a:r>
              <a:rPr lang="en-GB" smtClean="0"/>
              <a:t>UsernameToken</a:t>
            </a:r>
          </a:p>
          <a:p>
            <a:pPr lvl="1"/>
            <a:r>
              <a:rPr lang="en-GB" smtClean="0"/>
              <a:t>X. 509</a:t>
            </a:r>
          </a:p>
          <a:p>
            <a:pPr lvl="1"/>
            <a:r>
              <a:rPr lang="en-GB" smtClean="0"/>
              <a:t>IssuedToken</a:t>
            </a:r>
          </a:p>
          <a:p>
            <a:pPr lvl="1"/>
            <a:r>
              <a:rPr lang="en-GB" smtClean="0"/>
              <a:t>SecureConversation</a:t>
            </a:r>
          </a:p>
          <a:p>
            <a:pPr lvl="1"/>
            <a:r>
              <a:rPr lang="en-GB" smtClean="0"/>
              <a:t>Kerberos</a:t>
            </a:r>
          </a:p>
          <a:p>
            <a:r>
              <a:rPr lang="en-GB" smtClean="0"/>
              <a:t>Token Inclusion</a:t>
            </a:r>
          </a:p>
          <a:p>
            <a:pPr lvl="1"/>
            <a:r>
              <a:rPr lang="en-GB" smtClean="0"/>
              <a:t>Never</a:t>
            </a:r>
          </a:p>
          <a:p>
            <a:pPr lvl="1"/>
            <a:r>
              <a:rPr lang="en-GB" smtClean="0"/>
              <a:t>Always</a:t>
            </a:r>
          </a:p>
          <a:p>
            <a:pPr lvl="1"/>
            <a:r>
              <a:rPr lang="en-GB" smtClean="0"/>
              <a:t>AlwaysToRecipient</a:t>
            </a:r>
          </a:p>
          <a:p>
            <a:pPr lvl="1"/>
            <a:r>
              <a:rPr lang="en-GB" smtClean="0"/>
              <a:t>Once</a:t>
            </a:r>
            <a:endParaRPr lang="en-GB"/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8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Token Assertion Examples</a:t>
            </a:r>
            <a:endParaRPr lang="en-GB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&lt;sp:X509Token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IncludeToken</a:t>
            </a:r>
            <a:r>
              <a:rPr lang="en-GB" sz="2400" dirty="0" smtClean="0"/>
              <a:t>/Never"&gt;</a:t>
            </a:r>
          </a:p>
          <a:p>
            <a:pPr marL="457200" lvl="1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914400" lvl="2" indent="0">
              <a:buNone/>
            </a:pPr>
            <a:r>
              <a:rPr lang="en-GB" dirty="0" smtClean="0"/>
              <a:t>&lt;sp:WssX509V3Token10/&gt;</a:t>
            </a:r>
          </a:p>
          <a:p>
            <a:pPr marL="457200" lvl="1" indent="0">
              <a:buNone/>
            </a:pPr>
            <a:r>
              <a:rPr lang="en-GB" sz="2400" dirty="0" smtClean="0"/>
              <a:t>&lt;/</a:t>
            </a:r>
            <a:r>
              <a:rPr lang="en-GB" sz="2400" dirty="0" err="1" smtClean="0"/>
              <a:t>wsp:Policy</a:t>
            </a:r>
            <a:r>
              <a:rPr lang="en-GB" sz="2400" dirty="0" smtClean="0"/>
              <a:t>&gt;</a:t>
            </a:r>
          </a:p>
          <a:p>
            <a:pPr marL="0" indent="0">
              <a:buNone/>
            </a:pPr>
            <a:r>
              <a:rPr lang="en-GB" sz="2400" dirty="0" smtClean="0"/>
              <a:t>&lt;/sp:X509Token&gt;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&lt;</a:t>
            </a:r>
            <a:r>
              <a:rPr lang="en-GB" sz="2400" dirty="0" err="1" smtClean="0"/>
              <a:t>sp:UsernameToken</a:t>
            </a:r>
            <a:r>
              <a:rPr lang="en-GB" sz="2400" dirty="0" smtClean="0"/>
              <a:t> </a:t>
            </a:r>
            <a:r>
              <a:rPr lang="en-GB" sz="2400" dirty="0" err="1" smtClean="0"/>
              <a:t>sp:IncludeToken</a:t>
            </a:r>
            <a:r>
              <a:rPr lang="en-GB" sz="2400" dirty="0" smtClean="0"/>
              <a:t>="http://.../</a:t>
            </a:r>
            <a:r>
              <a:rPr lang="en-GB" sz="2400" dirty="0" err="1" smtClean="0"/>
              <a:t>AlwaysToRecipient</a:t>
            </a:r>
            <a:r>
              <a:rPr lang="en-GB" sz="2400" dirty="0" smtClean="0"/>
              <a:t>" /&gt;</a:t>
            </a:r>
            <a:endParaRPr lang="en-GB" sz="2400" dirty="0"/>
          </a:p>
        </p:txBody>
      </p:sp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48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Collections of security properties (values populated by assertions)‏</a:t>
            </a:r>
          </a:p>
          <a:p>
            <a:pPr lvl="1"/>
            <a:r>
              <a:rPr lang="en-GB" smtClean="0"/>
              <a:t>Tokens</a:t>
            </a:r>
          </a:p>
          <a:p>
            <a:pPr lvl="1"/>
            <a:r>
              <a:rPr lang="en-GB" smtClean="0"/>
              <a:t>Algorithms </a:t>
            </a:r>
          </a:p>
          <a:p>
            <a:pPr lvl="1"/>
            <a:r>
              <a:rPr lang="en-GB" smtClean="0"/>
              <a:t>Processing order</a:t>
            </a:r>
          </a:p>
          <a:p>
            <a:pPr lvl="1"/>
            <a:r>
              <a:rPr lang="en-GB" smtClean="0"/>
              <a:t>Inclusion of timestamp </a:t>
            </a:r>
            <a:endParaRPr lang="en-GB"/>
          </a:p>
        </p:txBody>
      </p:sp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8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Bindings</a:t>
            </a:r>
            <a:endParaRPr lang="en-GB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Three main types:</a:t>
            </a:r>
          </a:p>
          <a:p>
            <a:pPr lvl="1"/>
            <a:r>
              <a:rPr lang="en-GB" smtClean="0"/>
              <a:t>TransportBinding</a:t>
            </a:r>
          </a:p>
          <a:p>
            <a:pPr lvl="1"/>
            <a:r>
              <a:rPr lang="en-GB" smtClean="0"/>
              <a:t>AsymmetricBinding</a:t>
            </a:r>
          </a:p>
          <a:p>
            <a:pPr lvl="1"/>
            <a:r>
              <a:rPr lang="en-GB" smtClean="0"/>
              <a:t>SymmetricBinding</a:t>
            </a:r>
          </a:p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76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Algorithm Suite</a:t>
            </a:r>
            <a:endParaRPr lang="en-GB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1600" dirty="0" smtClean="0"/>
              <a:t>Defines values algorithms to be used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Sig]  Symmetric Key Signature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Sig] Signature with an asymmetric key</a:t>
            </a:r>
          </a:p>
          <a:p>
            <a:pPr lvl="2"/>
            <a:r>
              <a:rPr lang="en-GB" sz="1200" dirty="0" smtClean="0"/>
              <a:t>[Dig]      Digest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]      Encryption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Sym</a:t>
            </a:r>
            <a:r>
              <a:rPr lang="en-GB" sz="1200" dirty="0" smtClean="0"/>
              <a:t> KW]   Symmetric Key Wrap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Asym</a:t>
            </a:r>
            <a:r>
              <a:rPr lang="en-GB" sz="1200" dirty="0" smtClean="0"/>
              <a:t> KW]  Asymmetric Key Wrap</a:t>
            </a:r>
          </a:p>
          <a:p>
            <a:pPr lvl="2"/>
            <a:r>
              <a:rPr lang="en-GB" sz="1200" dirty="0" smtClean="0"/>
              <a:t>[Comp Key] Computed key</a:t>
            </a:r>
          </a:p>
          <a:p>
            <a:pPr lvl="2"/>
            <a:r>
              <a:rPr lang="en-GB" sz="1200" dirty="0" smtClean="0"/>
              <a:t>[</a:t>
            </a:r>
            <a:r>
              <a:rPr lang="en-GB" sz="1200" dirty="0" err="1" smtClean="0"/>
              <a:t>Enc</a:t>
            </a:r>
            <a:r>
              <a:rPr lang="en-GB" sz="1200" dirty="0" smtClean="0"/>
              <a:t> KD]   Encryption key derivation</a:t>
            </a:r>
          </a:p>
          <a:p>
            <a:pPr lvl="2"/>
            <a:r>
              <a:rPr lang="en-GB" sz="1200" dirty="0" smtClean="0"/>
              <a:t>[Sig KD]   Signature key derivation</a:t>
            </a:r>
          </a:p>
          <a:p>
            <a:pPr lvl="2"/>
            <a:r>
              <a:rPr lang="en-GB" sz="1200" dirty="0" smtClean="0"/>
              <a:t>[Min SKL]  Minimum symmetric key length</a:t>
            </a:r>
          </a:p>
          <a:p>
            <a:pPr lvl="2"/>
            <a:r>
              <a:rPr lang="en-GB" sz="1200" dirty="0" smtClean="0"/>
              <a:t>[Max SKL]  Maximum symmetric key length</a:t>
            </a:r>
          </a:p>
          <a:p>
            <a:pPr lvl="2"/>
            <a:r>
              <a:rPr lang="en-GB" sz="1200" dirty="0" smtClean="0"/>
              <a:t>[Min AKL]  Minimum asymmetric key length</a:t>
            </a:r>
          </a:p>
          <a:p>
            <a:pPr lvl="2"/>
            <a:r>
              <a:rPr lang="en-GB" sz="1200" dirty="0" smtClean="0"/>
              <a:t>[Max AKL]  Maximum asymmetric key length</a:t>
            </a:r>
          </a:p>
          <a:p>
            <a:r>
              <a:rPr lang="en-GB" sz="1600" dirty="0" smtClean="0"/>
              <a:t>Pre defined set of a algorithm suites</a:t>
            </a:r>
          </a:p>
          <a:p>
            <a:pPr lvl="1"/>
            <a:r>
              <a:rPr lang="en-GB" sz="1400" dirty="0" err="1" smtClean="0"/>
              <a:t>eg</a:t>
            </a:r>
            <a:r>
              <a:rPr lang="en-GB" sz="1400" dirty="0" smtClean="0"/>
              <a:t>. Basic256, Basic192</a:t>
            </a:r>
          </a:p>
          <a:p>
            <a:pPr lvl="1"/>
            <a:endParaRPr lang="en-GB" sz="1400" dirty="0"/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5425"/>
            <a:ext cx="91106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6337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r>
              <a:rPr lang="en-GB" smtClean="0"/>
              <a:t>Policy assertions</a:t>
            </a:r>
          </a:p>
          <a:p>
            <a:r>
              <a:rPr lang="en-GB" smtClean="0"/>
              <a:t>Main security bindings</a:t>
            </a:r>
          </a:p>
          <a:p>
            <a:r>
              <a:rPr lang="en-GB" smtClean="0"/>
              <a:t>RampartConfig Assertion</a:t>
            </a:r>
          </a:p>
          <a:p>
            <a:endParaRPr lang="en-GB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fld id="{E7ED3148-34FB-6D41-9557-C1389B5CC4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04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Timestamp</a:t>
            </a:r>
          </a:p>
          <a:p>
            <a:pPr lvl="1"/>
            <a:r>
              <a:rPr lang="en-GB" smtClean="0"/>
              <a:t>Default : false</a:t>
            </a:r>
          </a:p>
          <a:p>
            <a:pPr lvl="1"/>
            <a:r>
              <a:rPr lang="en-GB" smtClean="0"/>
              <a:t>sp:IncludeTimestamp sets property to true</a:t>
            </a:r>
          </a:p>
          <a:p>
            <a:r>
              <a:rPr lang="en-GB" smtClean="0"/>
              <a:t>Protection Order</a:t>
            </a:r>
          </a:p>
          <a:p>
            <a:pPr lvl="1"/>
            <a:r>
              <a:rPr lang="en-GB" smtClean="0"/>
              <a:t>Default : Sign before encryption</a:t>
            </a:r>
          </a:p>
          <a:p>
            <a:pPr lvl="1"/>
            <a:r>
              <a:rPr lang="en-GB" smtClean="0"/>
              <a:t>sp:EncryptBeforeSigning to change it</a:t>
            </a:r>
            <a:endParaRPr lang="en-GB"/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41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Signature Protection</a:t>
            </a:r>
          </a:p>
          <a:p>
            <a:pPr lvl="1"/>
            <a:r>
              <a:rPr lang="en-GB" smtClean="0"/>
              <a:t>Default:	 false</a:t>
            </a:r>
          </a:p>
          <a:p>
            <a:pPr lvl="1"/>
            <a:r>
              <a:rPr lang="en-GB" smtClean="0"/>
              <a:t>sp:EncryptSignature sets property to true</a:t>
            </a:r>
          </a:p>
          <a:p>
            <a:pPr lvl="1"/>
            <a:r>
              <a:rPr lang="en-GB" smtClean="0"/>
              <a:t>signature should be encrypted</a:t>
            </a:r>
          </a:p>
          <a:p>
            <a:r>
              <a:rPr lang="en-GB" smtClean="0"/>
              <a:t>Token Protection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sp:ProtectTokens sets property to true</a:t>
            </a:r>
          </a:p>
          <a:p>
            <a:pPr lvl="1"/>
            <a:r>
              <a:rPr lang="en-GB" smtClean="0"/>
              <a:t>Token used to generate the signature must aslo be covered by the signature</a:t>
            </a:r>
          </a:p>
          <a:p>
            <a:endParaRPr lang="en-GB"/>
          </a:p>
        </p:txBody>
      </p:sp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255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Entire Header and Body Signatures</a:t>
            </a:r>
          </a:p>
          <a:p>
            <a:pPr lvl="1"/>
            <a:r>
              <a:rPr lang="en-GB" smtClean="0"/>
              <a:t>Default: false</a:t>
            </a:r>
          </a:p>
          <a:p>
            <a:pPr lvl="1"/>
            <a:r>
              <a:rPr lang="en-GB" smtClean="0"/>
              <a:t>sp:OnlySignEntireHeadersAndBody sets property to true.</a:t>
            </a:r>
            <a:endParaRPr lang="en-GB"/>
          </a:p>
        </p:txBody>
      </p:sp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18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 Binding Properties</a:t>
            </a:r>
            <a:endParaRPr lang="en-GB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Strict</a:t>
            </a:r>
          </a:p>
          <a:p>
            <a:pPr lvl="1"/>
            <a:r>
              <a:rPr lang="en-GB" smtClean="0"/>
              <a:t>Lax</a:t>
            </a:r>
          </a:p>
          <a:p>
            <a:pPr lvl="1"/>
            <a:r>
              <a:rPr lang="en-GB" smtClean="0"/>
              <a:t>LaxTimestampFirst</a:t>
            </a:r>
          </a:p>
          <a:p>
            <a:pPr lvl="1"/>
            <a:r>
              <a:rPr lang="en-GB" smtClean="0"/>
              <a:t>LaxTimestampLast</a:t>
            </a:r>
          </a:p>
          <a:p>
            <a:r>
              <a:rPr lang="en-GB" smtClean="0"/>
              <a:t>Declare before use principle</a:t>
            </a:r>
          </a:p>
          <a:p>
            <a:r>
              <a:rPr lang="en-GB" smtClean="0"/>
              <a:t>Default: Lax</a:t>
            </a:r>
            <a:endParaRPr lang="en-GB"/>
          </a:p>
        </p:txBody>
      </p:sp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521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transport layer is used to satisfy the security requirements</a:t>
            </a:r>
          </a:p>
          <a:p>
            <a:endParaRPr lang="en-GB"/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109913"/>
            <a:ext cx="41465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82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</a:t>
            </a:r>
            <a:endParaRPr lang="en-GB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specification of :</a:t>
            </a:r>
          </a:p>
          <a:p>
            <a:pPr lvl="1"/>
            <a:r>
              <a:rPr lang="en-GB" smtClean="0"/>
              <a:t>Transport tokens</a:t>
            </a:r>
          </a:p>
          <a:p>
            <a:pPr lvl="1"/>
            <a:r>
              <a:rPr lang="en-GB" smtClean="0"/>
              <a:t>Security header layout</a:t>
            </a:r>
          </a:p>
          <a:p>
            <a:pPr lvl="1"/>
            <a:r>
              <a:rPr lang="en-GB" smtClean="0"/>
              <a:t>Timestamp presence</a:t>
            </a:r>
          </a:p>
          <a:p>
            <a:pPr lvl="1"/>
            <a:r>
              <a:rPr lang="en-GB" smtClean="0"/>
              <a:t>Supporting tokens</a:t>
            </a:r>
            <a:endParaRPr lang="en-GB"/>
          </a:p>
        </p:txBody>
      </p:sp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0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Transport Binding example</a:t>
            </a:r>
            <a:endParaRPr lang="en-GB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sp:HttpsToken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sp:TransportToken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&gt;...&lt;/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sp:IncludeTimestamp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sp:TransportBinding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9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"Encryption Token" and "Signature Token" properties</a:t>
            </a:r>
          </a:p>
          <a:p>
            <a:r>
              <a:rPr lang="en-GB" smtClean="0"/>
              <a:t>Where multiple messages are exchanged the tokens perform the same functions for  all messages</a:t>
            </a:r>
            <a:endParaRPr lang="en-GB"/>
          </a:p>
        </p:txBody>
      </p:sp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2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 Binding</a:t>
            </a:r>
            <a:endParaRPr lang="en-GB"/>
          </a:p>
        </p:txBody>
      </p:sp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925638"/>
            <a:ext cx="560546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29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SymmetricBinding Example</a:t>
            </a:r>
            <a:endParaRPr lang="en-GB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&lt;sp:X509Token       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sp:IncludeToken</a:t>
            </a:r>
            <a:r>
              <a:rPr lang="en-GB" dirty="0" smtClean="0"/>
              <a:t>="http://.../</a:t>
            </a:r>
            <a:r>
              <a:rPr lang="en-GB" dirty="0" err="1" smtClean="0"/>
              <a:t>IncludeToken</a:t>
            </a:r>
            <a:r>
              <a:rPr lang="en-GB" dirty="0" smtClean="0"/>
              <a:t>/Never"/&gt;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sp:ProtectionToken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&gt;&lt;sp:Basic256/&gt;&lt;/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741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WS-Policy</a:t>
            </a:r>
            <a:endParaRPr lang="en-GB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General framework for endpoints to express requirements</a:t>
            </a:r>
          </a:p>
          <a:p>
            <a:r>
              <a:rPr lang="en-GB" smtClean="0"/>
              <a:t>Basic operators</a:t>
            </a:r>
          </a:p>
          <a:p>
            <a:pPr lvl="1"/>
            <a:r>
              <a:rPr lang="en-GB" smtClean="0"/>
              <a:t>wsp:All</a:t>
            </a:r>
          </a:p>
          <a:p>
            <a:pPr lvl="1"/>
            <a:r>
              <a:rPr lang="en-GB" smtClean="0"/>
              <a:t>wsp:ExactlyOne</a:t>
            </a:r>
          </a:p>
          <a:p>
            <a:r>
              <a:rPr lang="en-GB" smtClean="0"/>
              <a:t>Domain assertions</a:t>
            </a:r>
          </a:p>
          <a:p>
            <a:pPr lvl="1"/>
            <a:r>
              <a:rPr lang="en-GB" smtClean="0"/>
              <a:t>WS-SecurityPolicy Language</a:t>
            </a:r>
          </a:p>
          <a:p>
            <a:pPr lvl="1"/>
            <a:r>
              <a:rPr lang="en-GB" smtClean="0"/>
              <a:t>Just XML elements</a:t>
            </a:r>
            <a:endParaRPr lang="en-GB"/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79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Indicates that the message layer is used to satisfy the security requirements</a:t>
            </a:r>
          </a:p>
          <a:p>
            <a:r>
              <a:rPr lang="en-GB" smtClean="0"/>
              <a:t>Defines </a:t>
            </a:r>
            <a:r>
              <a:rPr lang="ja-JP" altLang="en-GB" smtClean="0"/>
              <a:t>“</a:t>
            </a:r>
            <a:r>
              <a:rPr lang="en-GB" smtClean="0"/>
              <a:t>Initiator Token</a:t>
            </a:r>
            <a:r>
              <a:rPr lang="ja-JP" altLang="en-GB" smtClean="0"/>
              <a:t>”</a:t>
            </a:r>
            <a:r>
              <a:rPr lang="en-GB" smtClean="0"/>
              <a:t> and </a:t>
            </a:r>
            <a:r>
              <a:rPr lang="ja-JP" altLang="en-GB" smtClean="0"/>
              <a:t>“</a:t>
            </a:r>
            <a:r>
              <a:rPr lang="en-GB" smtClean="0"/>
              <a:t>Recipient Token</a:t>
            </a:r>
            <a:r>
              <a:rPr lang="ja-JP" altLang="en-GB" smtClean="0"/>
              <a:t>”</a:t>
            </a:r>
            <a:r>
              <a:rPr lang="en-GB" smtClean="0"/>
              <a:t> properties</a:t>
            </a:r>
          </a:p>
          <a:p>
            <a:r>
              <a:rPr lang="en-GB" smtClean="0"/>
              <a:t>Where multiple messages are exchanged the tokens perform different functions</a:t>
            </a:r>
            <a:endParaRPr lang="en-GB"/>
          </a:p>
        </p:txBody>
      </p:sp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8974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</a:t>
            </a:r>
            <a:endParaRPr lang="en-GB"/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438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14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Asymmetric Binding Example</a:t>
            </a:r>
            <a:endParaRPr lang="en-GB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</a:t>
            </a:r>
            <a:r>
              <a:rPr lang="en-GB" dirty="0" err="1" smtClean="0"/>
              <a:t>AlwaysToRecipient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sp:InitiatorToken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&lt;wsp:X509Token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/Never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&lt;/</a:t>
            </a:r>
            <a:r>
              <a:rPr lang="en-GB" dirty="0" err="1" smtClean="0"/>
              <a:t>sp:RecipientToken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sp:AlgorithmSuite</a:t>
            </a:r>
            <a:r>
              <a:rPr lang="en-GB" dirty="0" smtClean="0"/>
              <a:t>&gt;&lt;sp:Basic128/&gt;&lt;/</a:t>
            </a:r>
            <a:r>
              <a:rPr lang="en-GB" dirty="0" err="1" smtClean="0"/>
              <a:t>sp:AlgorithmSuite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sp:EncryptBeforeSigning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sp:AsymmetricBinding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44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</a:t>
            </a:r>
            <a:endParaRPr lang="en-GB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Services may require multiple sets of claims to be presented</a:t>
            </a:r>
          </a:p>
          <a:p>
            <a:r>
              <a:rPr lang="en-GB" smtClean="0"/>
              <a:t>Corresponds to additional tokens in a message</a:t>
            </a:r>
          </a:p>
          <a:p>
            <a:pPr lvl="1"/>
            <a:r>
              <a:rPr lang="en-GB" smtClean="0"/>
              <a:t>eg. Symmetric binding + Username token</a:t>
            </a:r>
            <a:endParaRPr lang="en-GB"/>
          </a:p>
        </p:txBody>
      </p:sp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89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Tokens Example</a:t>
            </a:r>
            <a:endParaRPr lang="en-GB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sp:UsernameToken</a:t>
            </a:r>
            <a:r>
              <a:rPr lang="en-GB" dirty="0" smtClean="0"/>
              <a:t> </a:t>
            </a:r>
            <a:r>
              <a:rPr lang="en-GB" dirty="0" err="1" smtClean="0"/>
              <a:t>sp:IncludeToken</a:t>
            </a:r>
            <a:r>
              <a:rPr lang="en-GB" dirty="0" smtClean="0"/>
              <a:t>=</a:t>
            </a:r>
            <a:r>
              <a:rPr lang="ja-JP" altLang="en-GB" dirty="0" smtClean="0"/>
              <a:t>‘</a:t>
            </a:r>
            <a:r>
              <a:rPr lang="en-GB" dirty="0" smtClean="0"/>
              <a:t>.../</a:t>
            </a:r>
            <a:r>
              <a:rPr lang="en-GB" dirty="0" err="1" smtClean="0"/>
              <a:t>IncludeToken</a:t>
            </a:r>
            <a:r>
              <a:rPr lang="en-GB" dirty="0" smtClean="0"/>
              <a:t>/Once</a:t>
            </a:r>
            <a:r>
              <a:rPr lang="ja-JP" altLang="en-GB" dirty="0" smtClean="0"/>
              <a:t>’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sp:SupportingTokens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45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Token types</a:t>
            </a:r>
            <a:endParaRPr lang="en-GB"/>
          </a:p>
        </p:txBody>
      </p:sp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365250"/>
            <a:ext cx="89693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572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mtClean="0"/>
              <a:t>WSS10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</a:t>
            </a:r>
          </a:p>
          <a:p>
            <a:endParaRPr lang="en-GB" smtClean="0"/>
          </a:p>
          <a:p>
            <a:r>
              <a:rPr lang="en-GB" smtClean="0"/>
              <a:t>WSS11</a:t>
            </a:r>
          </a:p>
          <a:p>
            <a:r>
              <a:rPr lang="en-GB" smtClean="0"/>
              <a:t>   &lt;sp:MustSupportRefKeyIdentifier ... /&gt;  &lt;sp:MustSupportRefIssuerSerial ... /&gt;  &lt;sp:MustSupportRefExternalURI ... /&gt;  &lt;sp:MustSupportRefEmbeddedToken ... /&gt;  &lt;sp:MustSupportRefThumbprint ... /&gt;  &lt;sp:MustSupportRefEncryptedKey ... /&gt;  &lt;sp:RequireSignatureConfirmation ... /&gt;</a:t>
            </a:r>
          </a:p>
          <a:p>
            <a:endParaRPr lang="en-GB"/>
          </a:p>
        </p:txBody>
      </p:sp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049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Assertions</a:t>
            </a:r>
            <a:endParaRPr lang="en-GB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Should be able to process any of the key referencing mechanisms</a:t>
            </a:r>
            <a:endParaRPr lang="en-GB"/>
          </a:p>
        </p:txBody>
      </p:sp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0" y="2819400"/>
            <a:ext cx="9261475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09613" indent="-252413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09613" algn="l"/>
                <a:tab pos="1166813" algn="l"/>
                <a:tab pos="1624013" algn="l"/>
                <a:tab pos="2081213" algn="l"/>
                <a:tab pos="2538413" algn="l"/>
                <a:tab pos="2995613" algn="l"/>
                <a:tab pos="3452813" algn="l"/>
                <a:tab pos="3910013" algn="l"/>
                <a:tab pos="4367213" algn="l"/>
                <a:tab pos="4824413" algn="l"/>
                <a:tab pos="5281613" algn="l"/>
                <a:tab pos="5738813" algn="l"/>
                <a:tab pos="6196013" algn="l"/>
                <a:tab pos="6653213" algn="l"/>
                <a:tab pos="7110413" algn="l"/>
                <a:tab pos="7567613" algn="l"/>
                <a:tab pos="8024813" algn="l"/>
                <a:tab pos="8482013" algn="l"/>
                <a:tab pos="8939213" algn="l"/>
                <a:tab pos="9396413" algn="l"/>
                <a:tab pos="9853613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&lt;sp:X509Token 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="http://../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IncludeToken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/Never"&gt;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sp:RequireThumbprintReference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   &lt;sp:WssX509V3Token10/&gt;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      &lt;/</a:t>
            </a:r>
            <a:r>
              <a:rPr lang="en-GB" sz="2800" dirty="0" err="1">
                <a:solidFill>
                  <a:srgbClr val="000000"/>
                </a:solidFill>
                <a:latin typeface="Verdana" charset="0"/>
                <a:ea typeface="ＭＳ Ｐゴシック" charset="0"/>
              </a:rPr>
              <a:t>wsp:Policy</a:t>
            </a: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&gt;</a:t>
            </a:r>
          </a:p>
          <a:p>
            <a:pPr lvl="1" eaLnBrk="1" hangingPunct="1">
              <a:lnSpc>
                <a:spcPct val="73000"/>
              </a:lnSpc>
              <a:spcBef>
                <a:spcPts val="700"/>
              </a:spcBef>
              <a:buClr>
                <a:srgbClr val="77BBEE"/>
              </a:buClr>
              <a:buFont typeface="Wingdings" charset="0"/>
              <a:buNone/>
            </a:pPr>
            <a:r>
              <a:rPr lang="en-GB" sz="28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&lt;/sp:X509Token&gt;</a:t>
            </a:r>
          </a:p>
        </p:txBody>
      </p:sp>
    </p:spTree>
    <p:extLst>
      <p:ext uri="{BB962C8B-B14F-4D97-AF65-F5344CB8AC3E}">
        <p14:creationId xmlns:p14="http://schemas.microsoft.com/office/powerpoint/2010/main" val="100500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WSS Assertion Examples</a:t>
            </a:r>
            <a:endParaRPr lang="en-GB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&lt;sp:Wss10&gt;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sp:MustSupportRefKeyIdentifier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&lt;/sp:Wss10&gt;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&lt;sp:Wss11&gt;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sp:MustSupportRefExternalURI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sp:MustSupportRefThumbprint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sp:RequireSignatureConfirmation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&lt;/sp:Wss11&gt;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Trust Assertions</a:t>
            </a:r>
            <a:endParaRPr lang="en-GB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Specify supported version of WS-Trust and associated properties</a:t>
            </a:r>
          </a:p>
          <a:p>
            <a:pPr lvl="1"/>
            <a:r>
              <a:rPr lang="en-GB" dirty="0" smtClean="0"/>
              <a:t>sp:Trust10</a:t>
            </a:r>
          </a:p>
          <a:p>
            <a:r>
              <a:rPr lang="en-GB" dirty="0" smtClean="0"/>
              <a:t>Example :</a:t>
            </a:r>
          </a:p>
          <a:p>
            <a:pPr marL="0" indent="0">
              <a:buNone/>
            </a:pPr>
            <a:r>
              <a:rPr lang="en-GB" dirty="0" smtClean="0"/>
              <a:t>&lt;sp:Trust10&gt;</a:t>
            </a:r>
          </a:p>
          <a:p>
            <a:pPr marL="0" indent="0">
              <a:buNone/>
            </a:pPr>
            <a:r>
              <a:rPr lang="en-GB" dirty="0" smtClean="0"/>
              <a:t> 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sp:RequireClientEntropy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 err="1" smtClean="0"/>
              <a:t>sp:RequireServerEntropy</a:t>
            </a:r>
            <a:r>
              <a:rPr lang="en-GB" dirty="0" smtClean="0"/>
              <a:t> /&gt;</a:t>
            </a:r>
          </a:p>
          <a:p>
            <a:pPr marL="0" indent="0">
              <a:buNone/>
            </a:pPr>
            <a:r>
              <a:rPr lang="en-GB" dirty="0" smtClean="0"/>
              <a:t> 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&lt;/sp:Trust10&gt;</a:t>
            </a:r>
            <a:endParaRPr lang="en-GB" dirty="0"/>
          </a:p>
        </p:txBody>
      </p:sp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Basic operators example</a:t>
            </a:r>
            <a:endParaRPr lang="en-GB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29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457200" lvl="1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  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&lt;B/&gt;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		&lt;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			&lt;A/&gt;</a:t>
            </a:r>
          </a:p>
          <a:p>
            <a:pPr marL="0" indent="0">
              <a:buNone/>
            </a:pPr>
            <a:r>
              <a:rPr lang="en-GB" dirty="0" smtClean="0"/>
              <a:t>   			&lt;C/&gt;</a:t>
            </a:r>
          </a:p>
          <a:p>
            <a:pPr marL="0" indent="0">
              <a:buNone/>
            </a:pPr>
            <a:r>
              <a:rPr lang="en-GB" dirty="0" smtClean="0"/>
              <a:t>  		&lt;/</a:t>
            </a:r>
            <a:r>
              <a:rPr lang="en-GB" dirty="0" err="1" smtClean="0"/>
              <a:t>wsp:All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	&lt;/</a:t>
            </a:r>
            <a:r>
              <a:rPr lang="en-GB" dirty="0" err="1" smtClean="0"/>
              <a:t>wsp:ExactlyOne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</a:t>
            </a:r>
            <a:r>
              <a:rPr lang="en-GB" dirty="0" err="1" smtClean="0"/>
              <a:t>wsp:Policy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41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wsdl:binding/wsdl:operation/wsdl:input,</a:t>
            </a:r>
          </a:p>
          <a:p>
            <a:pPr lvl="1"/>
            <a:r>
              <a:rPr lang="en-GB" smtClean="0"/>
              <a:t>wsdl:binding/wsdl:operation/wsdl:output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wsdl:binding/wsdl:operation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wsdl:binding</a:t>
            </a:r>
            <a:endParaRPr lang="en-GB"/>
          </a:p>
        </p:txBody>
      </p:sp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518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Policy Subjects</a:t>
            </a:r>
            <a:endParaRPr lang="en-GB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MUST NOT attach to </a:t>
            </a:r>
          </a:p>
          <a:p>
            <a:r>
              <a:rPr lang="en-GB" smtClean="0"/>
              <a:t>Message Policy Subject</a:t>
            </a:r>
          </a:p>
          <a:p>
            <a:pPr lvl="1"/>
            <a:r>
              <a:rPr lang="en-GB" smtClean="0"/>
              <a:t>wsdl:message</a:t>
            </a:r>
          </a:p>
          <a:p>
            <a:pPr lvl="1"/>
            <a:r>
              <a:rPr lang="en-GB" smtClean="0"/>
              <a:t>wsdl:portType/wsdl:operation/wsdl:input</a:t>
            </a:r>
          </a:p>
          <a:p>
            <a:r>
              <a:rPr lang="en-GB" smtClean="0"/>
              <a:t>Operation Policy Subject</a:t>
            </a:r>
          </a:p>
          <a:p>
            <a:pPr lvl="1"/>
            <a:r>
              <a:rPr lang="en-GB" smtClean="0"/>
              <a:t>wsdl:portType/wsdl:operation</a:t>
            </a:r>
          </a:p>
          <a:p>
            <a:r>
              <a:rPr lang="en-GB" smtClean="0"/>
              <a:t>Endpoint Policy Subject</a:t>
            </a:r>
          </a:p>
          <a:p>
            <a:pPr lvl="1"/>
            <a:r>
              <a:rPr lang="en-GB" smtClean="0"/>
              <a:t>wsdl:portType</a:t>
            </a:r>
            <a:endParaRPr lang="en-GB"/>
          </a:p>
        </p:txBody>
      </p:sp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41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services.xml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&lt;service&gt;  </a:t>
            </a:r>
          </a:p>
          <a:p>
            <a:pPr marL="0" indent="0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&lt;operation name="echo"&gt;</a:t>
            </a:r>
          </a:p>
          <a:p>
            <a:pPr marL="0" indent="0">
              <a:buNone/>
            </a:pPr>
            <a:r>
              <a:rPr lang="en-GB" dirty="0" smtClean="0"/>
              <a:t>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&lt;message label="In"&gt;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     &lt;message label="Out"&gt;</a:t>
            </a:r>
          </a:p>
          <a:p>
            <a:pPr marL="0" indent="0">
              <a:buNone/>
            </a:pPr>
            <a:r>
              <a:rPr lang="en-GB" dirty="0" smtClean="0"/>
              <a:t>             &lt;</a:t>
            </a:r>
            <a:r>
              <a:rPr lang="en-GB" dirty="0" err="1" smtClean="0"/>
              <a:t>wsp:Policy</a:t>
            </a:r>
            <a:r>
              <a:rPr lang="en-GB" dirty="0" smtClean="0"/>
              <a:t>/&gt;</a:t>
            </a:r>
          </a:p>
          <a:p>
            <a:pPr marL="0" indent="0">
              <a:buNone/>
            </a:pPr>
            <a:r>
              <a:rPr lang="en-GB" dirty="0" smtClean="0"/>
              <a:t>         &lt;/message&gt;</a:t>
            </a:r>
          </a:p>
          <a:p>
            <a:pPr marL="0" indent="0">
              <a:buNone/>
            </a:pPr>
            <a:r>
              <a:rPr lang="en-GB" dirty="0" smtClean="0"/>
              <a:t>    &lt;/operation&gt;</a:t>
            </a:r>
          </a:p>
          <a:p>
            <a:pPr marL="0" indent="0">
              <a:buNone/>
            </a:pPr>
            <a:r>
              <a:rPr lang="en-GB" dirty="0" smtClean="0"/>
              <a:t>&lt;service&gt;  </a:t>
            </a:r>
            <a:endParaRPr lang="en-GB" dirty="0"/>
          </a:p>
        </p:txBody>
      </p:sp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96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identifier="binding:soap11"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46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92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Applying Security Policies</a:t>
            </a:r>
            <a:endParaRPr lang="en-GB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&lt;service&gt;</a:t>
            </a:r>
          </a:p>
          <a:p>
            <a:pPr marL="0" indent="0">
              <a:buNone/>
            </a:pPr>
            <a:r>
              <a:rPr lang="en-GB" dirty="0" smtClean="0"/>
              <a:t>    &lt;</a:t>
            </a:r>
            <a:r>
              <a:rPr lang="en-GB" dirty="0" err="1" smtClean="0"/>
              <a:t>wsp:PolicyAttachment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                        </a:t>
            </a:r>
            <a:r>
              <a:rPr lang="en-GB" dirty="0" err="1" smtClean="0"/>
              <a:t>xmlns:wsp</a:t>
            </a:r>
            <a:r>
              <a:rPr lang="en-GB" dirty="0" smtClean="0"/>
              <a:t>="http://../policy"&gt;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  &lt;policy-subject  identifier="binding:soap11/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  &lt;policy-subject identifier="binding:soap12/</a:t>
            </a:r>
            <a:r>
              <a:rPr lang="en-GB" dirty="0" err="1" smtClean="0"/>
              <a:t>operation:echo</a:t>
            </a:r>
            <a:r>
              <a:rPr lang="en-GB" dirty="0" smtClean="0"/>
              <a:t>/in" /&gt;</a:t>
            </a:r>
          </a:p>
          <a:p>
            <a:pPr marL="0" indent="0">
              <a:buNone/>
            </a:pPr>
            <a:r>
              <a:rPr lang="en-GB" dirty="0" smtClean="0"/>
              <a:t>      &lt;/</a:t>
            </a:r>
            <a:r>
              <a:rPr lang="en-GB" dirty="0" err="1" smtClean="0"/>
              <a:t>wsp:AppliesTo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      &lt;</a:t>
            </a:r>
            <a:r>
              <a:rPr lang="en-GB" dirty="0" err="1" smtClean="0"/>
              <a:t>wsp:Policy</a:t>
            </a:r>
            <a:r>
              <a:rPr lang="en-GB" dirty="0" smtClean="0"/>
              <a:t>/&gt;       </a:t>
            </a:r>
          </a:p>
          <a:p>
            <a:pPr marL="0" indent="0">
              <a:buNone/>
            </a:pPr>
            <a:r>
              <a:rPr lang="en-GB" dirty="0" smtClean="0"/>
              <a:t>    &lt;/</a:t>
            </a:r>
            <a:r>
              <a:rPr lang="en-GB" dirty="0" err="1" smtClean="0"/>
              <a:t>wsp:PolicyAttachment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en-GB" dirty="0" smtClean="0"/>
              <a:t>&lt;/service&gt;</a:t>
            </a:r>
            <a:endParaRPr lang="en-GB" dirty="0"/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88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WS-Policy</a:t>
            </a:r>
          </a:p>
          <a:p>
            <a:r>
              <a:rPr lang="en-GB" dirty="0" smtClean="0"/>
              <a:t>Various groups of policy assertions</a:t>
            </a:r>
          </a:p>
          <a:p>
            <a:r>
              <a:rPr lang="en-GB" dirty="0" smtClean="0"/>
              <a:t>Can be embedded into WSDL or referenced</a:t>
            </a:r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64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WS-SecurityPolicy</a:t>
            </a:r>
            <a:endParaRPr lang="en-GB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To express security requirements of a Web service according to the WS-Policy spec</a:t>
            </a:r>
          </a:p>
          <a:p>
            <a:pPr lvl="1"/>
            <a:r>
              <a:rPr lang="en-GB" smtClean="0"/>
              <a:t>What needs to be protected</a:t>
            </a:r>
          </a:p>
          <a:p>
            <a:pPr lvl="1"/>
            <a:r>
              <a:rPr lang="en-GB" smtClean="0"/>
              <a:t>What tokens to use</a:t>
            </a:r>
          </a:p>
          <a:p>
            <a:pPr lvl="1"/>
            <a:r>
              <a:rPr lang="en-GB" smtClean="0"/>
              <a:t>Algorithms, reference types, etc..</a:t>
            </a:r>
          </a:p>
          <a:p>
            <a:r>
              <a:rPr lang="en-GB" smtClean="0"/>
              <a:t>Covers all WS-Sec* specifications</a:t>
            </a:r>
            <a:endParaRPr lang="en-GB"/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Assertion Types</a:t>
            </a:r>
            <a:endParaRPr lang="en-GB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</a:p>
          <a:p>
            <a:r>
              <a:rPr lang="en-GB" smtClean="0"/>
              <a:t>Token assertions</a:t>
            </a:r>
          </a:p>
          <a:p>
            <a:r>
              <a:rPr lang="en-GB" smtClean="0"/>
              <a:t>Binding assertions</a:t>
            </a:r>
          </a:p>
          <a:p>
            <a:r>
              <a:rPr lang="en-GB" smtClean="0"/>
              <a:t>Supporting token assertions</a:t>
            </a:r>
          </a:p>
          <a:p>
            <a:r>
              <a:rPr lang="en-GB" smtClean="0"/>
              <a:t>Protocol assertions</a:t>
            </a:r>
            <a:endParaRPr lang="en-GB"/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128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Protection Assertions</a:t>
            </a:r>
            <a:endParaRPr lang="en-GB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Specify what needs to be protected</a:t>
            </a:r>
          </a:p>
          <a:p>
            <a:pPr lvl="1"/>
            <a:r>
              <a:rPr lang="en-GB" smtClean="0"/>
              <a:t>Integrity</a:t>
            </a:r>
          </a:p>
          <a:p>
            <a:pPr lvl="1"/>
            <a:r>
              <a:rPr lang="en-GB" smtClean="0"/>
              <a:t>Confidentiality</a:t>
            </a:r>
          </a:p>
          <a:p>
            <a:r>
              <a:rPr lang="en-GB" smtClean="0"/>
              <a:t>Signed/EncryptedParts</a:t>
            </a:r>
          </a:p>
          <a:p>
            <a:r>
              <a:rPr lang="en-GB" smtClean="0"/>
              <a:t>Signed/EncryptedElements</a:t>
            </a:r>
          </a:p>
          <a:p>
            <a:r>
              <a:rPr lang="en-GB" smtClean="0"/>
              <a:t>RequiredElements</a:t>
            </a:r>
            <a:endParaRPr lang="en-GB"/>
          </a:p>
        </p:txBody>
      </p:sp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39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Signed/Encrypted Parts</a:t>
            </a:r>
            <a:endParaRPr lang="en-GB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Headers</a:t>
            </a:r>
          </a:p>
          <a:p>
            <a:pPr lvl="1"/>
            <a:r>
              <a:rPr lang="en-GB" smtClean="0"/>
              <a:t>name / namespace</a:t>
            </a:r>
          </a:p>
          <a:p>
            <a:pPr lvl="1"/>
            <a:r>
              <a:rPr lang="en-GB" smtClean="0"/>
              <a:t>namespace</a:t>
            </a:r>
          </a:p>
          <a:p>
            <a:r>
              <a:rPr lang="en-GB" smtClean="0"/>
              <a:t>Body</a:t>
            </a:r>
          </a:p>
          <a:p>
            <a:r>
              <a:rPr lang="en-GB" smtClean="0"/>
              <a:t>Protect when present </a:t>
            </a:r>
            <a:endParaRPr lang="en-GB"/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WS-Security</a:t>
            </a:r>
            <a:endParaRPr lang="en-GB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mtClean="0"/>
              <a:t>Core Axis: WS with Apache Axis2</a:t>
            </a:r>
          </a:p>
          <a:p>
            <a:r>
              <a:rPr lang="en-GB" smtClean="0"/>
              <a:t>© WSO2 Inc. 2006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83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2509</Words>
  <Application>Microsoft Macintosh PowerPoint</Application>
  <PresentationFormat>On-screen Show (4:3)</PresentationFormat>
  <Paragraphs>516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WS-Policy and WS-SecurityPolicy</vt:lpstr>
      <vt:lpstr>Overview</vt:lpstr>
      <vt:lpstr>WS-Policy</vt:lpstr>
      <vt:lpstr>Basic operators example</vt:lpstr>
      <vt:lpstr>WS-SecurityPolicy</vt:lpstr>
      <vt:lpstr>WS-SecurityPolicy</vt:lpstr>
      <vt:lpstr>Assertion Types</vt:lpstr>
      <vt:lpstr>Protection Assertions</vt:lpstr>
      <vt:lpstr>Signed/Encrypted Parts</vt:lpstr>
      <vt:lpstr>Example</vt:lpstr>
      <vt:lpstr>Signed/Encrypted elements</vt:lpstr>
      <vt:lpstr>Example</vt:lpstr>
      <vt:lpstr>Required Elements</vt:lpstr>
      <vt:lpstr>Example</vt:lpstr>
      <vt:lpstr>Token Assertions</vt:lpstr>
      <vt:lpstr>Token Assertion Examples</vt:lpstr>
      <vt:lpstr>Bindings</vt:lpstr>
      <vt:lpstr>Bindings</vt:lpstr>
      <vt:lpstr>Algorithm Suite</vt:lpstr>
      <vt:lpstr>Security Binding Properties</vt:lpstr>
      <vt:lpstr>Security Binding Properties</vt:lpstr>
      <vt:lpstr>Security Binding Properties</vt:lpstr>
      <vt:lpstr>Security Binding Properties</vt:lpstr>
      <vt:lpstr>Transport Binding</vt:lpstr>
      <vt:lpstr>Transport Binding</vt:lpstr>
      <vt:lpstr>Transport Binding example</vt:lpstr>
      <vt:lpstr>Symmetric Binding</vt:lpstr>
      <vt:lpstr>Symmetric Binding</vt:lpstr>
      <vt:lpstr>SymmetricBinding Example</vt:lpstr>
      <vt:lpstr>Asymmetric Binding</vt:lpstr>
      <vt:lpstr>Asymmetric Binding</vt:lpstr>
      <vt:lpstr>Asymmetric Binding Example</vt:lpstr>
      <vt:lpstr>Supporting Tokens</vt:lpstr>
      <vt:lpstr>Supporting Tokens Example</vt:lpstr>
      <vt:lpstr>Supporting Token types</vt:lpstr>
      <vt:lpstr>WSS Assertions</vt:lpstr>
      <vt:lpstr>WSS Assertions</vt:lpstr>
      <vt:lpstr>WSS Assertion Examples</vt:lpstr>
      <vt:lpstr>Trust Assertions</vt:lpstr>
      <vt:lpstr>Policy Subjects</vt:lpstr>
      <vt:lpstr>Policy Subjects</vt:lpstr>
      <vt:lpstr>Applying Security Policies</vt:lpstr>
      <vt:lpstr>Applying Security Policies</vt:lpstr>
      <vt:lpstr>Applying Security Policies</vt:lpstr>
      <vt:lpstr>Applying Security Policies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228</cp:revision>
  <dcterms:created xsi:type="dcterms:W3CDTF">2012-03-07T10:41:54Z</dcterms:created>
  <dcterms:modified xsi:type="dcterms:W3CDTF">2012-12-07T10:06:07Z</dcterms:modified>
</cp:coreProperties>
</file>