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85" r:id="rId13"/>
    <p:sldId id="293" r:id="rId14"/>
    <p:sldId id="264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94" r:id="rId26"/>
    <p:sldId id="295" r:id="rId27"/>
    <p:sldId id="296" r:id="rId28"/>
    <p:sldId id="297" r:id="rId29"/>
    <p:sldId id="298" r:id="rId30"/>
    <p:sldId id="299" r:id="rId31"/>
    <p:sldId id="280" r:id="rId32"/>
    <p:sldId id="281" r:id="rId33"/>
    <p:sldId id="282" r:id="rId34"/>
    <p:sldId id="284" r:id="rId35"/>
    <p:sldId id="27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12/12/2012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640C0-C4C4-B348-A9FB-265EF5637517}" type="slidenum">
              <a:rPr lang="en-US"/>
              <a:pPr/>
              <a:t>2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AE0F9-A1FD-F543-8787-565EFABB6692}" type="slidenum">
              <a:rPr lang="en-US"/>
              <a:pPr/>
              <a:t>3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DF389-0FA3-EE4D-887B-577D0BF4136F}" type="slidenum">
              <a:rPr lang="en-US"/>
              <a:pPr/>
              <a:t>5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aipatterns.com/" TargetMode="Externa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Enterprise_service_b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Enterprise Service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15"/>
            <a:ext cx="9144000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1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97000"/>
            <a:ext cx="764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0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5212365" cy="45259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http://www.eaipatterns.com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book</a:t>
            </a:r>
          </a:p>
          <a:p>
            <a:pPr lvl="1"/>
            <a:r>
              <a:rPr lang="en-US" dirty="0"/>
              <a:t>Enterprise Integration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Hohpe</a:t>
            </a:r>
            <a:r>
              <a:rPr lang="en-US" dirty="0" smtClean="0"/>
              <a:t>, </a:t>
            </a:r>
            <a:r>
              <a:rPr lang="en-US" dirty="0"/>
              <a:t>Bobby </a:t>
            </a:r>
            <a:r>
              <a:rPr lang="en-US" dirty="0" smtClean="0"/>
              <a:t>Woolf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4176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is to re-use existing adapters, transports and mediators/transformers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Minimize custom coding</a:t>
            </a:r>
          </a:p>
          <a:p>
            <a:pPr lvl="1"/>
            <a:r>
              <a:rPr lang="en-US" dirty="0" smtClean="0"/>
              <a:t>Utilize optimal components </a:t>
            </a:r>
          </a:p>
          <a:p>
            <a:pPr lvl="2"/>
            <a:r>
              <a:rPr lang="en-US" dirty="0" smtClean="0"/>
              <a:t>e.g. streaming high-performance</a:t>
            </a:r>
          </a:p>
          <a:p>
            <a:pPr lvl="1"/>
            <a:r>
              <a:rPr lang="en-US" dirty="0" smtClean="0"/>
              <a:t>Shorten test cycles</a:t>
            </a:r>
          </a:p>
          <a:p>
            <a:pPr lvl="1"/>
            <a:r>
              <a:rPr lang="en-US" dirty="0" smtClean="0"/>
              <a:t>Be more 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mediators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XSLT</a:t>
            </a:r>
          </a:p>
          <a:p>
            <a:pPr lvl="1"/>
            <a:r>
              <a:rPr lang="en-US" dirty="0" err="1" smtClean="0"/>
              <a:t>Xquery</a:t>
            </a:r>
            <a:endParaRPr lang="en-US" dirty="0" smtClean="0"/>
          </a:p>
          <a:p>
            <a:pPr lvl="1"/>
            <a:r>
              <a:rPr lang="en-US" dirty="0" smtClean="0"/>
              <a:t>Template-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en-US" dirty="0" smtClean="0"/>
              <a:t>Split/Aggregate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Clone/Tee</a:t>
            </a:r>
          </a:p>
          <a:p>
            <a:r>
              <a:rPr lang="en-US" dirty="0" smtClean="0"/>
              <a:t>Callout</a:t>
            </a:r>
          </a:p>
          <a:p>
            <a:r>
              <a:rPr lang="en-US" dirty="0" smtClean="0"/>
              <a:t>Enrich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Fault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simple to use and manage</a:t>
            </a:r>
          </a:p>
          <a:p>
            <a:pPr lvl="1"/>
            <a:r>
              <a:rPr lang="en-US" dirty="0" smtClean="0"/>
              <a:t>XML configuration</a:t>
            </a:r>
          </a:p>
          <a:p>
            <a:pPr lvl="1"/>
            <a:r>
              <a:rPr lang="en-US" dirty="0" smtClean="0"/>
              <a:t>No complex deployment</a:t>
            </a:r>
          </a:p>
          <a:p>
            <a:pPr lvl="1"/>
            <a:r>
              <a:rPr lang="en-US" dirty="0" smtClean="0"/>
              <a:t>Hot deploy and update if needed</a:t>
            </a:r>
          </a:p>
          <a:p>
            <a:pPr lvl="1"/>
            <a:r>
              <a:rPr lang="en-US" dirty="0" smtClean="0"/>
              <a:t>Separation of </a:t>
            </a:r>
            <a:r>
              <a:rPr lang="en-US" dirty="0" err="1" smtClean="0"/>
              <a:t>configs</a:t>
            </a:r>
            <a:r>
              <a:rPr lang="en-US" dirty="0" smtClean="0"/>
              <a:t> for different teams</a:t>
            </a:r>
          </a:p>
          <a:p>
            <a:pPr lvl="1"/>
            <a:r>
              <a:rPr lang="en-US" dirty="0" smtClean="0"/>
              <a:t>Highly </a:t>
            </a:r>
            <a:r>
              <a:rPr lang="en-US" dirty="0" err="1" smtClean="0"/>
              <a:t>performant</a:t>
            </a:r>
            <a:r>
              <a:rPr lang="en-US" dirty="0" smtClean="0"/>
              <a:t> and scalable</a:t>
            </a:r>
          </a:p>
          <a:p>
            <a:pPr lvl="1"/>
            <a:r>
              <a:rPr lang="en-US" dirty="0" smtClean="0"/>
              <a:t>Asynchronous core / non-blocking model</a:t>
            </a:r>
          </a:p>
        </p:txBody>
      </p:sp>
    </p:spTree>
    <p:extLst>
      <p:ext uri="{BB962C8B-B14F-4D97-AF65-F5344CB8AC3E}">
        <p14:creationId xmlns:p14="http://schemas.microsoft.com/office/powerpoint/2010/main" val="155846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10k concurrent requests</a:t>
            </a:r>
          </a:p>
          <a:p>
            <a:r>
              <a:rPr lang="en-US" dirty="0" smtClean="0"/>
              <a:t>Without 10k concurrent threads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Need to disassociate the socket from the thread</a:t>
            </a:r>
          </a:p>
          <a:p>
            <a:r>
              <a:rPr lang="en-US" dirty="0" err="1" smtClean="0">
                <a:sym typeface="Wingdings"/>
              </a:rPr>
              <a:t>Async</a:t>
            </a:r>
            <a:r>
              <a:rPr lang="en-US" dirty="0" smtClean="0">
                <a:sym typeface="Wingdings"/>
              </a:rPr>
              <a:t> handling</a:t>
            </a:r>
          </a:p>
          <a:p>
            <a:r>
              <a:rPr lang="en-US" dirty="0" smtClean="0">
                <a:sym typeface="Wingdings"/>
              </a:rPr>
              <a:t>Reactor pattern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7658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ESB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Apache License Open Source</a:t>
            </a:r>
          </a:p>
          <a:p>
            <a:r>
              <a:rPr lang="en-US" dirty="0" smtClean="0"/>
              <a:t>Adds a Graphical Web Interface</a:t>
            </a:r>
          </a:p>
          <a:p>
            <a:r>
              <a:rPr lang="en-US" dirty="0" smtClean="0"/>
              <a:t>Registry/Repository</a:t>
            </a:r>
          </a:p>
          <a:p>
            <a:r>
              <a:rPr lang="en-US" dirty="0" smtClean="0"/>
              <a:t>Deployment management/synchronization</a:t>
            </a:r>
          </a:p>
          <a:p>
            <a:r>
              <a:rPr lang="en-US" dirty="0" smtClean="0"/>
              <a:t>Other pluggable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7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Enterprise Service Bus (ESB)</a:t>
            </a: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 software architecture</a:t>
            </a:r>
          </a:p>
          <a:p>
            <a:pPr lvl="1"/>
            <a:r>
              <a:rPr lang="en-US" smtClean="0"/>
              <a:t>A logical intermediary through which every message flows</a:t>
            </a:r>
          </a:p>
          <a:p>
            <a:pPr lvl="1"/>
            <a:r>
              <a:rPr lang="en-US" smtClean="0"/>
              <a:t>Offers a policy based approach to decide what to do to each message or interaction</a:t>
            </a:r>
          </a:p>
          <a:p>
            <a:r>
              <a:rPr lang="en-US" smtClean="0"/>
              <a:t>The benefits of the gateway model</a:t>
            </a:r>
          </a:p>
          <a:p>
            <a:pPr lvl="1"/>
            <a:r>
              <a:rPr lang="en-US" smtClean="0"/>
              <a:t>Without a physical hub and spoke</a:t>
            </a:r>
          </a:p>
          <a:p>
            <a:r>
              <a:rPr lang="en-US" smtClean="0"/>
              <a:t>Many vendors offer ESB products</a:t>
            </a:r>
          </a:p>
          <a:p>
            <a:pPr lvl="1"/>
            <a:r>
              <a:rPr lang="en-US" smtClean="0"/>
              <a:t>Often a layer over an existing messaging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UI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938" y="1223963"/>
            <a:ext cx="6506094" cy="4893125"/>
          </a:xfrm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1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Mediators</a:t>
            </a:r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462111" y="1472283"/>
          <a:ext cx="8215312" cy="4157884"/>
        </p:xfrm>
        <a:graphic>
          <a:graphicData uri="http://schemas.openxmlformats.org/drawingml/2006/table">
            <a:tbl>
              <a:tblPr/>
              <a:tblGrid>
                <a:gridCol w="2434456"/>
                <a:gridCol w="5780856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Log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Logs full or part of the message, at various severity levels ( Trace, Debug, etc)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Sequence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existing sequence - Sequence name can be static or dynamic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Send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Sends a message out, using static information or endpoint definition.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Callout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Performs a blocking external service invocation.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Switch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Evaluates messages contents against regular expression and invokes the corresponding mediator (switch-case-default)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Validate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Validates message or parts of message against XML schema (schema can be local or in registry)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Drop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Stops processing of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Fault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Transforms current message into custom Fault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724" name="Group 76"/>
          <p:cNvGrpSpPr>
            <a:grpSpLocks/>
          </p:cNvGrpSpPr>
          <p:nvPr/>
        </p:nvGrpSpPr>
        <p:grpSpPr bwMode="auto">
          <a:xfrm>
            <a:off x="462111" y="1472283"/>
            <a:ext cx="8215313" cy="4157885"/>
            <a:chOff x="0" y="0"/>
            <a:chExt cx="7360" cy="3725"/>
          </a:xfrm>
        </p:grpSpPr>
        <p:pic>
          <p:nvPicPr>
            <p:cNvPr id="27716" name="Picture 6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544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7" name="Picture 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9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8" name="Picture 7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3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9" name="Picture 7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21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0" name="Picture 7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263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1" name="Picture 7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3064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2" name="Picture 7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348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3" name="Picture 7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7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8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Policy Driven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71562"/>
            <a:ext cx="8233172" cy="3089672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/>
              <a:t>Apply out-of-the-box policies to proxy services for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Security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Caching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Throttling</a:t>
            </a:r>
          </a:p>
          <a:p>
            <a:pPr>
              <a:spcBef>
                <a:spcPts val="572"/>
              </a:spcBef>
            </a:pPr>
            <a:r>
              <a:rPr lang="en-US" sz="2800"/>
              <a:t>Create and apply WS-Policies </a:t>
            </a:r>
          </a:p>
          <a:p>
            <a:pPr>
              <a:spcBef>
                <a:spcPts val="572"/>
              </a:spcBef>
            </a:pPr>
            <a:r>
              <a:rPr lang="en-US" sz="2800"/>
              <a:t>Apply Policies stored in Registry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170164"/>
            <a:ext cx="5420320" cy="201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Transformation	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91685"/>
            <a:ext cx="8233172" cy="1607344"/>
          </a:xfrm>
          <a:ln/>
        </p:spPr>
        <p:txBody>
          <a:bodyPr/>
          <a:lstStyle/>
          <a:p>
            <a:r>
              <a:rPr lang="en-US" sz="2600" dirty="0"/>
              <a:t>Transform via XSLT, XQuery, or </a:t>
            </a:r>
            <a:r>
              <a:rPr lang="en-US" sz="2600" dirty="0" err="1"/>
              <a:t>Smooks</a:t>
            </a:r>
            <a:endParaRPr lang="en-US" sz="2600" dirty="0"/>
          </a:p>
          <a:p>
            <a:r>
              <a:rPr lang="en-US" sz="2600" dirty="0"/>
              <a:t>Enrich via XPATH</a:t>
            </a:r>
          </a:p>
          <a:p>
            <a:r>
              <a:rPr lang="en-US" sz="2600" dirty="0"/>
              <a:t>URL/Headers Management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/>
        </p:nvGraphicFramePr>
        <p:xfrm>
          <a:off x="604986" y="2623096"/>
          <a:ext cx="7920633" cy="3654477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XSLT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XSLT transformation on current message (v1.0 and v2.0 are supported)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XQuery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XQuery transformation on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Smooks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embedded Smooks Engine (v1.5) - Supports binary transformations (EDI, CSV, etc.)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message contents using XPATH (replace, append, remove)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URL Rewrite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Rewrite protocol / URL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Header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Set / Remove Headers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Payload Factory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Override Message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765" name="Group 69"/>
          <p:cNvGrpSpPr>
            <a:grpSpLocks/>
          </p:cNvGrpSpPr>
          <p:nvPr/>
        </p:nvGrpSpPr>
        <p:grpSpPr bwMode="auto">
          <a:xfrm>
            <a:off x="604986" y="2623096"/>
            <a:ext cx="7920633" cy="3655591"/>
            <a:chOff x="0" y="0"/>
            <a:chExt cx="7096" cy="3275"/>
          </a:xfrm>
        </p:grpSpPr>
        <p:pic>
          <p:nvPicPr>
            <p:cNvPr id="29758" name="Picture 6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513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59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953"/>
              <a:ext cx="12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0" name="Picture 6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38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1" name="Picture 6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82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2" name="Picture 6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209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3" name="Picture 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641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4" name="Picture 6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3009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61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61139"/>
            <a:ext cx="8229600" cy="1143000"/>
          </a:xfrm>
          <a:ln/>
        </p:spPr>
        <p:txBody>
          <a:bodyPr/>
          <a:lstStyle/>
          <a:p>
            <a:r>
              <a:rPr lang="en-US" dirty="0"/>
              <a:t>Enterprise Integration Patterns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28" y="1504652"/>
            <a:ext cx="4947047" cy="179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604986" y="3300636"/>
          <a:ext cx="7920633" cy="2974704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Routes message to given endpoint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POJOCommand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Creates instance of specific command class. 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Iterates over message and splits it into number of different messages derived from the parent message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Clones the entire message N times, each message is then treated in parallel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Aggregates multiple responses or messages,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Filter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Executes action based on evaluation of message contents against regular expression.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781" name="Group 61"/>
          <p:cNvGrpSpPr>
            <a:grpSpLocks/>
          </p:cNvGrpSpPr>
          <p:nvPr/>
        </p:nvGrpSpPr>
        <p:grpSpPr bwMode="auto">
          <a:xfrm>
            <a:off x="604986" y="3300637"/>
            <a:ext cx="7920633" cy="2975818"/>
            <a:chOff x="0" y="0"/>
            <a:chExt cx="7096" cy="2665"/>
          </a:xfrm>
        </p:grpSpPr>
        <p:pic>
          <p:nvPicPr>
            <p:cNvPr id="30775" name="Picture 5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418"/>
              <a:ext cx="1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6" name="Picture 5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338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7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130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8" name="Picture 5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46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9" name="Picture 5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570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80" name="Picture 6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73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30782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455414" y="910828"/>
            <a:ext cx="8233172" cy="2303859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300"/>
              <a:t>Native Support for Common EIP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Content-based Router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Command Message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Filter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Splitter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Aggregator</a:t>
            </a:r>
          </a:p>
        </p:txBody>
      </p:sp>
    </p:spTree>
    <p:extLst>
      <p:ext uri="{BB962C8B-B14F-4D97-AF65-F5344CB8AC3E}">
        <p14:creationId xmlns:p14="http://schemas.microsoft.com/office/powerpoint/2010/main" val="27709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Router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&lt;router&gt; mediator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80" y="3774636"/>
            <a:ext cx="5644800" cy="13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&lt;callout&gt; mediator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00" y="2661399"/>
            <a:ext cx="3248640" cy="15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0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&lt;filter&gt; mediator (with &lt;drop&gt; mediator)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60" y="2811175"/>
            <a:ext cx="6635520" cy="12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7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60" y="2695963"/>
            <a:ext cx="5495040" cy="1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9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20" y="2649878"/>
            <a:ext cx="5184000" cy="15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ESB </a:t>
            </a:r>
            <a:r>
              <a:rPr lang="en-US" sz="3200" dirty="0" smtClean="0"/>
              <a:t>as </a:t>
            </a:r>
            <a:r>
              <a:rPr lang="en-US" sz="3200" dirty="0"/>
              <a:t>the implementation of </a:t>
            </a:r>
            <a:br>
              <a:rPr lang="en-US" sz="3200" dirty="0"/>
            </a:br>
            <a:r>
              <a:rPr lang="en-US" sz="3200" dirty="0"/>
              <a:t>SOA</a:t>
            </a:r>
          </a:p>
        </p:txBody>
      </p:sp>
      <p:sp>
        <p:nvSpPr>
          <p:cNvPr id="196611" name="AutoShape 3"/>
          <p:cNvSpPr>
            <a:spLocks noChangeArrowheads="1"/>
          </p:cNvSpPr>
          <p:nvPr/>
        </p:nvSpPr>
        <p:spPr bwMode="auto">
          <a:xfrm>
            <a:off x="1676400" y="3048000"/>
            <a:ext cx="6858000" cy="1447800"/>
          </a:xfrm>
          <a:prstGeom prst="leftRightArrow">
            <a:avLst>
              <a:gd name="adj1" fmla="val 48750"/>
              <a:gd name="adj2" fmla="val 47697"/>
            </a:avLst>
          </a:prstGeom>
          <a:solidFill>
            <a:srgbClr val="F1D7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Service Bus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Routing, Logging, Versioning, Transformation, Mgmt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590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Process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Management</a:t>
            </a: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 rot="16200000">
            <a:off x="3009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42672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Portal</a:t>
            </a: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 rot="16200000">
            <a:off x="46863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6019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Call Center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 rot="16200000">
            <a:off x="6438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 rot="10800000">
            <a:off x="2589213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auto">
          <a:xfrm rot="27000000">
            <a:off x="3008313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 rot="10800000">
            <a:off x="43434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1" name="AutoShape 13"/>
          <p:cNvSpPr>
            <a:spLocks noChangeArrowheads="1"/>
          </p:cNvSpPr>
          <p:nvPr/>
        </p:nvSpPr>
        <p:spPr bwMode="auto">
          <a:xfrm rot="27000000">
            <a:off x="47625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 rot="10800000">
            <a:off x="60960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3" name="AutoShape 15"/>
          <p:cNvSpPr>
            <a:spLocks noChangeArrowheads="1"/>
          </p:cNvSpPr>
          <p:nvPr/>
        </p:nvSpPr>
        <p:spPr bwMode="auto">
          <a:xfrm rot="27000000">
            <a:off x="65151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3551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Message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562564"/>
            <a:ext cx="8226720" cy="4524955"/>
          </a:xfrm>
        </p:spPr>
        <p:txBody>
          <a:bodyPr/>
          <a:lstStyle/>
          <a:p>
            <a:r>
              <a:rPr lang="en-US" dirty="0" smtClean="0"/>
              <a:t>&lt;sequence&gt;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0" y="2484260"/>
            <a:ext cx="6981120" cy="25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9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17342"/>
            <a:ext cx="8229600" cy="1143000"/>
          </a:xfrm>
          <a:ln/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44774"/>
            <a:ext cx="8233172" cy="5197078"/>
          </a:xfrm>
          <a:ln/>
        </p:spPr>
        <p:txBody>
          <a:bodyPr/>
          <a:lstStyle/>
          <a:p>
            <a:r>
              <a:rPr lang="en-US" sz="2200"/>
              <a:t>Supports Authentication via HTTP Basic, UserName Token, SSL, OAuth, Kerberos, OpenID, SAML</a:t>
            </a:r>
          </a:p>
          <a:p>
            <a:r>
              <a:rPr lang="en-US" sz="2200"/>
              <a:t>Integration with various LDAP servers (OpenDS, Oracle, IBM..)</a:t>
            </a:r>
          </a:p>
          <a:p>
            <a:r>
              <a:rPr lang="en-US" sz="2200"/>
              <a:t>XML Encryption, Digital Signatures, WS-Secure Conversations</a:t>
            </a:r>
          </a:p>
          <a:p>
            <a:r>
              <a:rPr lang="en-US" sz="2200"/>
              <a:t>Acts as PEP for fined-grained authorization (entitlements) using XACML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9" y="3598664"/>
            <a:ext cx="7902773" cy="247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6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2743"/>
            <a:ext cx="8229600" cy="1143000"/>
          </a:xfrm>
          <a:ln/>
        </p:spPr>
        <p:txBody>
          <a:bodyPr/>
          <a:lstStyle/>
          <a:p>
            <a:r>
              <a:rPr lang="en-US" dirty="0"/>
              <a:t>High Performance and Stability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35844"/>
            <a:ext cx="8233172" cy="2196703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900"/>
              <a:t>Supports 1000s of concurrent non-blocking HTTP transaction per server</a:t>
            </a:r>
          </a:p>
          <a:p>
            <a:pPr>
              <a:spcBef>
                <a:spcPts val="413"/>
              </a:spcBef>
            </a:pPr>
            <a:r>
              <a:rPr lang="en-US" sz="1900"/>
              <a:t>Pure streaming and Optimization using Message relay (on-demand processing of messages)</a:t>
            </a:r>
          </a:p>
          <a:p>
            <a:pPr>
              <a:spcBef>
                <a:spcPts val="413"/>
              </a:spcBef>
            </a:pPr>
            <a:r>
              <a:rPr lang="en-US" sz="1900"/>
              <a:t>Very Low latency (0.5 ms for Non-Blocking IO transport)</a:t>
            </a:r>
          </a:p>
          <a:p>
            <a:pPr>
              <a:spcBef>
                <a:spcPts val="413"/>
              </a:spcBef>
            </a:pPr>
            <a:r>
              <a:rPr lang="en-US" sz="1900"/>
              <a:t>Long Term Execution Stability with Low Resources Utilization</a:t>
            </a:r>
          </a:p>
          <a:p>
            <a:pPr>
              <a:spcBef>
                <a:spcPts val="413"/>
              </a:spcBef>
            </a:pPr>
            <a:r>
              <a:rPr lang="en-US" sz="1900"/>
              <a:t>Response Caching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80" y="3667869"/>
            <a:ext cx="4598789" cy="248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1" y="3196828"/>
            <a:ext cx="4107656" cy="30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2297162" y="5625703"/>
            <a:ext cx="361635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TPS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5353348" y="4572000"/>
            <a:ext cx="720708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17290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High Availability and Scalability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4799"/>
            <a:ext cx="8229600" cy="4525963"/>
          </a:xfrm>
          <a:ln/>
        </p:spPr>
        <p:txBody>
          <a:bodyPr>
            <a:normAutofit fontScale="92500"/>
          </a:bodyPr>
          <a:lstStyle/>
          <a:p>
            <a:r>
              <a:rPr lang="en-US" dirty="0"/>
              <a:t>Supports Active/Active, Active/Passive Scenarios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ESB itself can act as load-balancer.</a:t>
            </a:r>
          </a:p>
          <a:p>
            <a:r>
              <a:rPr lang="en-US" dirty="0"/>
              <a:t>Auto-scaling using Load Balancer component</a:t>
            </a:r>
          </a:p>
          <a:p>
            <a:r>
              <a:rPr lang="en-US" dirty="0"/>
              <a:t>Deployment Synchronizer can be used to maintain configuration across clusters.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67" y="2376428"/>
            <a:ext cx="4295180" cy="134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9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Extensibility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/>
              <a:t>Supports Scripting Language (JavaScript, JRuby, Groovy) </a:t>
            </a:r>
          </a:p>
          <a:p>
            <a:r>
              <a:rPr lang="en-US"/>
              <a:t>Java extension via POJO calls</a:t>
            </a:r>
          </a:p>
          <a:p>
            <a:r>
              <a:rPr lang="en-US"/>
              <a:t>Can be extended via custom mediators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Extend configuration vocabulary with custom domain-specific languages via </a:t>
            </a:r>
            <a:r>
              <a:rPr lang="en-US" b="1"/>
              <a:t>templates</a:t>
            </a:r>
            <a:r>
              <a:rPr lang="en-US"/>
              <a:t>.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783580" y="3498205"/>
          <a:ext cx="7742039" cy="1026915"/>
        </p:xfrm>
        <a:graphic>
          <a:graphicData uri="http://schemas.openxmlformats.org/drawingml/2006/table">
            <a:tbl>
              <a:tblPr/>
              <a:tblGrid>
                <a:gridCol w="2293814"/>
                <a:gridCol w="5448225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6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Script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Calls scripts via Bean Scripting Framework (Java, JRuby, Groovy)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Class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 your own mediator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5867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66" y="3973711"/>
            <a:ext cx="142875" cy="13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58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66" y="433982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02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Wikipedia!</a:t>
            </a:r>
          </a:p>
          <a:p>
            <a:pPr lvl="1"/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Enterprise_service_bus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David Chappell: ESB</a:t>
            </a:r>
          </a:p>
          <a:p>
            <a:pPr lvl="1"/>
            <a:r>
              <a:rPr lang="en-US" dirty="0" smtClean="0"/>
              <a:t>Open Source ESBs in Action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err="1" smtClean="0"/>
              <a:t>synapse.apache.org</a:t>
            </a:r>
            <a:endParaRPr lang="en-US" dirty="0" smtClean="0"/>
          </a:p>
          <a:p>
            <a:pPr lvl="1"/>
            <a:r>
              <a:rPr lang="en-US" dirty="0" smtClean="0"/>
              <a:t>wso2.com/products/enterprise-service-bus</a:t>
            </a:r>
          </a:p>
          <a:p>
            <a:pPr lvl="1"/>
            <a:r>
              <a:rPr lang="en-US" dirty="0" err="1" smtClean="0"/>
              <a:t>servicemix.apache.org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21" y="274638"/>
            <a:ext cx="20320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47" y="2306638"/>
            <a:ext cx="2796838" cy="27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to Point</a:t>
            </a:r>
          </a:p>
          <a:p>
            <a:r>
              <a:rPr lang="en-US" dirty="0" smtClean="0"/>
              <a:t>Traditional EAI</a:t>
            </a:r>
          </a:p>
          <a:p>
            <a:r>
              <a:rPr lang="en-US" dirty="0" smtClean="0"/>
              <a:t>ESB</a:t>
            </a:r>
          </a:p>
          <a:p>
            <a:r>
              <a:rPr lang="en-US" dirty="0" smtClean="0"/>
              <a:t>Event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288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</a:t>
            </a:r>
            <a:r>
              <a:rPr lang="en-US" dirty="0" smtClean="0"/>
              <a:t>Cons of an ESB</a:t>
            </a:r>
            <a:endParaRPr lang="en-US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Pros</a:t>
            </a:r>
          </a:p>
          <a:p>
            <a:r>
              <a:rPr lang="en-US" sz="2000"/>
              <a:t>Faster and cheaper accommodation of existing systems </a:t>
            </a:r>
          </a:p>
          <a:p>
            <a:r>
              <a:rPr lang="en-US" sz="2000"/>
              <a:t>Increased flexibility: easier to change as requirements change </a:t>
            </a:r>
          </a:p>
          <a:p>
            <a:r>
              <a:rPr lang="en-US" sz="2000"/>
              <a:t>Standards-based </a:t>
            </a:r>
          </a:p>
          <a:p>
            <a:r>
              <a:rPr lang="en-US" sz="2000"/>
              <a:t>Scales to enterprise wide deployment</a:t>
            </a:r>
          </a:p>
          <a:p>
            <a:r>
              <a:rPr lang="en-US" sz="2000"/>
              <a:t>Configuration rather than coding </a:t>
            </a:r>
          </a:p>
          <a:p>
            <a:r>
              <a:rPr lang="en-US" sz="2000"/>
              <a:t>No central broker </a:t>
            </a:r>
          </a:p>
          <a:p>
            <a:endParaRPr lang="en-US" sz="2000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Cons</a:t>
            </a:r>
          </a:p>
          <a:p>
            <a:r>
              <a:rPr lang="en-US" sz="2000"/>
              <a:t>May end up with a proprietary solution </a:t>
            </a:r>
          </a:p>
          <a:p>
            <a:pPr lvl="1"/>
            <a:r>
              <a:rPr lang="en-US" sz="1800"/>
              <a:t>no common standards for the overall config and policies yet</a:t>
            </a:r>
          </a:p>
          <a:p>
            <a:r>
              <a:rPr lang="en-US" sz="2000"/>
              <a:t>Requires more hardware to run </a:t>
            </a:r>
          </a:p>
          <a:p>
            <a:r>
              <a:rPr lang="en-US" sz="2000"/>
              <a:t>New skills to learn to configure ESB </a:t>
            </a:r>
          </a:p>
          <a:p>
            <a:r>
              <a:rPr lang="en-US" sz="2000"/>
              <a:t>Hard to get ROI on a small number of projects</a:t>
            </a:r>
          </a:p>
        </p:txBody>
      </p:sp>
    </p:spTree>
    <p:extLst>
      <p:ext uri="{BB962C8B-B14F-4D97-AF65-F5344CB8AC3E}">
        <p14:creationId xmlns:p14="http://schemas.microsoft.com/office/powerpoint/2010/main" val="11214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</a:t>
            </a:r>
          </a:p>
          <a:p>
            <a:pPr lvl="1"/>
            <a:r>
              <a:rPr lang="en-US" dirty="0" smtClean="0"/>
              <a:t>IBM, Oracle, </a:t>
            </a:r>
            <a:r>
              <a:rPr lang="en-US" dirty="0" err="1" smtClean="0"/>
              <a:t>Tibco</a:t>
            </a:r>
            <a:r>
              <a:rPr lang="en-US" dirty="0" smtClean="0"/>
              <a:t>, SAP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Mule, Fuse, WSO2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ServiceMix</a:t>
            </a:r>
            <a:r>
              <a:rPr lang="en-US" dirty="0" smtClean="0"/>
              <a:t>, Apache Synapse, Apache Camel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ESBs work on the same principle</a:t>
            </a:r>
          </a:p>
          <a:p>
            <a:endParaRPr lang="en-US" dirty="0"/>
          </a:p>
          <a:p>
            <a:r>
              <a:rPr lang="en-US" dirty="0" smtClean="0"/>
              <a:t>Message arrives</a:t>
            </a:r>
          </a:p>
          <a:p>
            <a:r>
              <a:rPr lang="en-US" dirty="0" smtClean="0"/>
              <a:t>Sequence of actions (Pipeline)</a:t>
            </a:r>
          </a:p>
          <a:p>
            <a:r>
              <a:rPr lang="en-US" dirty="0" smtClean="0"/>
              <a:t>Message is sent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Graphically </a:t>
            </a:r>
            <a:br>
              <a:rPr lang="en-US" dirty="0" smtClean="0"/>
            </a:br>
            <a:r>
              <a:rPr lang="en-US" sz="3100" dirty="0" smtClean="0"/>
              <a:t>Apache Synapse terminology used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7" y="2403181"/>
            <a:ext cx="871855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9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some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58" y="1417638"/>
            <a:ext cx="6394048" cy="43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1026</Words>
  <Application>Microsoft Macintosh PowerPoint</Application>
  <PresentationFormat>On-screen Show (4:3)</PresentationFormat>
  <Paragraphs>233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Enterprise Service Bus</vt:lpstr>
      <vt:lpstr>Enterprise Service Bus (ESB)</vt:lpstr>
      <vt:lpstr>ESB as the implementation of  SOA</vt:lpstr>
      <vt:lpstr>Different approaches</vt:lpstr>
      <vt:lpstr>Pros and Cons of an ESB</vt:lpstr>
      <vt:lpstr>ESB options</vt:lpstr>
      <vt:lpstr>ESB models</vt:lpstr>
      <vt:lpstr>Graphically  Apache Synapse terminology used</vt:lpstr>
      <vt:lpstr>From some tooling</vt:lpstr>
      <vt:lpstr>More Tooling</vt:lpstr>
      <vt:lpstr>PowerPoint Presentation</vt:lpstr>
      <vt:lpstr>Enterprise Integration Patterns</vt:lpstr>
      <vt:lpstr>Enterprise Integration Patterns</vt:lpstr>
      <vt:lpstr>What actions</vt:lpstr>
      <vt:lpstr>Common mediators</vt:lpstr>
      <vt:lpstr>Apache Synapse</vt:lpstr>
      <vt:lpstr>C10k Problem</vt:lpstr>
      <vt:lpstr>Apache Synapse</vt:lpstr>
      <vt:lpstr>WSO2 ESB </vt:lpstr>
      <vt:lpstr>ESB UI</vt:lpstr>
      <vt:lpstr>Basic Mediators</vt:lpstr>
      <vt:lpstr>Policy Driven </vt:lpstr>
      <vt:lpstr>Transformation </vt:lpstr>
      <vt:lpstr>Enterprise Integration Patterns</vt:lpstr>
      <vt:lpstr>Content-Based Router</vt:lpstr>
      <vt:lpstr>Command Message</vt:lpstr>
      <vt:lpstr>Message Filter</vt:lpstr>
      <vt:lpstr>Splitter</vt:lpstr>
      <vt:lpstr>Aggregator</vt:lpstr>
      <vt:lpstr>Composed Message Processor</vt:lpstr>
      <vt:lpstr>Security</vt:lpstr>
      <vt:lpstr>High Performance and Stability</vt:lpstr>
      <vt:lpstr>High Availability and Scalability</vt:lpstr>
      <vt:lpstr>Extensibility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246</cp:revision>
  <dcterms:created xsi:type="dcterms:W3CDTF">2012-03-07T10:41:54Z</dcterms:created>
  <dcterms:modified xsi:type="dcterms:W3CDTF">2012-12-12T13:39:02Z</dcterms:modified>
</cp:coreProperties>
</file>