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79" r:id="rId4"/>
    <p:sldId id="280" r:id="rId5"/>
    <p:sldId id="281" r:id="rId6"/>
    <p:sldId id="282" r:id="rId7"/>
    <p:sldId id="278" r:id="rId8"/>
    <p:sldId id="283" r:id="rId9"/>
    <p:sldId id="285" r:id="rId10"/>
    <p:sldId id="286" r:id="rId11"/>
    <p:sldId id="287" r:id="rId12"/>
    <p:sldId id="288" r:id="rId13"/>
    <p:sldId id="258" r:id="rId14"/>
    <p:sldId id="259" r:id="rId15"/>
    <p:sldId id="260" r:id="rId16"/>
    <p:sldId id="261" r:id="rId17"/>
    <p:sldId id="262" r:id="rId18"/>
    <p:sldId id="268" r:id="rId19"/>
    <p:sldId id="272" r:id="rId20"/>
    <p:sldId id="269" r:id="rId21"/>
    <p:sldId id="271" r:id="rId22"/>
    <p:sldId id="273" r:id="rId23"/>
    <p:sldId id="274" r:id="rId24"/>
    <p:sldId id="275" r:id="rId25"/>
    <p:sldId id="276" r:id="rId26"/>
    <p:sldId id="293" r:id="rId27"/>
    <p:sldId id="294" r:id="rId28"/>
    <p:sldId id="292" r:id="rId29"/>
    <p:sldId id="289" r:id="rId30"/>
    <p:sldId id="290" r:id="rId31"/>
    <p:sldId id="291" r:id="rId32"/>
    <p:sldId id="295" r:id="rId33"/>
    <p:sldId id="296" r:id="rId34"/>
    <p:sldId id="297" r:id="rId35"/>
    <p:sldId id="298" r:id="rId36"/>
    <p:sldId id="299" r:id="rId37"/>
    <p:sldId id="300" r:id="rId38"/>
    <p:sldId id="302" r:id="rId39"/>
    <p:sldId id="303" r:id="rId40"/>
    <p:sldId id="304" r:id="rId41"/>
    <p:sldId id="305" r:id="rId42"/>
    <p:sldId id="306" r:id="rId43"/>
    <p:sldId id="307" r:id="rId44"/>
    <p:sldId id="277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09/12/2012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lIns="91429" tIns="45714" rIns="91429" bIns="45714"/>
          <a:lstStyle/>
          <a:p>
            <a:pPr>
              <a:defRPr/>
            </a:pPr>
            <a:r>
              <a:rPr lang="en-US" dirty="0" smtClean="0"/>
              <a:t>CEP Platform from Microsoft - 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F97FCD-48FC-4A26-9551-168D522696F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3" y="6356354"/>
            <a:ext cx="2133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5" y="6356354"/>
            <a:ext cx="2895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r>
              <a:rPr lang="en-US" smtClean="0"/>
              <a:t>WSO2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4"/>
          </a:xfrm>
          <a:prstGeom prst="rect">
            <a:avLst/>
          </a:prstGeom>
        </p:spPr>
        <p:txBody>
          <a:bodyPr lIns="82290" tIns="41145" rIns="82290" bIns="41145"/>
          <a:lstStyle/>
          <a:p>
            <a:fld id="{A8D424FE-D216-4DA0-9EB3-59CD2FCFD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54380"/>
            <a:ext cx="8229600" cy="82264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8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4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asis-open.org/committees/tc_home.php?wg_abbrev=s-ramp" TargetMode="External"/><Relationship Id="rId4" Type="http://schemas.openxmlformats.org/officeDocument/2006/relationships/hyperlink" Target="http://docs.oasis-open.org/ws-dd/ns/discovery/2009/01" TargetMode="External"/><Relationship Id="rId5" Type="http://schemas.openxmlformats.org/officeDocument/2006/relationships/hyperlink" Target="http://wso2.com/products/governance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ddi.xml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lconway.com/law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Governance, Registries and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3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Documentation</a:t>
            </a:r>
            <a:endParaRPr lang="en-US" i="1" dirty="0"/>
          </a:p>
          <a:p>
            <a:pPr lvl="1"/>
            <a:r>
              <a:rPr lang="en-US" dirty="0" smtClean="0"/>
              <a:t>important </a:t>
            </a:r>
            <a:r>
              <a:rPr lang="en-US" dirty="0"/>
              <a:t>for transparency; promotes non-technical issues </a:t>
            </a:r>
            <a:endParaRPr lang="en-US" dirty="0" smtClean="0"/>
          </a:p>
          <a:p>
            <a:r>
              <a:rPr lang="en-US" i="1" dirty="0"/>
              <a:t>S</a:t>
            </a:r>
            <a:r>
              <a:rPr lang="en-US" i="1" dirty="0" smtClean="0"/>
              <a:t>ervice management</a:t>
            </a:r>
          </a:p>
          <a:p>
            <a:pPr lvl="1"/>
            <a:r>
              <a:rPr lang="en-US" dirty="0" smtClean="0"/>
              <a:t>repositories </a:t>
            </a:r>
            <a:r>
              <a:rPr lang="en-US" dirty="0"/>
              <a:t>and registries for services and contracts </a:t>
            </a:r>
            <a:endParaRPr lang="en-US" dirty="0" smtClean="0"/>
          </a:p>
          <a:p>
            <a:r>
              <a:rPr lang="en-US" i="1" dirty="0" smtClean="0"/>
              <a:t>Monitoring</a:t>
            </a:r>
            <a:endParaRPr lang="en-US" i="1" dirty="0"/>
          </a:p>
          <a:p>
            <a:pPr lvl="1"/>
            <a:r>
              <a:rPr lang="en-US" dirty="0" smtClean="0"/>
              <a:t>conformance </a:t>
            </a:r>
            <a:r>
              <a:rPr lang="en-US" dirty="0"/>
              <a:t>to policies, meeting SLAs, preparing for </a:t>
            </a:r>
            <a:r>
              <a:rPr lang="en-US" dirty="0" smtClean="0"/>
              <a:t>withdrawal </a:t>
            </a:r>
          </a:p>
          <a:p>
            <a:r>
              <a:rPr lang="en-US" i="1" dirty="0"/>
              <a:t>C</a:t>
            </a:r>
            <a:r>
              <a:rPr lang="en-US" i="1" dirty="0" smtClean="0"/>
              <a:t>hange </a:t>
            </a:r>
            <a:r>
              <a:rPr lang="en-US" i="1" dirty="0"/>
              <a:t>and configuration management </a:t>
            </a:r>
            <a:endParaRPr lang="en-US" i="1" dirty="0" smtClean="0"/>
          </a:p>
          <a:p>
            <a:pPr lvl="1"/>
            <a:r>
              <a:rPr lang="en-US" dirty="0" smtClean="0"/>
              <a:t>Code lifecycle, </a:t>
            </a:r>
            <a:r>
              <a:rPr lang="en-US" dirty="0" err="1" smtClean="0"/>
              <a:t>DevOps</a:t>
            </a:r>
            <a:r>
              <a:rPr lang="en-US" dirty="0" smtClean="0"/>
              <a:t>, SOA, the intersection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2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Developer</a:t>
            </a:r>
            <a:r>
              <a:rPr lang="en-US" i="1" dirty="0"/>
              <a:t>-driven, grass-</a:t>
            </a:r>
            <a:r>
              <a:rPr lang="en-US" i="1" dirty="0" smtClean="0"/>
              <a:t>roots</a:t>
            </a:r>
          </a:p>
          <a:p>
            <a:pPr lvl="1"/>
            <a:r>
              <a:rPr lang="en-US" dirty="0" smtClean="0"/>
              <a:t>leads </a:t>
            </a:r>
            <a:r>
              <a:rPr lang="en-US" dirty="0"/>
              <a:t>to technological experience; likely to be uncoordinated </a:t>
            </a:r>
            <a:endParaRPr lang="en-US" dirty="0"/>
          </a:p>
          <a:p>
            <a:r>
              <a:rPr lang="en-US" i="1" dirty="0" smtClean="0"/>
              <a:t>Business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of concept helps adoption; limited benefit from early </a:t>
            </a:r>
            <a:r>
              <a:rPr lang="en-US" dirty="0" smtClean="0"/>
              <a:t>projects </a:t>
            </a:r>
            <a:endParaRPr lang="en-US" dirty="0"/>
          </a:p>
          <a:p>
            <a:r>
              <a:rPr lang="en-US" i="1" dirty="0" smtClean="0"/>
              <a:t>IT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effective </a:t>
            </a:r>
            <a:r>
              <a:rPr lang="en-US" dirty="0"/>
              <a:t>for infrastructure; focus on technical aspects </a:t>
            </a:r>
            <a:endParaRPr lang="en-US" dirty="0"/>
          </a:p>
          <a:p>
            <a:r>
              <a:rPr lang="en-US" i="1" dirty="0" smtClean="0"/>
              <a:t>Management</a:t>
            </a:r>
            <a:r>
              <a:rPr lang="en-US" i="1" dirty="0"/>
              <a:t>-</a:t>
            </a:r>
            <a:r>
              <a:rPr lang="en-US" i="1" dirty="0" smtClean="0"/>
              <a:t>driven</a:t>
            </a:r>
          </a:p>
          <a:p>
            <a:pPr lvl="1"/>
            <a:r>
              <a:rPr lang="en-US" dirty="0" smtClean="0"/>
              <a:t>top</a:t>
            </a:r>
            <a:r>
              <a:rPr lang="en-US" dirty="0"/>
              <a:t>-</a:t>
            </a:r>
            <a:r>
              <a:rPr lang="en-US" dirty="0" smtClean="0"/>
              <a:t>down coordinated</a:t>
            </a:r>
            <a:r>
              <a:rPr lang="en-US" dirty="0"/>
              <a:t>, driven by business priorities; expensive, </a:t>
            </a:r>
            <a:r>
              <a:rPr lang="en-US" dirty="0" smtClean="0"/>
              <a:t>disruptive</a:t>
            </a:r>
            <a:r>
              <a:rPr lang="en-US" dirty="0"/>
              <a:t>, risky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0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Time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XML-</a:t>
            </a:r>
            <a:r>
              <a:rPr lang="en-US" dirty="0" err="1" smtClean="0"/>
              <a:t>ization</a:t>
            </a:r>
            <a:r>
              <a:rPr lang="en-US" dirty="0" smtClean="0"/>
              <a:t> of the Windows Registry</a:t>
            </a:r>
          </a:p>
          <a:p>
            <a:pPr lvl="1"/>
            <a:r>
              <a:rPr lang="en-US" dirty="0" smtClean="0"/>
              <a:t>Lots of nasty UUIDs</a:t>
            </a:r>
          </a:p>
          <a:p>
            <a:r>
              <a:rPr lang="en-US" dirty="0" smtClean="0"/>
              <a:t>But aimed at Internet Scale</a:t>
            </a:r>
          </a:p>
          <a:p>
            <a:r>
              <a:rPr lang="en-US" dirty="0" smtClean="0"/>
              <a:t>Launched with the concept of major public UDDI servers (like DNS)</a:t>
            </a:r>
          </a:p>
          <a:p>
            <a:pPr lvl="1"/>
            <a:r>
              <a:rPr lang="en-US" dirty="0" smtClean="0"/>
              <a:t>Universal Business Registry (UBR)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4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UDDI business registration consists of three components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White Pages — address, contact, and known identifiers;</a:t>
            </a:r>
          </a:p>
          <a:p>
            <a:pPr lvl="1"/>
            <a:r>
              <a:rPr lang="en-US" dirty="0"/>
              <a:t>Yellow Pages — industrial categorizations based on standard taxonomies;</a:t>
            </a:r>
          </a:p>
          <a:p>
            <a:pPr lvl="1"/>
            <a:r>
              <a:rPr lang="en-US" dirty="0"/>
              <a:t>Green Pages — technical information about services exposed by the business.</a:t>
            </a:r>
          </a:p>
        </p:txBody>
      </p:sp>
    </p:spTree>
    <p:extLst>
      <p:ext uri="{BB962C8B-B14F-4D97-AF65-F5344CB8AC3E}">
        <p14:creationId xmlns:p14="http://schemas.microsoft.com/office/powerpoint/2010/main" val="1703455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3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3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tModel</a:t>
            </a:r>
            <a:r>
              <a:rPr lang="en-US" dirty="0" smtClean="0"/>
              <a:t> concept too complex and unwieldy</a:t>
            </a:r>
          </a:p>
          <a:p>
            <a:pPr lvl="1"/>
            <a:r>
              <a:rPr lang="en-US" dirty="0" smtClean="0"/>
              <a:t>Lack of any standard </a:t>
            </a:r>
            <a:r>
              <a:rPr lang="en-US" dirty="0" err="1" smtClean="0"/>
              <a:t>tModels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i="1" dirty="0" smtClean="0"/>
              <a:t>simple</a:t>
            </a:r>
            <a:r>
              <a:rPr lang="en-US" dirty="0" smtClean="0"/>
              <a:t> link into WSDL</a:t>
            </a:r>
          </a:p>
          <a:p>
            <a:r>
              <a:rPr lang="en-US" dirty="0" smtClean="0"/>
              <a:t>Doesn’t address the major issues of Service Registry and Governance</a:t>
            </a:r>
          </a:p>
          <a:p>
            <a:pPr lvl="1"/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372528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Repository </a:t>
            </a:r>
            <a:r>
              <a:rPr lang="en-US" dirty="0" err="1" smtClean="0"/>
              <a:t>Artefact</a:t>
            </a:r>
            <a:r>
              <a:rPr lang="en-US" dirty="0" smtClean="0"/>
              <a:t> Model and Protocol (S-RAMP)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progress at OASIS</a:t>
            </a:r>
          </a:p>
          <a:p>
            <a:r>
              <a:rPr lang="en-US" dirty="0" smtClean="0"/>
              <a:t>Based on Atom/</a:t>
            </a:r>
            <a:r>
              <a:rPr lang="en-US" dirty="0" err="1" smtClean="0"/>
              <a:t>AtomPub</a:t>
            </a:r>
            <a:r>
              <a:rPr lang="en-US" dirty="0" smtClean="0"/>
              <a:t> concepts</a:t>
            </a:r>
          </a:p>
          <a:p>
            <a:r>
              <a:rPr lang="en-US" dirty="0" smtClean="0"/>
              <a:t>Aimed at solving the real world problems left unanswered by UDDI</a:t>
            </a:r>
          </a:p>
          <a:p>
            <a:pPr lvl="1"/>
            <a:r>
              <a:rPr lang="en-US" dirty="0"/>
              <a:t>Which </a:t>
            </a:r>
            <a:r>
              <a:rPr lang="en-US" dirty="0" smtClean="0"/>
              <a:t>WSDLs and schemas import a particular schema</a:t>
            </a:r>
            <a:endParaRPr lang="en-US" dirty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of my s</a:t>
            </a:r>
            <a:r>
              <a:rPr lang="en-US" dirty="0" smtClean="0"/>
              <a:t>ervices are </a:t>
            </a:r>
            <a:r>
              <a:rPr lang="en-US" dirty="0"/>
              <a:t>in production?</a:t>
            </a:r>
          </a:p>
          <a:p>
            <a:pPr lvl="1"/>
            <a:r>
              <a:rPr lang="en-US" dirty="0"/>
              <a:t>Which s</a:t>
            </a:r>
            <a:r>
              <a:rPr lang="en-US" dirty="0" smtClean="0"/>
              <a:t>ervices are </a:t>
            </a:r>
            <a:r>
              <a:rPr lang="en-US" dirty="0"/>
              <a:t>governed by </a:t>
            </a:r>
            <a:r>
              <a:rPr lang="en-US" dirty="0" smtClean="0"/>
              <a:t>a specific SLA?</a:t>
            </a:r>
          </a:p>
          <a:p>
            <a:pPr lvl="1"/>
            <a:r>
              <a:rPr lang="en-US" dirty="0" smtClean="0"/>
              <a:t>What is the latest version of service X?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5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“real” registries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Taxonomies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Associations and Properties</a:t>
            </a:r>
          </a:p>
          <a:p>
            <a:r>
              <a:rPr lang="en-US" dirty="0" smtClean="0"/>
              <a:t>Lifecycle Management</a:t>
            </a:r>
          </a:p>
          <a:p>
            <a:r>
              <a:rPr lang="en-US" dirty="0" smtClean="0"/>
              <a:t>Dependency Management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Machine and Human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</a:p>
          <a:p>
            <a:r>
              <a:rPr lang="en-US" dirty="0" smtClean="0"/>
              <a:t>Registries</a:t>
            </a:r>
          </a:p>
          <a:p>
            <a:r>
              <a:rPr lang="en-US" dirty="0" smtClean="0"/>
              <a:t>Design Governance</a:t>
            </a:r>
          </a:p>
          <a:p>
            <a:r>
              <a:rPr lang="en-US" dirty="0" smtClean="0"/>
              <a:t>Runtime Governance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9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/ modifying the model to support new </a:t>
            </a:r>
            <a:r>
              <a:rPr lang="en-US" dirty="0" err="1" smtClean="0"/>
              <a:t>artefacts</a:t>
            </a:r>
            <a:endParaRPr lang="en-US" dirty="0" smtClean="0"/>
          </a:p>
          <a:p>
            <a:pPr lvl="1"/>
            <a:r>
              <a:rPr lang="en-US" dirty="0" smtClean="0"/>
              <a:t>e.g. Teams, Projects, Organizations,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Also used for extending more technical attributes</a:t>
            </a:r>
          </a:p>
          <a:p>
            <a:pPr lvl="1"/>
            <a:r>
              <a:rPr lang="en-US" dirty="0" smtClean="0"/>
              <a:t>e.g. adding WADL or Swagger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62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Micro-versioning/revision management</a:t>
            </a:r>
          </a:p>
          <a:p>
            <a:pPr lvl="1"/>
            <a:r>
              <a:rPr lang="en-US" dirty="0" smtClean="0"/>
              <a:t>Keeping track of every minor update to a WSDL</a:t>
            </a:r>
          </a:p>
          <a:p>
            <a:pPr lvl="1"/>
            <a:r>
              <a:rPr lang="en-US" dirty="0" smtClean="0"/>
              <a:t>Permanent URLs for given versions</a:t>
            </a:r>
          </a:p>
          <a:p>
            <a:r>
              <a:rPr lang="en-US" dirty="0" smtClean="0"/>
              <a:t>“Business” Versioning</a:t>
            </a:r>
          </a:p>
          <a:p>
            <a:pPr lvl="1"/>
            <a:r>
              <a:rPr lang="en-US" dirty="0" smtClean="0"/>
              <a:t>Service A is available as </a:t>
            </a:r>
          </a:p>
          <a:p>
            <a:pPr lvl="2"/>
            <a:r>
              <a:rPr lang="en-US" dirty="0" smtClean="0"/>
              <a:t>1.2.3 deprecated</a:t>
            </a:r>
          </a:p>
          <a:p>
            <a:pPr lvl="2"/>
            <a:r>
              <a:rPr lang="en-US" dirty="0" smtClean="0"/>
              <a:t>2.5.1 current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32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General name / value pairs attached to resources</a:t>
            </a:r>
          </a:p>
          <a:p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Named Links between resources</a:t>
            </a:r>
          </a:p>
          <a:p>
            <a:pPr lvl="1"/>
            <a:r>
              <a:rPr lang="en-US" dirty="0" smtClean="0"/>
              <a:t>e.g. 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isUsedBy</a:t>
            </a:r>
            <a:r>
              <a:rPr lang="en-US" dirty="0" smtClean="0"/>
              <a:t> B</a:t>
            </a:r>
          </a:p>
          <a:p>
            <a:pPr lvl="2"/>
            <a:r>
              <a:rPr lang="en-US" dirty="0" smtClean="0"/>
              <a:t>B </a:t>
            </a:r>
            <a:r>
              <a:rPr lang="en-US" dirty="0" err="1" smtClean="0"/>
              <a:t>isManagedBy</a:t>
            </a:r>
            <a:r>
              <a:rPr lang="en-US" dirty="0" smtClean="0"/>
              <a:t>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71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service in the corporate </a:t>
            </a:r>
            <a:r>
              <a:rPr lang="en-US" dirty="0" err="1" smtClean="0"/>
              <a:t>datacentre</a:t>
            </a:r>
            <a:r>
              <a:rPr lang="en-US" dirty="0" smtClean="0"/>
              <a:t> MUST:</a:t>
            </a:r>
          </a:p>
          <a:p>
            <a:pPr lvl="1"/>
            <a:r>
              <a:rPr lang="en-US" dirty="0" smtClean="0"/>
              <a:t>Start as “In Design”</a:t>
            </a:r>
          </a:p>
          <a:p>
            <a:pPr lvl="1"/>
            <a:r>
              <a:rPr lang="en-US" dirty="0" smtClean="0"/>
              <a:t>Be approved by the Design Review Team</a:t>
            </a:r>
          </a:p>
          <a:p>
            <a:pPr lvl="1"/>
            <a:r>
              <a:rPr lang="en-US" dirty="0" smtClean="0"/>
              <a:t>Iterate through Development</a:t>
            </a:r>
          </a:p>
          <a:p>
            <a:pPr lvl="1"/>
            <a:r>
              <a:rPr lang="en-US" dirty="0" smtClean="0"/>
              <a:t>Pass validation tests before entering Staging</a:t>
            </a:r>
          </a:p>
          <a:p>
            <a:pPr lvl="1"/>
            <a:r>
              <a:rPr lang="en-US" dirty="0" smtClean="0"/>
              <a:t>Be approved by the Security and Performance Teams before entering Production</a:t>
            </a:r>
          </a:p>
          <a:p>
            <a:pPr lvl="1"/>
            <a:r>
              <a:rPr lang="en-US" dirty="0" smtClean="0"/>
              <a:t>Be deprecated when no longer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3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Service </a:t>
            </a:r>
            <a:r>
              <a:rPr lang="en-US" dirty="0" err="1" smtClean="0"/>
              <a:t>Sn</a:t>
            </a:r>
            <a:r>
              <a:rPr lang="en-US" dirty="0" smtClean="0"/>
              <a:t> depends on Schemas {Y1..n}</a:t>
            </a:r>
          </a:p>
          <a:p>
            <a:r>
              <a:rPr lang="en-US" dirty="0" smtClean="0"/>
              <a:t>Schema Y depends on Schemas {Z1..n}</a:t>
            </a:r>
          </a:p>
          <a:p>
            <a:r>
              <a:rPr lang="en-US" dirty="0" smtClean="0"/>
              <a:t>Schemas are shared between services</a:t>
            </a:r>
          </a:p>
          <a:p>
            <a:r>
              <a:rPr lang="en-US" dirty="0" smtClean="0"/>
              <a:t>Owners and users of services need to be made aware of new versions of schemas they depend on (even if they didn’t know it!)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2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Registries are used by humans, but shouldn’t always be!</a:t>
            </a:r>
          </a:p>
          <a:p>
            <a:r>
              <a:rPr lang="en-US" dirty="0" smtClean="0"/>
              <a:t>e.g. Maven build rather than forcing developers to use a website</a:t>
            </a:r>
          </a:p>
          <a:p>
            <a:pPr lvl="1"/>
            <a:r>
              <a:rPr lang="en-US" dirty="0" smtClean="0"/>
              <a:t>One company I know hires a “Registry Monkey” who ONLY enters services into a registry</a:t>
            </a:r>
          </a:p>
          <a:p>
            <a:pPr lvl="1"/>
            <a:r>
              <a:rPr lang="en-US" dirty="0" smtClean="0"/>
              <a:t>Each service takes 83 steps</a:t>
            </a:r>
          </a:p>
          <a:p>
            <a:pPr lvl="1"/>
            <a:r>
              <a:rPr lang="en-US" dirty="0" smtClean="0"/>
              <a:t>He hasn’t yet committed suicide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1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Registry, </a:t>
            </a:r>
            <a:r>
              <a:rPr lang="en-US" dirty="0" err="1" smtClean="0"/>
              <a:t>DevOps</a:t>
            </a:r>
            <a:r>
              <a:rPr lang="en-US" dirty="0" smtClean="0"/>
              <a:t>,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 need to connect:</a:t>
            </a:r>
          </a:p>
          <a:p>
            <a:pPr lvl="1"/>
            <a:r>
              <a:rPr lang="en-US" dirty="0" smtClean="0"/>
              <a:t>The Source Code Management (CVS, SVN,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build and test environment</a:t>
            </a:r>
          </a:p>
          <a:p>
            <a:pPr lvl="2"/>
            <a:r>
              <a:rPr lang="en-US" dirty="0" smtClean="0"/>
              <a:t>Hudson, Jenkins, Bamboo</a:t>
            </a:r>
          </a:p>
          <a:p>
            <a:pPr lvl="2"/>
            <a:r>
              <a:rPr lang="en-US" dirty="0" smtClean="0"/>
              <a:t>Selenium,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The production management process</a:t>
            </a:r>
          </a:p>
          <a:p>
            <a:pPr lvl="2"/>
            <a:r>
              <a:rPr lang="en-US" dirty="0" err="1" smtClean="0"/>
              <a:t>DevOps</a:t>
            </a:r>
            <a:r>
              <a:rPr lang="en-US" dirty="0" smtClean="0"/>
              <a:t>, Puppet, Chef</a:t>
            </a:r>
          </a:p>
          <a:p>
            <a:pPr lvl="1"/>
            <a:r>
              <a:rPr lang="en-US" dirty="0" smtClean="0"/>
              <a:t>The design time registry</a:t>
            </a:r>
          </a:p>
          <a:p>
            <a:pPr lvl="1"/>
            <a:r>
              <a:rPr lang="en-US" dirty="0" smtClean="0"/>
              <a:t>The runtime registry</a:t>
            </a:r>
          </a:p>
        </p:txBody>
      </p:sp>
    </p:spTree>
    <p:extLst>
      <p:ext uri="{BB962C8B-B14F-4D97-AF65-F5344CB8AC3E}">
        <p14:creationId xmlns:p14="http://schemas.microsoft.com/office/powerpoint/2010/main" val="1510886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services at runtime</a:t>
            </a:r>
          </a:p>
          <a:p>
            <a:r>
              <a:rPr lang="en-US" dirty="0" smtClean="0"/>
              <a:t>Monitoring services at runtime</a:t>
            </a:r>
          </a:p>
          <a:p>
            <a:r>
              <a:rPr lang="en-US" dirty="0" smtClean="0"/>
              <a:t>Managing SLAs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Acting on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32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simple(r) protocol just aimed at finding “live” endpoints</a:t>
            </a:r>
          </a:p>
          <a:p>
            <a:r>
              <a:rPr lang="en-US" dirty="0" smtClean="0"/>
              <a:t>For example used by HP printers for network printing</a:t>
            </a:r>
          </a:p>
          <a:p>
            <a:pPr lvl="1"/>
            <a:r>
              <a:rPr lang="en-US" dirty="0" smtClean="0"/>
              <a:t>Though my own experience is that mine is a bit hit and miss!</a:t>
            </a:r>
          </a:p>
          <a:p>
            <a:r>
              <a:rPr lang="en-US" dirty="0" smtClean="0"/>
              <a:t>Supports UDP and TCP</a:t>
            </a:r>
          </a:p>
          <a:p>
            <a:pPr lvl="1"/>
            <a:r>
              <a:rPr lang="en-US" dirty="0" smtClean="0"/>
              <a:t>Managed or Ad-Hoc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03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 “ad-hoc”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295400"/>
            <a:ext cx="8128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1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SOA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1" y="1417638"/>
            <a:ext cx="6917691" cy="44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82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WS-Discovery Message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messages</a:t>
            </a:r>
          </a:p>
          <a:p>
            <a:r>
              <a:rPr lang="en-US" dirty="0"/>
              <a:t>Bye messages</a:t>
            </a:r>
          </a:p>
          <a:p>
            <a:r>
              <a:rPr lang="en-US" dirty="0"/>
              <a:t>Probe messages</a:t>
            </a:r>
          </a:p>
          <a:p>
            <a:r>
              <a:rPr lang="en-US" dirty="0"/>
              <a:t>Probe match messages</a:t>
            </a:r>
          </a:p>
          <a:p>
            <a:r>
              <a:rPr lang="en-US" dirty="0"/>
              <a:t>Resolve messages</a:t>
            </a:r>
          </a:p>
          <a:p>
            <a:r>
              <a:rPr lang="en-US" dirty="0"/>
              <a:t>Resolve match messages</a:t>
            </a:r>
          </a:p>
        </p:txBody>
      </p:sp>
    </p:spTree>
    <p:extLst>
      <p:ext uri="{BB962C8B-B14F-4D97-AF65-F5344CB8AC3E}">
        <p14:creationId xmlns:p14="http://schemas.microsoft.com/office/powerpoint/2010/main" val="2890788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00" y="1299845"/>
            <a:ext cx="9525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 smtClean="0">
                <a:latin typeface="Courier"/>
                <a:cs typeface="Courier"/>
              </a:rPr>
              <a:t>wsd:Hello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wsa:EndpointReference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wsa:Address</a:t>
            </a:r>
            <a:r>
              <a:rPr lang="en-US" sz="1600" dirty="0">
                <a:latin typeface="Courier"/>
                <a:cs typeface="Courier"/>
              </a:rPr>
              <a:t>&gt;urn:uuid:50bccd63-8c1f-4f9d-</a:t>
            </a:r>
            <a:r>
              <a:rPr lang="en-US" sz="1600" dirty="0" smtClean="0">
                <a:latin typeface="Courier"/>
                <a:cs typeface="Courier"/>
              </a:rPr>
              <a:t>a0db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wsa:Address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wsa:EndpointReference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wsd:Types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xmlns:a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"http://echo</a:t>
            </a:r>
            <a:r>
              <a:rPr lang="en-US" sz="1600" dirty="0" smtClean="0">
                <a:latin typeface="Courier"/>
                <a:cs typeface="Courier"/>
              </a:rPr>
              <a:t>..</a:t>
            </a:r>
            <a:r>
              <a:rPr lang="en-US" sz="1600" dirty="0">
                <a:latin typeface="Courier"/>
                <a:cs typeface="Courier"/>
              </a:rPr>
              <a:t>wso2.org"&gt;</a:t>
            </a:r>
            <a:r>
              <a:rPr lang="en-US" sz="1600" dirty="0" err="1" smtClean="0">
                <a:latin typeface="Courier"/>
                <a:cs typeface="Courier"/>
              </a:rPr>
              <a:t>a:echoPortType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wsd:Types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wsd:Scopes</a:t>
            </a:r>
            <a:r>
              <a:rPr lang="en-US" sz="1600" dirty="0">
                <a:latin typeface="Courier"/>
                <a:cs typeface="Courier"/>
              </a:rPr>
              <a:t>&gt;http:/</a:t>
            </a:r>
            <a:r>
              <a:rPr lang="en-US" sz="1600" dirty="0" smtClean="0">
                <a:latin typeface="Courier"/>
                <a:cs typeface="Courier"/>
              </a:rPr>
              <a:t>/…/</a:t>
            </a:r>
            <a:r>
              <a:rPr lang="en-US" sz="1600" dirty="0" err="1">
                <a:latin typeface="Courier"/>
                <a:cs typeface="Courier"/>
              </a:rPr>
              <a:t>ws-dd</a:t>
            </a:r>
            <a:r>
              <a:rPr lang="en-US" sz="1600" dirty="0">
                <a:latin typeface="Courier"/>
                <a:cs typeface="Courier"/>
              </a:rPr>
              <a:t>/ns/discovery/2009/01/</a:t>
            </a:r>
            <a:r>
              <a:rPr lang="en-US" sz="1600" dirty="0" err="1" smtClean="0">
                <a:latin typeface="Courier"/>
                <a:cs typeface="Courier"/>
              </a:rPr>
              <a:t>DefaultScope</a:t>
            </a:r>
            <a:r>
              <a:rPr lang="en-US" sz="1600" dirty="0" smtClean="0">
                <a:latin typeface="Courier"/>
                <a:cs typeface="Courier"/>
              </a:rPr>
              <a:t/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wsd:Scopes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wsd:XAddrs</a:t>
            </a:r>
            <a:r>
              <a:rPr lang="en-US" sz="1600" dirty="0">
                <a:latin typeface="Courier"/>
                <a:cs typeface="Courier"/>
              </a:rPr>
              <a:t>&gt;https://localhost:8243/services/</a:t>
            </a:r>
            <a:r>
              <a:rPr lang="en-US" sz="1600" dirty="0" smtClean="0">
                <a:latin typeface="Courier"/>
                <a:cs typeface="Courier"/>
              </a:rPr>
              <a:t>echo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         </a:t>
            </a:r>
            <a:r>
              <a:rPr lang="en-US" sz="1600" dirty="0">
                <a:latin typeface="Courier"/>
                <a:cs typeface="Courier"/>
              </a:rPr>
              <a:t>http://localhost:8280/services/echo&lt;/</a:t>
            </a:r>
            <a:r>
              <a:rPr lang="en-US" sz="1600" dirty="0" err="1">
                <a:latin typeface="Courier"/>
                <a:cs typeface="Courier"/>
              </a:rPr>
              <a:t>wsd:XAddrs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wsd:MetadataVersion</a:t>
            </a:r>
            <a:r>
              <a:rPr lang="en-US" sz="1600" dirty="0">
                <a:latin typeface="Courier"/>
                <a:cs typeface="Courier"/>
              </a:rPr>
              <a:t>&gt;1&lt;/</a:t>
            </a:r>
            <a:r>
              <a:rPr lang="en-US" sz="1600" dirty="0" err="1">
                <a:latin typeface="Courier"/>
                <a:cs typeface="Courier"/>
              </a:rPr>
              <a:t>wsd:MetadataVersion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wsd:Hello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13596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91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5122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Gathering data</a:t>
            </a:r>
          </a:p>
          <a:p>
            <a:r>
              <a:rPr lang="en-US" smtClean="0"/>
              <a:t>How to collect data efficiently</a:t>
            </a:r>
          </a:p>
          <a:p>
            <a:r>
              <a:rPr lang="en-US" smtClean="0"/>
              <a:t>How to store data effectively</a:t>
            </a:r>
          </a:p>
          <a:p>
            <a:r>
              <a:rPr lang="en-US" smtClean="0"/>
              <a:t>What data to capture</a:t>
            </a:r>
            <a:endParaRPr lang="en-US"/>
          </a:p>
        </p:txBody>
      </p:sp>
      <p:pic>
        <p:nvPicPr>
          <p:cNvPr id="5123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 b="79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557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Data operations</a:t>
            </a:r>
          </a:p>
          <a:p>
            <a:r>
              <a:rPr lang="en-US" smtClean="0"/>
              <a:t>Defining KPIs and analytics</a:t>
            </a:r>
          </a:p>
          <a:p>
            <a:r>
              <a:rPr lang="en-US" smtClean="0"/>
              <a:t>Operating on large amounts of historical or current data</a:t>
            </a:r>
          </a:p>
          <a:p>
            <a:r>
              <a:rPr lang="en-US" smtClean="0"/>
              <a:t>Creating intelligence </a:t>
            </a:r>
            <a:endParaRPr lang="en-US"/>
          </a:p>
        </p:txBody>
      </p:sp>
      <p:pic>
        <p:nvPicPr>
          <p:cNvPr id="614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6" r="17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105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</a:t>
            </a:r>
            <a:endParaRPr lang="en-US"/>
          </a:p>
        </p:txBody>
      </p:sp>
      <p:sp>
        <p:nvSpPr>
          <p:cNvPr id="7170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Visualization</a:t>
            </a:r>
          </a:p>
          <a:p>
            <a:r>
              <a:rPr lang="en-US" smtClean="0"/>
              <a:t>Dashboards</a:t>
            </a:r>
          </a:p>
          <a:p>
            <a:r>
              <a:rPr lang="en-US" smtClean="0"/>
              <a:t>Reports</a:t>
            </a:r>
          </a:p>
          <a:p>
            <a:endParaRPr lang="en-US"/>
          </a:p>
        </p:txBody>
      </p:sp>
      <p:pic>
        <p:nvPicPr>
          <p:cNvPr id="7171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r="14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199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rebuchet MS" charset="0"/>
                <a:ea typeface="ヒラギノ角ゴ ProN W6" charset="0"/>
                <a:cs typeface="ヒラギノ角ゴ ProN W6" charset="0"/>
              </a:rPr>
              <a:t>BAM visually</a:t>
            </a:r>
          </a:p>
        </p:txBody>
      </p:sp>
      <p:pic>
        <p:nvPicPr>
          <p:cNvPr id="1024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6" y="1555998"/>
            <a:ext cx="820191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06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SLAs are time based rules about performance data</a:t>
            </a:r>
          </a:p>
          <a:p>
            <a:pPr lvl="1"/>
            <a:r>
              <a:rPr lang="en-US" dirty="0" smtClean="0"/>
              <a:t>Is service X responding in under 50ms for more than 99% of calls within the last 5 </a:t>
            </a:r>
            <a:r>
              <a:rPr lang="en-US" dirty="0" err="1" smtClean="0"/>
              <a:t>mins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Does the sales team respond to leads within 4 hours?</a:t>
            </a:r>
          </a:p>
          <a:p>
            <a:pPr lvl="1"/>
            <a:r>
              <a:rPr lang="en-US" dirty="0" smtClean="0"/>
              <a:t>Has the average CPU utilization over the last day gone more than 50% higher than the weekly average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76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 bwMode="auto">
          <a:xfrm flipH="1">
            <a:off x="954911" y="1425252"/>
            <a:ext cx="7319017" cy="3934778"/>
          </a:xfrm>
          <a:prstGeom prst="round2SameRect">
            <a:avLst>
              <a:gd name="adj1" fmla="val 5211"/>
              <a:gd name="adj2" fmla="val 0"/>
            </a:avLst>
          </a:prstGeom>
          <a:gradFill flip="none" rotWithShape="1">
            <a:gsLst>
              <a:gs pos="800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4925">
            <a:noFill/>
            <a:round/>
            <a:headEnd/>
            <a:tailEnd/>
          </a:ln>
        </p:spPr>
        <p:txBody>
          <a:bodyPr vert="horz" wrap="square" lIns="82290" tIns="41145" rIns="82290" bIns="41145" numCol="1" anchor="t" anchorCtr="0" compatLnSpc="1">
            <a:prstTxWarp prst="textNoShape">
              <a:avLst/>
            </a:prstTxWarp>
          </a:bodyPr>
          <a:lstStyle/>
          <a:p>
            <a:pPr indent="-204419">
              <a:lnSpc>
                <a:spcPct val="90000"/>
              </a:lnSpc>
              <a:spcBef>
                <a:spcPts val="567"/>
              </a:spcBef>
              <a:buClr>
                <a:srgbClr val="FFFF99"/>
              </a:buClr>
              <a:buSzPct val="120000"/>
              <a:defRPr/>
            </a:pPr>
            <a:endParaRPr lang="en-US" altLang="zh-CN" kern="0" dirty="0"/>
          </a:p>
        </p:txBody>
      </p:sp>
      <p:grpSp>
        <p:nvGrpSpPr>
          <p:cNvPr id="2" name="Group 32"/>
          <p:cNvGrpSpPr/>
          <p:nvPr/>
        </p:nvGrpSpPr>
        <p:grpSpPr>
          <a:xfrm>
            <a:off x="2653969" y="3710644"/>
            <a:ext cx="5642888" cy="1677264"/>
            <a:chOff x="2240498" y="4477730"/>
            <a:chExt cx="6269875" cy="1863626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240498" y="4477730"/>
              <a:ext cx="6269875" cy="186362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2000">
                  <a:schemeClr val="tx1">
                    <a:lumMod val="95000"/>
                    <a:lumOff val="5000"/>
                  </a:schemeClr>
                </a:gs>
              </a:gsLst>
              <a:lin ang="8100000" scaled="1"/>
              <a:tileRect/>
            </a:gradFill>
            <a:ln w="349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-204419">
                <a:lnSpc>
                  <a:spcPct val="90000"/>
                </a:lnSpc>
                <a:spcBef>
                  <a:spcPts val="567"/>
                </a:spcBef>
                <a:buClr>
                  <a:srgbClr val="FFFF99"/>
                </a:buClr>
                <a:buSzPct val="120000"/>
                <a:defRPr/>
              </a:pPr>
              <a:endParaRPr lang="en-US" altLang="zh-CN" kern="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2359257" y="4617376"/>
              <a:ext cx="2510157" cy="1619264"/>
              <a:chOff x="2359257" y="4617376"/>
              <a:chExt cx="2510157" cy="1619264"/>
            </a:xfrm>
          </p:grpSpPr>
          <p:pic>
            <p:nvPicPr>
              <p:cNvPr id="73" name="Picture 8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1246" y="4617376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54"/>
              <p:cNvGrpSpPr/>
              <p:nvPr/>
            </p:nvGrpSpPr>
            <p:grpSpPr>
              <a:xfrm>
                <a:off x="3681378" y="5474639"/>
                <a:ext cx="740066" cy="762001"/>
                <a:chOff x="555334" y="4191000"/>
                <a:chExt cx="587666" cy="609600"/>
              </a:xfrm>
            </p:grpSpPr>
            <p:pic>
              <p:nvPicPr>
                <p:cNvPr id="79" name="Picture 3" descr="C:\Documents and Settings\antonk\Local Settings\Temporary Internet Files\Content.IE5\AV78XKCM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34" y="4191000"/>
                  <a:ext cx="587666" cy="527538"/>
                </a:xfrm>
                <a:prstGeom prst="rect">
                  <a:avLst/>
                </a:prstGeom>
                <a:noFill/>
              </p:spPr>
            </p:pic>
            <p:sp>
              <p:nvSpPr>
                <p:cNvPr id="80" name="Can 79"/>
                <p:cNvSpPr/>
                <p:nvPr/>
              </p:nvSpPr>
              <p:spPr>
                <a:xfrm>
                  <a:off x="860133" y="4419600"/>
                  <a:ext cx="228600" cy="381000"/>
                </a:xfrm>
                <a:prstGeom prst="ca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sz="11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75" name="Curved Connector 13"/>
              <p:cNvCxnSpPr/>
              <p:nvPr/>
            </p:nvCxnSpPr>
            <p:spPr>
              <a:xfrm>
                <a:off x="3467064" y="4941354"/>
                <a:ext cx="584347" cy="533278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848326" y="4819548"/>
                <a:ext cx="102108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request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77" name="Curved Connector 13"/>
              <p:cNvCxnSpPr/>
              <p:nvPr/>
            </p:nvCxnSpPr>
            <p:spPr>
              <a:xfrm rot="10800000">
                <a:off x="3074156" y="5265332"/>
                <a:ext cx="607223" cy="539013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19"/>
              <p:cNvSpPr txBox="1"/>
              <p:nvPr/>
            </p:nvSpPr>
            <p:spPr>
              <a:xfrm>
                <a:off x="2359257" y="5602632"/>
                <a:ext cx="117411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response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Group 29"/>
            <p:cNvGrpSpPr/>
            <p:nvPr/>
          </p:nvGrpSpPr>
          <p:grpSpPr>
            <a:xfrm>
              <a:off x="5335262" y="4664974"/>
              <a:ext cx="2846710" cy="1381162"/>
              <a:chOff x="5335262" y="4664974"/>
              <a:chExt cx="2846710" cy="1381162"/>
            </a:xfrm>
          </p:grpSpPr>
          <p:pic>
            <p:nvPicPr>
              <p:cNvPr id="64" name="Picture 3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96022" y="5046004"/>
                <a:ext cx="555625" cy="7270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32"/>
              <p:cNvGrpSpPr>
                <a:grpSpLocks/>
              </p:cNvGrpSpPr>
              <p:nvPr/>
            </p:nvGrpSpPr>
            <p:grpSpPr bwMode="auto">
              <a:xfrm>
                <a:off x="5467328" y="4688814"/>
                <a:ext cx="857256" cy="500066"/>
                <a:chOff x="258" y="448397"/>
                <a:chExt cx="1030863" cy="868320"/>
              </a:xfrm>
              <a:solidFill>
                <a:srgbClr val="DDE8C6">
                  <a:alpha val="20000"/>
                </a:srgbClr>
              </a:solidFill>
            </p:grpSpPr>
            <p:sp>
              <p:nvSpPr>
                <p:cNvPr id="71" name=" 3"/>
                <p:cNvSpPr/>
                <p:nvPr/>
              </p:nvSpPr>
              <p:spPr>
                <a:xfrm>
                  <a:off x="258" y="448397"/>
                  <a:ext cx="1030863" cy="868320"/>
                </a:xfrm>
                <a:prstGeom prst="gear6">
                  <a:avLst/>
                </a:prstGeom>
                <a:solidFill>
                  <a:schemeClr val="accent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 4"/>
                <p:cNvSpPr/>
                <p:nvPr/>
              </p:nvSpPr>
              <p:spPr>
                <a:xfrm>
                  <a:off x="243146" y="669207"/>
                  <a:ext cx="545087" cy="426700"/>
                </a:xfrm>
                <a:prstGeom prst="rect">
                  <a:avLst/>
                </a:prstGeom>
                <a:noFill/>
                <a:ln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6510" tIns="16510" rIns="16510" bIns="16510" spcCol="1270" anchor="ctr"/>
                <a:lstStyle/>
                <a:p>
                  <a:pPr algn="ctr" defTabSz="520032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Event</a:t>
                  </a:r>
                  <a:endParaRPr lang="en-US" sz="6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66" name="Curved Connector 13"/>
              <p:cNvCxnSpPr>
                <a:endCxn id="64" idx="1"/>
              </p:cNvCxnSpPr>
              <p:nvPr/>
            </p:nvCxnSpPr>
            <p:spPr>
              <a:xfrm rot="16200000" flipH="1">
                <a:off x="6032746" y="5046265"/>
                <a:ext cx="226487" cy="500066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154" y="5398181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8" name="Curved Connector 13"/>
              <p:cNvCxnSpPr>
                <a:stCxn id="64" idx="3"/>
                <a:endCxn id="67" idx="1"/>
              </p:cNvCxnSpPr>
              <p:nvPr/>
            </p:nvCxnSpPr>
            <p:spPr>
              <a:xfrm>
                <a:off x="6951647" y="5409542"/>
                <a:ext cx="444507" cy="312617"/>
              </a:xfrm>
              <a:prstGeom prst="curvedConnector3">
                <a:avLst>
                  <a:gd name="adj1" fmla="val 50000"/>
                </a:avLst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93498" y="4664974"/>
                <a:ext cx="95195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output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35262" y="5274574"/>
                <a:ext cx="95522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input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24357" y="98857"/>
            <a:ext cx="8229600" cy="822643"/>
          </a:xfrm>
        </p:spPr>
        <p:txBody>
          <a:bodyPr/>
          <a:lstStyle/>
          <a:p>
            <a:r>
              <a:rPr lang="en-US" dirty="0" smtClean="0"/>
              <a:t>Event Processing 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63530"/>
              </p:ext>
            </p:extLst>
          </p:nvPr>
        </p:nvGraphicFramePr>
        <p:xfrm>
          <a:off x="954912" y="1425252"/>
          <a:ext cx="7341945" cy="3941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057"/>
                <a:gridCol w="2596296"/>
                <a:gridCol w="3046592"/>
              </a:tblGrid>
              <a:tr h="635082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Storage based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Event-driven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0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Query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Paradigm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Ad-hoc queries or requests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Continuous standing queries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9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Latency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Seconds, hours, days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Milliseconds or less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 Rate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Hundreds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events/sec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Tens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thousands of events/sec or more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73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7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5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24FE-D216-4DA0-9EB3-59CD2FCFD23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WSO2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6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08" y="229450"/>
            <a:ext cx="8229600" cy="822643"/>
          </a:xfrm>
        </p:spPr>
        <p:txBody>
          <a:bodyPr/>
          <a:lstStyle/>
          <a:p>
            <a:r>
              <a:rPr lang="en-US" dirty="0" smtClean="0"/>
              <a:t>Scenarios of Event Processing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-587251" y="3455298"/>
            <a:ext cx="4251960" cy="685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73018" y="5615568"/>
            <a:ext cx="6240780" cy="14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08002"/>
              </p:ext>
            </p:extLst>
          </p:nvPr>
        </p:nvGraphicFramePr>
        <p:xfrm>
          <a:off x="407158" y="1507326"/>
          <a:ext cx="1053466" cy="411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6"/>
              </a:tblGrid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Months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Days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hours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Minutes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644226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Seconds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 ms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776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&lt;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 1ms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79152"/>
              </p:ext>
            </p:extLst>
          </p:nvPr>
        </p:nvGraphicFramePr>
        <p:xfrm>
          <a:off x="1161541" y="5684148"/>
          <a:ext cx="665226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323"/>
                <a:gridCol w="950323"/>
                <a:gridCol w="950323"/>
                <a:gridCol w="950323"/>
                <a:gridCol w="950323"/>
                <a:gridCol w="950323"/>
                <a:gridCol w="9503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100000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cs typeface="Segoe UI" pitchFamily="34" charset="0"/>
                        </a:rPr>
                        <a:t>~1M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121658" y="6095628"/>
            <a:ext cx="5486400" cy="360093"/>
          </a:xfrm>
          <a:prstGeom prst="rect">
            <a:avLst/>
          </a:prstGeom>
          <a:noFill/>
        </p:spPr>
        <p:txBody>
          <a:bodyPr wrap="square" lIns="82290" tIns="41145" rIns="82290" bIns="41145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Aggregate Data </a:t>
            </a:r>
            <a:r>
              <a:rPr lang="en-US" b="1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Rate (Events/seconds)</a:t>
            </a:r>
            <a:endParaRPr lang="en-US" b="1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63" y="3037219"/>
            <a:ext cx="443186" cy="1234440"/>
          </a:xfrm>
          <a:prstGeom prst="rect">
            <a:avLst/>
          </a:prstGeom>
          <a:noFill/>
        </p:spPr>
        <p:txBody>
          <a:bodyPr vert="vert270" wrap="square" lIns="82290" tIns="41145" rIns="82290" bIns="41145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Latency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78758" y="1637929"/>
            <a:ext cx="3821942" cy="26786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82290" tIns="41145" rIns="82290" bIns="41145" rtlCol="0" anchor="t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Relational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Database 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463540" y="2396326"/>
            <a:ext cx="3017520" cy="13030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Operational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Analytics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Applications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691641" y="3973667"/>
            <a:ext cx="3154680" cy="1508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  </a:t>
            </a:r>
          </a:p>
          <a:p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Monitoring 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00700" y="4247986"/>
            <a:ext cx="3017520" cy="12990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Financial Trading        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Applications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11881" y="3699347"/>
            <a:ext cx="2606040" cy="1577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Manufacturing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Applications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04739" y="3082127"/>
            <a:ext cx="2518922" cy="10246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Data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Warehousing Applications</a:t>
            </a:r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37861" y="3562186"/>
            <a:ext cx="3017520" cy="822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2290" tIns="41145" rIns="82290" bIns="4114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Web Analytics Applications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1897379" y="2150686"/>
            <a:ext cx="6783187" cy="3468900"/>
          </a:xfrm>
          <a:custGeom>
            <a:avLst/>
            <a:gdLst>
              <a:gd name="connsiteX0" fmla="*/ 543099 w 7536874"/>
              <a:gd name="connsiteY0" fmla="*/ 2166850 h 3854334"/>
              <a:gd name="connsiteX1" fmla="*/ 4084320 w 7536874"/>
              <a:gd name="connsiteY1" fmla="*/ 2133600 h 3854334"/>
              <a:gd name="connsiteX2" fmla="*/ 4267200 w 7536874"/>
              <a:gd name="connsiteY2" fmla="*/ 238298 h 3854334"/>
              <a:gd name="connsiteX3" fmla="*/ 6761019 w 7536874"/>
              <a:gd name="connsiteY3" fmla="*/ 703810 h 3854334"/>
              <a:gd name="connsiteX4" fmla="*/ 6578139 w 7536874"/>
              <a:gd name="connsiteY4" fmla="*/ 3314007 h 3854334"/>
              <a:gd name="connsiteX5" fmla="*/ 1008611 w 7536874"/>
              <a:gd name="connsiteY5" fmla="*/ 3663141 h 3854334"/>
              <a:gd name="connsiteX6" fmla="*/ 543099 w 7536874"/>
              <a:gd name="connsiteY6" fmla="*/ 2166850 h 385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74" h="3854334">
                <a:moveTo>
                  <a:pt x="543099" y="2166850"/>
                </a:moveTo>
                <a:cubicBezTo>
                  <a:pt x="1055717" y="1911927"/>
                  <a:pt x="3463637" y="2455025"/>
                  <a:pt x="4084320" y="2133600"/>
                </a:cubicBezTo>
                <a:cubicBezTo>
                  <a:pt x="4705003" y="1812175"/>
                  <a:pt x="3821084" y="476596"/>
                  <a:pt x="4267200" y="238298"/>
                </a:cubicBezTo>
                <a:cubicBezTo>
                  <a:pt x="4713316" y="0"/>
                  <a:pt x="6375863" y="191192"/>
                  <a:pt x="6761019" y="703810"/>
                </a:cubicBezTo>
                <a:cubicBezTo>
                  <a:pt x="7146175" y="1216428"/>
                  <a:pt x="7536874" y="2820785"/>
                  <a:pt x="6578139" y="3314007"/>
                </a:cubicBezTo>
                <a:cubicBezTo>
                  <a:pt x="5619404" y="3807229"/>
                  <a:pt x="2017222" y="3854334"/>
                  <a:pt x="1008611" y="3663141"/>
                </a:cubicBezTo>
                <a:cubicBezTo>
                  <a:pt x="0" y="3471948"/>
                  <a:pt x="30481" y="2421774"/>
                  <a:pt x="543099" y="216685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0" tIns="41145" rIns="82290" bIns="41145"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600700" y="1779107"/>
            <a:ext cx="3143272" cy="369326"/>
          </a:xfrm>
          <a:prstGeom prst="rect">
            <a:avLst/>
          </a:prstGeom>
          <a:noFill/>
          <a:ln cmpd="sng">
            <a:noFill/>
          </a:ln>
        </p:spPr>
        <p:txBody>
          <a:bodyPr wrap="square" lIns="91433" tIns="45717" rIns="91433" bIns="45717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CEP Target Scenarios</a:t>
            </a:r>
            <a:endParaRPr lang="en-US" b="1" kern="12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24FE-D216-4DA0-9EB3-59CD2FCFD23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WSO2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9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70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Event Processing</a:t>
            </a:r>
          </a:p>
          <a:p>
            <a:pPr lvl="1"/>
            <a:r>
              <a:rPr lang="en-US" dirty="0" smtClean="0"/>
              <a:t>Simple filters (e.g. Is this a gold or platinum customer?)</a:t>
            </a:r>
          </a:p>
          <a:p>
            <a:r>
              <a:rPr lang="en-US" dirty="0" smtClean="0"/>
              <a:t>Event Stream Processing</a:t>
            </a:r>
          </a:p>
          <a:p>
            <a:pPr lvl="1"/>
            <a:r>
              <a:rPr lang="en-US" dirty="0" smtClean="0"/>
              <a:t>Looking across multiple event streams and joining multiple event stream etc.</a:t>
            </a:r>
          </a:p>
          <a:p>
            <a:r>
              <a:rPr lang="en-US" dirty="0" smtClean="0"/>
              <a:t>Complex Event Processing </a:t>
            </a:r>
          </a:p>
          <a:p>
            <a:pPr lvl="1"/>
            <a:r>
              <a:rPr lang="en-US" dirty="0" smtClean="0"/>
              <a:t>Processing multiple event streams to identify meaningful patterns, using complex conditions &amp; temporal  windows</a:t>
            </a:r>
          </a:p>
          <a:p>
            <a:pPr lvl="1"/>
            <a:r>
              <a:rPr lang="en-US" dirty="0" smtClean="0"/>
              <a:t>E.g. There has been a more than 10% increase in overall trading activity AND the average price of commodities has fallen 2% in the last 4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9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Types of queries are following  </a:t>
            </a:r>
          </a:p>
          <a:p>
            <a:pPr lvl="1"/>
            <a:r>
              <a:rPr lang="en-US" dirty="0" smtClean="0"/>
              <a:t>Filters and Projection</a:t>
            </a:r>
            <a:endParaRPr lang="en-US" dirty="0"/>
          </a:p>
          <a:p>
            <a:pPr lvl="1"/>
            <a:r>
              <a:rPr lang="en-US" dirty="0"/>
              <a:t>Windows – events are processed </a:t>
            </a:r>
            <a:r>
              <a:rPr lang="en-US" dirty="0" smtClean="0"/>
              <a:t>within temporal windows </a:t>
            </a:r>
            <a:r>
              <a:rPr lang="en-US" dirty="0"/>
              <a:t>(e.g. for aggregation and joins).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Time </a:t>
            </a:r>
            <a:r>
              <a:rPr lang="en-US" dirty="0"/>
              <a:t>window vs. length window.</a:t>
            </a:r>
          </a:p>
          <a:p>
            <a:pPr lvl="1"/>
            <a:r>
              <a:rPr lang="en-US" dirty="0"/>
              <a:t>Ordering – </a:t>
            </a:r>
            <a:r>
              <a:rPr lang="en-US" dirty="0" smtClean="0"/>
              <a:t>identify event sequences </a:t>
            </a:r>
            <a:r>
              <a:rPr lang="en-US" dirty="0"/>
              <a:t>and patterns </a:t>
            </a:r>
            <a:r>
              <a:rPr lang="en-US" dirty="0" smtClean="0"/>
              <a:t>(e.g. for a credit card </a:t>
            </a:r>
            <a:r>
              <a:rPr lang="en-US" dirty="0"/>
              <a:t>new location followed by small and a large purchase might suggest a fraud)</a:t>
            </a:r>
          </a:p>
          <a:p>
            <a:pPr lvl="1"/>
            <a:r>
              <a:rPr lang="en-US" dirty="0" smtClean="0"/>
              <a:t>Joins – join two streams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CEP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3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6447" y="1143608"/>
            <a:ext cx="8229600" cy="1097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from p=</a:t>
            </a:r>
            <a:r>
              <a:rPr lang="en-US" sz="1800" b="1" dirty="0" err="1">
                <a:latin typeface="Courier New"/>
                <a:cs typeface="Courier New"/>
              </a:rPr>
              <a:t>PINChangeEvents#window.time</a:t>
            </a:r>
            <a:r>
              <a:rPr lang="en-US" sz="1800" b="1" dirty="0">
                <a:latin typeface="Courier New"/>
                <a:cs typeface="Courier New"/>
              </a:rPr>
              <a:t>(3600) join 	t=</a:t>
            </a:r>
            <a:r>
              <a:rPr lang="en-US" sz="1800" b="1" dirty="0" err="1">
                <a:latin typeface="Courier New"/>
                <a:cs typeface="Courier New"/>
              </a:rPr>
              <a:t>TransactionEvents</a:t>
            </a:r>
            <a:r>
              <a:rPr lang="en-US" sz="1800" b="1" dirty="0">
                <a:latin typeface="Courier New"/>
                <a:cs typeface="Courier New"/>
              </a:rPr>
              <a:t>[amount&gt;10000]#</a:t>
            </a:r>
            <a:r>
              <a:rPr lang="en-US" sz="1800" b="1" dirty="0" err="1">
                <a:latin typeface="Courier New"/>
                <a:cs typeface="Courier New"/>
              </a:rPr>
              <a:t>window.time</a:t>
            </a:r>
            <a:r>
              <a:rPr lang="en-US" sz="1800" b="1" dirty="0">
                <a:latin typeface="Courier New"/>
                <a:cs typeface="Courier New"/>
              </a:rPr>
              <a:t>(3600)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on </a:t>
            </a:r>
            <a:r>
              <a:rPr lang="en-US" sz="1800" b="1" dirty="0" err="1">
                <a:latin typeface="Courier New"/>
                <a:cs typeface="Courier New"/>
              </a:rPr>
              <a:t>p.custid</a:t>
            </a:r>
            <a:r>
              <a:rPr lang="en-US" sz="1800" b="1" dirty="0">
                <a:latin typeface="Courier New"/>
                <a:cs typeface="Courier New"/>
              </a:rPr>
              <a:t>==</a:t>
            </a:r>
            <a:r>
              <a:rPr lang="en-US" sz="1800" b="1" dirty="0" err="1">
                <a:latin typeface="Courier New"/>
                <a:cs typeface="Courier New"/>
              </a:rPr>
              <a:t>t.custid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return </a:t>
            </a:r>
            <a:r>
              <a:rPr lang="en-US" sz="1800" b="1" dirty="0" err="1">
                <a:latin typeface="Courier New"/>
                <a:cs typeface="Courier New"/>
              </a:rPr>
              <a:t>t.custid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 err="1">
                <a:latin typeface="Courier New"/>
                <a:cs typeface="Courier New"/>
              </a:rPr>
              <a:t>t.amount</a:t>
            </a:r>
            <a:r>
              <a:rPr lang="en-US" sz="1800" b="1" dirty="0">
                <a:latin typeface="Courier New"/>
                <a:cs typeface="Courier New"/>
              </a:rPr>
              <a:t>; 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pic>
        <p:nvPicPr>
          <p:cNvPr id="2" name="Picture 1" descr="example-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5437"/>
            <a:ext cx="8970135" cy="28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0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on runtime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infrastructure </a:t>
            </a:r>
            <a:r>
              <a:rPr lang="en-US" dirty="0" smtClean="0">
                <a:sym typeface="Wingdings"/>
              </a:rPr>
              <a:t></a:t>
            </a:r>
          </a:p>
          <a:p>
            <a:r>
              <a:rPr lang="en-US" dirty="0" smtClean="0">
                <a:sym typeface="Wingdings"/>
              </a:rPr>
              <a:t>Business Activity Monitoring stream </a:t>
            </a:r>
          </a:p>
          <a:p>
            <a:r>
              <a:rPr lang="en-US" dirty="0" smtClean="0">
                <a:sym typeface="Wingdings"/>
              </a:rPr>
              <a:t>Complex Event Processing rules </a:t>
            </a:r>
          </a:p>
          <a:p>
            <a:r>
              <a:rPr lang="en-US" dirty="0" smtClean="0">
                <a:sym typeface="Wingdings"/>
              </a:rPr>
              <a:t>SOA infrastructure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e.g. when utilization of my cloud web farm is &gt; 75% start a </a:t>
            </a:r>
            <a:r>
              <a:rPr lang="en-US" smtClean="0">
                <a:sym typeface="Wingdings"/>
              </a:rPr>
              <a:t>new server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1214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UDDI</a:t>
            </a: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://uddi.xml.org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400" dirty="0" smtClean="0"/>
              <a:t>S-RAMP</a:t>
            </a:r>
            <a:endParaRPr lang="en-US" sz="2400" dirty="0" smtClean="0">
              <a:hlinkClick r:id="rId3"/>
            </a:endParaRPr>
          </a:p>
          <a:p>
            <a:pPr lvl="1"/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://www.oasis-open.org/committees/tc_home.php?wg_abbrev=s-</a:t>
            </a:r>
            <a:r>
              <a:rPr lang="en-US" sz="2000" dirty="0" smtClean="0">
                <a:hlinkClick r:id="rId3"/>
              </a:rPr>
              <a:t>ramp</a:t>
            </a:r>
            <a:endParaRPr lang="en-US" sz="2000" dirty="0" smtClean="0"/>
          </a:p>
          <a:p>
            <a:r>
              <a:rPr lang="en-US" sz="2400" dirty="0" smtClean="0"/>
              <a:t>WS-Dynamic Discovery</a:t>
            </a:r>
            <a:endParaRPr lang="en-US" sz="2400" dirty="0"/>
          </a:p>
          <a:p>
            <a:pPr lvl="1"/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://docs.oasis-open.org/ws-dd/ns/discovery/2009/</a:t>
            </a:r>
            <a:r>
              <a:rPr lang="en-US" sz="2000" dirty="0" smtClean="0">
                <a:hlinkClick r:id="rId4"/>
              </a:rPr>
              <a:t>01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WSO2 Governance Registry</a:t>
            </a:r>
          </a:p>
          <a:p>
            <a:pPr lvl="1"/>
            <a:r>
              <a:rPr lang="en-US" sz="2000" dirty="0">
                <a:hlinkClick r:id="rId5"/>
              </a:rPr>
              <a:t>http://wso2.com/products/governance-registry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3383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has an impact on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efactoring </a:t>
            </a:r>
            <a:r>
              <a:rPr lang="en-US" dirty="0"/>
              <a:t>of fiefdoms: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backend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cross-domain departments </a:t>
            </a:r>
            <a:r>
              <a:rPr lang="en-US" b="1" dirty="0"/>
              <a:t>– </a:t>
            </a:r>
            <a:r>
              <a:rPr lang="en-US" dirty="0"/>
              <a:t>frontend departments</a:t>
            </a:r>
            <a:br>
              <a:rPr lang="en-US" dirty="0"/>
            </a:br>
            <a:r>
              <a:rPr lang="en-US" b="1" dirty="0"/>
              <a:t>– </a:t>
            </a:r>
            <a:r>
              <a:rPr lang="en-US" dirty="0"/>
              <a:t>“solutions managers” 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equires </a:t>
            </a:r>
            <a:r>
              <a:rPr lang="en-US" dirty="0"/>
              <a:t>collaboration and trust </a:t>
            </a:r>
            <a:endParaRPr lang="en-US" dirty="0"/>
          </a:p>
          <a:p>
            <a:r>
              <a:rPr lang="en-US" dirty="0" smtClean="0"/>
              <a:t>May change the funding model</a:t>
            </a:r>
          </a:p>
          <a:p>
            <a:pPr lvl="1"/>
            <a:r>
              <a:rPr lang="en-US" dirty="0" smtClean="0"/>
              <a:t>That will pull in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6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Any organization that designs a system will inevitably produce a design whose structure is a copy of the organization’s communication structure.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Melvin </a:t>
            </a:r>
            <a:r>
              <a:rPr lang="en-US" dirty="0"/>
              <a:t>Conway, </a:t>
            </a:r>
            <a:r>
              <a:rPr lang="en-US" i="1" dirty="0"/>
              <a:t>How Do Committees Invent?</a:t>
            </a:r>
            <a:r>
              <a:rPr lang="en-US" dirty="0"/>
              <a:t>, </a:t>
            </a:r>
            <a:r>
              <a:rPr lang="en-US" dirty="0" smtClean="0"/>
              <a:t>			</a:t>
            </a:r>
            <a:r>
              <a:rPr lang="en-US" dirty="0" err="1" smtClean="0"/>
              <a:t>Datamation</a:t>
            </a:r>
            <a:r>
              <a:rPr lang="en-US" dirty="0" smtClean="0"/>
              <a:t> </a:t>
            </a:r>
            <a:r>
              <a:rPr lang="en-US" dirty="0"/>
              <a:t>Apr 1968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://www.melconway.com/law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Popularized and named by Fred Brooks in </a:t>
            </a:r>
            <a:r>
              <a:rPr lang="en-US" i="1" dirty="0"/>
              <a:t>The Mythical Man-Month</a:t>
            </a:r>
            <a:r>
              <a:rPr lang="en-US" dirty="0"/>
              <a:t>: “If you have four groups working on a compiler, you’ll get a 4-pass compiler.”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5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59" y="1324303"/>
            <a:ext cx="4830945" cy="46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9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95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Not that </a:t>
            </a:r>
            <a:br>
              <a:rPr lang="en-US" dirty="0" smtClean="0"/>
            </a:br>
            <a:r>
              <a:rPr lang="en-US" dirty="0" smtClean="0"/>
              <a:t>simple!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36" y="251367"/>
            <a:ext cx="3070398" cy="54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V</a:t>
            </a:r>
            <a:r>
              <a:rPr lang="en-US" i="1" dirty="0" smtClean="0"/>
              <a:t>isions</a:t>
            </a:r>
            <a:r>
              <a:rPr lang="en-US" i="1" dirty="0"/>
              <a:t>, objectives, business case, funding model </a:t>
            </a:r>
            <a:endParaRPr lang="en-US" i="1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dirty="0"/>
              <a:t>are we doing this? </a:t>
            </a:r>
            <a:r>
              <a:rPr lang="en-US" dirty="0" smtClean="0"/>
              <a:t>How </a:t>
            </a:r>
            <a:r>
              <a:rPr lang="en-US" dirty="0"/>
              <a:t>will we pay for </a:t>
            </a:r>
            <a:r>
              <a:rPr lang="en-US" dirty="0" smtClean="0"/>
              <a:t>it?</a:t>
            </a:r>
          </a:p>
          <a:p>
            <a:pPr lvl="1"/>
            <a:r>
              <a:rPr lang="en-US" i="1" dirty="0"/>
              <a:t>R</a:t>
            </a:r>
            <a:r>
              <a:rPr lang="en-US" i="1" dirty="0" smtClean="0"/>
              <a:t>eference </a:t>
            </a:r>
            <a:r>
              <a:rPr lang="en-US" i="1" dirty="0"/>
              <a:t>architecture</a:t>
            </a:r>
            <a:br>
              <a:rPr lang="en-US" i="1" dirty="0"/>
            </a:br>
            <a:r>
              <a:rPr lang="en-US" dirty="0"/>
              <a:t>F</a:t>
            </a:r>
            <a:r>
              <a:rPr lang="en-US" dirty="0" smtClean="0"/>
              <a:t>undamental </a:t>
            </a:r>
            <a:r>
              <a:rPr lang="en-US" dirty="0"/>
              <a:t>decisions: preferred technology, message </a:t>
            </a:r>
            <a:r>
              <a:rPr lang="en-US" dirty="0"/>
              <a:t>e</a:t>
            </a:r>
            <a:r>
              <a:rPr lang="en-US" dirty="0" smtClean="0"/>
              <a:t>xchange </a:t>
            </a:r>
            <a:r>
              <a:rPr lang="en-US" dirty="0"/>
              <a:t>patterns, </a:t>
            </a:r>
            <a:r>
              <a:rPr lang="en-US" dirty="0" err="1"/>
              <a:t>metamodel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/>
              <a:t>R</a:t>
            </a:r>
            <a:r>
              <a:rPr lang="en-US" i="1" dirty="0" smtClean="0"/>
              <a:t>ules </a:t>
            </a:r>
            <a:r>
              <a:rPr lang="en-US" i="1" dirty="0"/>
              <a:t>and </a:t>
            </a:r>
            <a:r>
              <a:rPr lang="en-US" i="1" dirty="0" smtClean="0"/>
              <a:t>responsibilities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drives and cares about issues </a:t>
            </a:r>
            <a:endParaRPr lang="en-US" dirty="0" smtClean="0"/>
          </a:p>
          <a:p>
            <a:r>
              <a:rPr lang="en-US" i="1" dirty="0" smtClean="0"/>
              <a:t>Policies</a:t>
            </a:r>
            <a:r>
              <a:rPr lang="en-US" i="1" dirty="0"/>
              <a:t>, standards, formats, processes, </a:t>
            </a:r>
            <a:r>
              <a:rPr lang="en-US" i="1" dirty="0" smtClean="0"/>
              <a:t>lifecycles</a:t>
            </a:r>
          </a:p>
          <a:p>
            <a:pPr lvl="1"/>
            <a:r>
              <a:rPr lang="en-US" dirty="0" smtClean="0"/>
              <a:t>decide </a:t>
            </a:r>
            <a:r>
              <a:rPr lang="en-US" dirty="0"/>
              <a:t>and document, in standard notations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1271</Words>
  <Application>Microsoft Macintosh PowerPoint</Application>
  <PresentationFormat>On-screen Show (4:3)</PresentationFormat>
  <Paragraphs>287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Governance, Registries and Monitoring</vt:lpstr>
      <vt:lpstr>Contents</vt:lpstr>
      <vt:lpstr>Before SOA</vt:lpstr>
      <vt:lpstr>With SOA</vt:lpstr>
      <vt:lpstr>SOA has an impact on organization</vt:lpstr>
      <vt:lpstr>Conway’s Law</vt:lpstr>
      <vt:lpstr>Software Development Lifecycle</vt:lpstr>
      <vt:lpstr>Not that  simple! </vt:lpstr>
      <vt:lpstr>High level governance</vt:lpstr>
      <vt:lpstr>Technical Governance</vt:lpstr>
      <vt:lpstr>Establishing SOA</vt:lpstr>
      <vt:lpstr>Design Time Governance</vt:lpstr>
      <vt:lpstr>UDDI</vt:lpstr>
      <vt:lpstr>UDDI</vt:lpstr>
      <vt:lpstr>History</vt:lpstr>
      <vt:lpstr>Key Data Types</vt:lpstr>
      <vt:lpstr>UDDI problems</vt:lpstr>
      <vt:lpstr>SOA Repository Artefact Model and Protocol (S-RAMP)</vt:lpstr>
      <vt:lpstr>Aspects of “real” registries</vt:lpstr>
      <vt:lpstr>Meta-Modelling</vt:lpstr>
      <vt:lpstr>Versioning</vt:lpstr>
      <vt:lpstr>Associations and Properties</vt:lpstr>
      <vt:lpstr>Lifecycle Management</vt:lpstr>
      <vt:lpstr>Dependency Management</vt:lpstr>
      <vt:lpstr>Interfaces</vt:lpstr>
      <vt:lpstr>Registry, DevOps, SCM</vt:lpstr>
      <vt:lpstr>Runtime Governance</vt:lpstr>
      <vt:lpstr>WS-Discovery</vt:lpstr>
      <vt:lpstr>WS-Discovery “ad-hoc”</vt:lpstr>
      <vt:lpstr>WS-Discovery Message Types</vt:lpstr>
      <vt:lpstr>Hello</vt:lpstr>
      <vt:lpstr>Runtime Monitoring</vt:lpstr>
      <vt:lpstr>Aggregation</vt:lpstr>
      <vt:lpstr>Analysis</vt:lpstr>
      <vt:lpstr>Presentation</vt:lpstr>
      <vt:lpstr>BAM visually</vt:lpstr>
      <vt:lpstr>Closing the loop</vt:lpstr>
      <vt:lpstr>Event Processing ?</vt:lpstr>
      <vt:lpstr>Scenarios of Event Processing</vt:lpstr>
      <vt:lpstr>Event Processing</vt:lpstr>
      <vt:lpstr>CEP Queries</vt:lpstr>
      <vt:lpstr>Example Query</vt:lpstr>
      <vt:lpstr>Acting on runtime situations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290</cp:revision>
  <dcterms:created xsi:type="dcterms:W3CDTF">2012-03-07T10:41:54Z</dcterms:created>
  <dcterms:modified xsi:type="dcterms:W3CDTF">2012-12-09T19:57:30Z</dcterms:modified>
</cp:coreProperties>
</file>