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85" r:id="rId3"/>
    <p:sldId id="286" r:id="rId4"/>
    <p:sldId id="287" r:id="rId5"/>
    <p:sldId id="289" r:id="rId6"/>
    <p:sldId id="290" r:id="rId7"/>
    <p:sldId id="257" r:id="rId8"/>
    <p:sldId id="258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69" r:id="rId17"/>
    <p:sldId id="259" r:id="rId18"/>
    <p:sldId id="261" r:id="rId19"/>
    <p:sldId id="278" r:id="rId20"/>
    <p:sldId id="279" r:id="rId21"/>
    <p:sldId id="277" r:id="rId22"/>
    <p:sldId id="280" r:id="rId23"/>
    <p:sldId id="281" r:id="rId24"/>
    <p:sldId id="282" r:id="rId25"/>
    <p:sldId id="262" r:id="rId26"/>
    <p:sldId id="263" r:id="rId27"/>
    <p:sldId id="283" r:id="rId28"/>
    <p:sldId id="284" r:id="rId29"/>
    <p:sldId id="288" r:id="rId30"/>
    <p:sldId id="264" r:id="rId31"/>
    <p:sldId id="260" r:id="rId32"/>
    <p:sldId id="265" r:id="rId33"/>
    <p:sldId id="266" r:id="rId34"/>
    <p:sldId id="26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title Order API - Create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POST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Service creates unique 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dirty="0" smtClean="0"/>
              <a:t>Order -&gt; Client: 201 Created + Location: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note right of Order: "garbage collect" orders not completed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200 OK + re-serialization of JSON (for validation purposes)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304 Not Modified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Order API - Deal with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Properly should implement size of return list and pagination</a:t>
            </a:r>
          </a:p>
          <a:p>
            <a:r>
              <a:rPr lang="en-US" dirty="0" smtClean="0"/>
              <a:t>Order -&gt; Client: 200 OK + JSON Array of URIs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200 OK + serialization of JSON 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note right of Order: Don't actually delete, just mark deleted</a:t>
            </a:r>
          </a:p>
          <a:p>
            <a:r>
              <a:rPr lang="en-US" dirty="0" smtClean="0"/>
              <a:t>Order -&gt; Client: 200 OK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304 Not Modified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410 Gone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Understanding HTTP </a:t>
            </a:r>
            <a:br>
              <a:rPr lang="en-US" smtClean="0"/>
            </a:br>
            <a:r>
              <a:rPr lang="en-US" smtClean="0"/>
              <a:t>and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2012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Server (CS)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/>
              <a:t>offers services, listens for requests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sends request, waits for response</a:t>
            </a:r>
          </a:p>
          <a:p>
            <a:r>
              <a:rPr lang="en-US" dirty="0"/>
              <a:t>T</a:t>
            </a:r>
            <a:r>
              <a:rPr lang="en-US" dirty="0" smtClean="0"/>
              <a:t>ransient</a:t>
            </a:r>
            <a:r>
              <a:rPr lang="en-US" dirty="0"/>
              <a:t>, triggering client; persistent, reactive server</a:t>
            </a:r>
          </a:p>
          <a:p>
            <a:r>
              <a:rPr lang="en-US" dirty="0"/>
              <a:t>S</a:t>
            </a:r>
            <a:r>
              <a:rPr lang="en-US" dirty="0" smtClean="0"/>
              <a:t>eparation </a:t>
            </a:r>
            <a:r>
              <a:rPr lang="en-US" dirty="0"/>
              <a:t>of concerns: user interface from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portability to a new user interface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scalability by simplifying components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by allowing independent evolution </a:t>
            </a:r>
            <a:r>
              <a:rPr lang="en-US" dirty="0" smtClean="0"/>
              <a:t>of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6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Replicated Repository (RR) and Caching ($)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</a:t>
            </a:r>
            <a:r>
              <a:rPr lang="en-US" dirty="0" smtClean="0"/>
              <a:t>eplicated </a:t>
            </a:r>
            <a:r>
              <a:rPr lang="en-US" dirty="0"/>
              <a:t>repository: multiple servers provide same </a:t>
            </a:r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resent </a:t>
            </a:r>
            <a:r>
              <a:rPr lang="en-US" dirty="0"/>
              <a:t>the illusion of a single, centralized service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performance: latency, redundancy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aintaining </a:t>
            </a:r>
            <a:r>
              <a:rPr lang="en-US" dirty="0"/>
              <a:t>consistency the primary </a:t>
            </a:r>
            <a:r>
              <a:rPr lang="en-US" dirty="0" smtClean="0"/>
              <a:t>challenge</a:t>
            </a:r>
          </a:p>
          <a:p>
            <a:r>
              <a:rPr lang="en-US" dirty="0" smtClean="0"/>
              <a:t>Caching: caching </a:t>
            </a:r>
            <a:r>
              <a:rPr lang="en-US" dirty="0"/>
              <a:t>responses for later reuse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ffectively </a:t>
            </a:r>
            <a:r>
              <a:rPr lang="en-US" dirty="0"/>
              <a:t>a replication of a fragment (typically, potential data set </a:t>
            </a:r>
            <a:r>
              <a:rPr lang="en-US" dirty="0" smtClean="0"/>
              <a:t>is huge </a:t>
            </a:r>
            <a:r>
              <a:rPr lang="en-US" dirty="0"/>
              <a:t>or infinite)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esponses </a:t>
            </a:r>
            <a:r>
              <a:rPr lang="en-US" dirty="0"/>
              <a:t>explicitly or implicitly </a:t>
            </a:r>
            <a:r>
              <a:rPr lang="en-US" dirty="0" err="1"/>
              <a:t>labelled</a:t>
            </a:r>
            <a:r>
              <a:rPr lang="en-US" dirty="0"/>
              <a:t> cacheable or not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azy </a:t>
            </a:r>
            <a:r>
              <a:rPr lang="en-US" dirty="0"/>
              <a:t>or active replication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effective than full replication, but cheaper and simpler</a:t>
            </a:r>
          </a:p>
        </p:txBody>
      </p:sp>
    </p:spTree>
    <p:extLst>
      <p:ext uri="{BB962C8B-B14F-4D97-AF65-F5344CB8AC3E}">
        <p14:creationId xmlns:p14="http://schemas.microsoft.com/office/powerpoint/2010/main" val="133447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request from client must carry all necessary context</a:t>
            </a:r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session state stored on server — kept entirely on client</a:t>
            </a:r>
          </a:p>
          <a:p>
            <a:pPr lvl="1"/>
            <a:r>
              <a:rPr lang="en-US" b="1" i="1" dirty="0" smtClean="0"/>
              <a:t>Resource </a:t>
            </a:r>
            <a:r>
              <a:rPr lang="en-US" b="1" i="1" dirty="0"/>
              <a:t>state is a different </a:t>
            </a:r>
            <a:r>
              <a:rPr lang="en-US" b="1" i="1" dirty="0" smtClean="0"/>
              <a:t>matter</a:t>
            </a:r>
            <a:endParaRPr lang="en-US" b="1" i="1" dirty="0"/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visibility for monitoring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reliability by simplifying recovery from partial failure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scalability by allowing server to free resources quickly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by simplifying server, cache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performance by increasing overhead</a:t>
            </a:r>
          </a:p>
        </p:txBody>
      </p:sp>
    </p:spTree>
    <p:extLst>
      <p:ext uri="{BB962C8B-B14F-4D97-AF65-F5344CB8AC3E}">
        <p14:creationId xmlns:p14="http://schemas.microsoft.com/office/powerpoint/2010/main" val="38261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</a:t>
            </a:r>
            <a:r>
              <a:rPr lang="en-US" dirty="0" smtClean="0"/>
              <a:t>ierarchical </a:t>
            </a:r>
            <a:r>
              <a:rPr lang="en-US" dirty="0"/>
              <a:t>arrangement</a:t>
            </a:r>
          </a:p>
          <a:p>
            <a:r>
              <a:rPr lang="en-US" dirty="0"/>
              <a:t>L</a:t>
            </a:r>
            <a:r>
              <a:rPr lang="en-US" dirty="0" smtClean="0"/>
              <a:t>ayer </a:t>
            </a:r>
            <a:r>
              <a:rPr lang="en-US" dirty="0"/>
              <a:t>provides services to layer above, uses services from layer below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and reusability through abstraction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performance through overhead, latency</a:t>
            </a:r>
          </a:p>
          <a:p>
            <a:r>
              <a:rPr lang="en-US" dirty="0"/>
              <a:t>L</a:t>
            </a:r>
            <a:r>
              <a:rPr lang="en-US" dirty="0" smtClean="0"/>
              <a:t>ayered</a:t>
            </a:r>
            <a:r>
              <a:rPr lang="en-US" dirty="0"/>
              <a:t>-client-server (LCS) adds proxy and gateway components to CS</a:t>
            </a:r>
          </a:p>
          <a:p>
            <a:r>
              <a:rPr lang="en-US" dirty="0"/>
              <a:t>P</a:t>
            </a:r>
            <a:r>
              <a:rPr lang="en-US" dirty="0" smtClean="0"/>
              <a:t>roxy </a:t>
            </a:r>
            <a:r>
              <a:rPr lang="en-US" dirty="0"/>
              <a:t>acts as shared server for one or more clients, </a:t>
            </a:r>
            <a:r>
              <a:rPr lang="en-US" dirty="0" smtClean="0"/>
              <a:t>forwarding (</a:t>
            </a:r>
            <a:r>
              <a:rPr lang="en-US" dirty="0"/>
              <a:t>maybe translated) requests</a:t>
            </a:r>
          </a:p>
          <a:p>
            <a:r>
              <a:rPr lang="en-US" dirty="0"/>
              <a:t>G</a:t>
            </a:r>
            <a:r>
              <a:rPr lang="en-US" dirty="0" smtClean="0"/>
              <a:t>ateway </a:t>
            </a:r>
            <a:r>
              <a:rPr lang="en-US" dirty="0"/>
              <a:t>appears as normal server, but forwards (maybe translated)</a:t>
            </a:r>
          </a:p>
          <a:p>
            <a:r>
              <a:rPr lang="en-US" dirty="0"/>
              <a:t>R</a:t>
            </a:r>
            <a:r>
              <a:rPr lang="en-US" dirty="0" smtClean="0"/>
              <a:t>equests </a:t>
            </a:r>
            <a:r>
              <a:rPr lang="en-US" dirty="0"/>
              <a:t>to lower layers: load balancing, security</a:t>
            </a:r>
          </a:p>
        </p:txBody>
      </p:sp>
    </p:spTree>
    <p:extLst>
      <p:ext uri="{BB962C8B-B14F-4D97-AF65-F5344CB8AC3E}">
        <p14:creationId xmlns:p14="http://schemas.microsoft.com/office/powerpoint/2010/main" val="36722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simplicity and visibility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efficiency through possible data translations</a:t>
            </a:r>
          </a:p>
          <a:p>
            <a:r>
              <a:rPr lang="en-US" dirty="0" smtClean="0"/>
              <a:t>For </a:t>
            </a:r>
            <a:r>
              <a:rPr lang="en-US" dirty="0"/>
              <a:t>REST, optimized for large-grain hypermedia data transfer</a:t>
            </a:r>
          </a:p>
          <a:p>
            <a:r>
              <a:rPr lang="en-US" dirty="0"/>
              <a:t>I</a:t>
            </a:r>
            <a:r>
              <a:rPr lang="en-US" dirty="0" smtClean="0"/>
              <a:t>dentification </a:t>
            </a:r>
            <a:r>
              <a:rPr lang="en-US" dirty="0"/>
              <a:t>of resources</a:t>
            </a:r>
          </a:p>
          <a:p>
            <a:r>
              <a:rPr lang="en-US" dirty="0"/>
              <a:t>M</a:t>
            </a:r>
            <a:r>
              <a:rPr lang="en-US" dirty="0" smtClean="0"/>
              <a:t>anipulation </a:t>
            </a:r>
            <a:r>
              <a:rPr lang="en-US" dirty="0"/>
              <a:t>of resources through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elf</a:t>
            </a:r>
            <a:r>
              <a:rPr lang="en-US" dirty="0"/>
              <a:t>-descriptive messages</a:t>
            </a:r>
          </a:p>
          <a:p>
            <a:r>
              <a:rPr lang="en-US" dirty="0"/>
              <a:t>H</a:t>
            </a:r>
            <a:r>
              <a:rPr lang="en-US" dirty="0" smtClean="0"/>
              <a:t>ypermedia </a:t>
            </a:r>
            <a:r>
              <a:rPr lang="en-US" dirty="0"/>
              <a:t>as the engine of application </a:t>
            </a:r>
            <a:r>
              <a:rPr lang="en-US" dirty="0" smtClean="0"/>
              <a:t>state (more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6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Machine (VM) and Code-on-Demand (COD)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obile </a:t>
            </a:r>
            <a:r>
              <a:rPr lang="en-US" dirty="0"/>
              <a:t>code</a:t>
            </a:r>
          </a:p>
          <a:p>
            <a:r>
              <a:rPr lang="en-US" dirty="0"/>
              <a:t>D</a:t>
            </a:r>
            <a:r>
              <a:rPr lang="en-US" dirty="0" smtClean="0"/>
              <a:t>ynamically </a:t>
            </a:r>
            <a:r>
              <a:rPr lang="en-US" dirty="0"/>
              <a:t>relocate processing between data source and destination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performance by relocating code near data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element must be transformed into component</a:t>
            </a:r>
          </a:p>
          <a:p>
            <a:r>
              <a:rPr lang="en-US" dirty="0"/>
              <a:t>E</a:t>
            </a:r>
            <a:r>
              <a:rPr lang="en-US" dirty="0" smtClean="0"/>
              <a:t>xtend </a:t>
            </a:r>
            <a:r>
              <a:rPr lang="en-US" dirty="0"/>
              <a:t>client functionality by downloading applets/scripts</a:t>
            </a:r>
          </a:p>
          <a:p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machine to provide controlled environment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simplicity and extensibility of client</a:t>
            </a:r>
          </a:p>
          <a:p>
            <a:r>
              <a:rPr lang="en-US" dirty="0"/>
              <a:t>R</a:t>
            </a:r>
            <a:r>
              <a:rPr lang="en-US" dirty="0" smtClean="0"/>
              <a:t>educes </a:t>
            </a:r>
            <a:r>
              <a:rPr lang="en-US" dirty="0"/>
              <a:t>visibility</a:t>
            </a:r>
          </a:p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a big part of REST-based SOA (yet: </a:t>
            </a:r>
            <a:r>
              <a:rPr lang="en-US" dirty="0" err="1"/>
              <a:t>cf</a:t>
            </a:r>
            <a:r>
              <a:rPr lang="en-US" dirty="0"/>
              <a:t> AJAX)</a:t>
            </a:r>
          </a:p>
        </p:txBody>
      </p:sp>
    </p:spTree>
    <p:extLst>
      <p:ext uri="{BB962C8B-B14F-4D97-AF65-F5344CB8AC3E}">
        <p14:creationId xmlns:p14="http://schemas.microsoft.com/office/powerpoint/2010/main" val="21747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Derivation from Style Constraint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70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REST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REST isn't protocol specific, but in practice means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usage of HTTP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is actually a very rich application protocol which gives us features like content negotiation and distributed caching. 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verbs nicely map to CRUD operations of data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web services try to leverage HTTP in its entirety using specific architectural principles.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8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Addressable Resources. Every “object” on your network should have a unique ID. </a:t>
            </a:r>
          </a:p>
          <a:p>
            <a:r>
              <a:rPr lang="en-US" dirty="0" smtClean="0"/>
              <a:t>An important aspect is that each “object” or resource has its own specific URI where it can be addressed</a:t>
            </a:r>
          </a:p>
          <a:p>
            <a:r>
              <a:rPr lang="en-US" dirty="0" smtClean="0"/>
              <a:t>Anything you wish to act upon, reference, annotate,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 URI should have a lifetime equivalent to the resource it represents (e.g. I’ve had the same bank account for 20+ years)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7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State </a:t>
            </a:r>
            <a:r>
              <a:rPr lang="en-US" dirty="0"/>
              <a:t>of resource captured and transferred between components</a:t>
            </a:r>
          </a:p>
          <a:p>
            <a:r>
              <a:rPr lang="en-US" dirty="0"/>
              <a:t>M</a:t>
            </a:r>
            <a:r>
              <a:rPr lang="en-US" dirty="0" smtClean="0"/>
              <a:t>ight </a:t>
            </a:r>
            <a:r>
              <a:rPr lang="en-US" dirty="0"/>
              <a:t>be current or desired future state</a:t>
            </a:r>
          </a:p>
          <a:p>
            <a:r>
              <a:rPr lang="en-US" dirty="0"/>
              <a:t>R</a:t>
            </a:r>
            <a:r>
              <a:rPr lang="en-US" dirty="0" smtClean="0"/>
              <a:t>epresented </a:t>
            </a:r>
            <a:r>
              <a:rPr lang="en-US" dirty="0"/>
              <a:t>as data plus metadata (name–value pairs)</a:t>
            </a:r>
          </a:p>
          <a:p>
            <a:r>
              <a:rPr lang="en-US" dirty="0" smtClean="0"/>
              <a:t>Metadata </a:t>
            </a:r>
            <a:r>
              <a:rPr lang="en-US" dirty="0"/>
              <a:t>includes control data, media </a:t>
            </a:r>
            <a:r>
              <a:rPr lang="en-US" dirty="0" smtClean="0"/>
              <a:t>type</a:t>
            </a:r>
          </a:p>
          <a:p>
            <a:r>
              <a:rPr lang="en-US" dirty="0"/>
              <a:t>The </a:t>
            </a:r>
            <a:r>
              <a:rPr lang="en-US" b="1" dirty="0"/>
              <a:t>Content-Type</a:t>
            </a:r>
            <a:r>
              <a:rPr lang="en-US" dirty="0"/>
              <a:t> of the resource should be useful and meaningful (self-description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resource might have several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elected </a:t>
            </a:r>
            <a:r>
              <a:rPr lang="en-US" dirty="0"/>
              <a:t>via separate URIs, or via content </a:t>
            </a:r>
            <a:r>
              <a:rPr lang="en-US" dirty="0" smtClean="0"/>
              <a:t>negotiation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0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navigating document collections</a:t>
            </a:r>
          </a:p>
          <a:p>
            <a:r>
              <a:rPr lang="en-US" dirty="0" smtClean="0"/>
              <a:t>multimedia </a:t>
            </a:r>
            <a:r>
              <a:rPr lang="en-US" dirty="0"/>
              <a:t>documents</a:t>
            </a:r>
          </a:p>
          <a:p>
            <a:r>
              <a:rPr lang="en-US" dirty="0" smtClean="0"/>
              <a:t>hypertext </a:t>
            </a:r>
            <a:r>
              <a:rPr lang="en-US" dirty="0"/>
              <a:t>cross-references</a:t>
            </a:r>
          </a:p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(HTML)</a:t>
            </a:r>
          </a:p>
          <a:p>
            <a:r>
              <a:rPr lang="en-US" dirty="0" smtClean="0"/>
              <a:t>hypertext </a:t>
            </a:r>
            <a:r>
              <a:rPr lang="en-US" dirty="0"/>
              <a:t>transfer protocol</a:t>
            </a:r>
          </a:p>
          <a:p>
            <a:r>
              <a:rPr lang="en-US" dirty="0"/>
              <a:t>(HTTP)</a:t>
            </a:r>
          </a:p>
          <a:p>
            <a:r>
              <a:rPr lang="en-US" dirty="0" smtClean="0"/>
              <a:t>Tim </a:t>
            </a:r>
            <a:r>
              <a:rPr lang="en-US" dirty="0"/>
              <a:t>Berners-Lee at CERN</a:t>
            </a:r>
            <a:r>
              <a:rPr lang="en-US" dirty="0" smtClean="0"/>
              <a:t>, 1989</a:t>
            </a:r>
            <a:r>
              <a:rPr lang="en-US" dirty="0"/>
              <a:t>–1992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77" b="6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279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bstract </a:t>
            </a:r>
            <a:r>
              <a:rPr lang="en-US" dirty="0"/>
              <a:t>interface for component communication</a:t>
            </a:r>
          </a:p>
          <a:p>
            <a:r>
              <a:rPr lang="en-US" dirty="0" smtClean="0"/>
              <a:t>Stateless </a:t>
            </a:r>
            <a:r>
              <a:rPr lang="en-US" dirty="0"/>
              <a:t>interactions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connectors need not retain application state between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can be processed in parallel, </a:t>
            </a:r>
            <a:r>
              <a:rPr lang="en-US" dirty="0" smtClean="0"/>
              <a:t>naively</a:t>
            </a:r>
          </a:p>
          <a:p>
            <a:pPr lvl="1"/>
            <a:r>
              <a:rPr lang="en-US" dirty="0" smtClean="0"/>
              <a:t>intermediary </a:t>
            </a:r>
            <a:r>
              <a:rPr lang="en-US" dirty="0"/>
              <a:t>may view and understand request in </a:t>
            </a:r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reusability </a:t>
            </a:r>
            <a:r>
              <a:rPr lang="en-US" dirty="0"/>
              <a:t>of cached response can be determined from </a:t>
            </a:r>
            <a:r>
              <a:rPr lang="en-US" dirty="0" smtClean="0"/>
              <a:t>response itself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equest </a:t>
            </a:r>
            <a:r>
              <a:rPr lang="en-US" dirty="0"/>
              <a:t>parameters: control data, target URI, optional </a:t>
            </a:r>
            <a:r>
              <a:rPr lang="en-US" dirty="0" smtClean="0"/>
              <a:t>representation</a:t>
            </a:r>
          </a:p>
          <a:p>
            <a:r>
              <a:rPr lang="en-US" dirty="0"/>
              <a:t>R</a:t>
            </a:r>
            <a:r>
              <a:rPr lang="en-US" dirty="0" smtClean="0"/>
              <a:t>esponse </a:t>
            </a:r>
            <a:r>
              <a:rPr lang="en-US" dirty="0"/>
              <a:t>parameters: control data, optional resource metadata</a:t>
            </a:r>
            <a:r>
              <a:rPr lang="en-US" dirty="0" smtClean="0"/>
              <a:t>, optional </a:t>
            </a:r>
            <a:r>
              <a:rPr lang="en-US" dirty="0"/>
              <a:t>representation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96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Uniform, Constrained Interface. When applying REST over HTTP, stick to the methods provided by the protocol</a:t>
            </a:r>
          </a:p>
          <a:p>
            <a:pPr lvl="1"/>
            <a:r>
              <a:rPr lang="en-US" dirty="0"/>
              <a:t>GET, POST, PUT, and DELETE.</a:t>
            </a:r>
          </a:p>
          <a:p>
            <a:r>
              <a:rPr lang="en-US" dirty="0"/>
              <a:t>These should be used properly</a:t>
            </a:r>
          </a:p>
          <a:p>
            <a:pPr lvl="1"/>
            <a:r>
              <a:rPr lang="en-US" dirty="0"/>
              <a:t>GET should have no side effects or change on state</a:t>
            </a:r>
          </a:p>
          <a:p>
            <a:pPr lvl="1"/>
            <a:r>
              <a:rPr lang="en-US" dirty="0"/>
              <a:t>PUT should update the resource “in-place”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400"/>
            <a:ext cx="9144000" cy="400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78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Resource-oriented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Richardson &amp; Ruby,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smtClean="0"/>
              <a:t>WS</a:t>
            </a:r>
          </a:p>
          <a:p>
            <a:pPr lvl="1"/>
            <a:r>
              <a:rPr lang="en-US" dirty="0" smtClean="0"/>
              <a:t>action </a:t>
            </a:r>
            <a:r>
              <a:rPr lang="en-US" dirty="0"/>
              <a:t>identified in HTTP method, not in </a:t>
            </a:r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scoping </a:t>
            </a:r>
            <a:r>
              <a:rPr lang="en-US" dirty="0"/>
              <a:t>information in URI</a:t>
            </a:r>
          </a:p>
          <a:p>
            <a:r>
              <a:rPr lang="en-US" dirty="0"/>
              <a:t>GET reports/open-bugs HTTP/</a:t>
            </a:r>
            <a:r>
              <a:rPr lang="en-US" dirty="0" smtClean="0"/>
              <a:t>1.1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contrast to RPC-style interaction</a:t>
            </a:r>
          </a:p>
          <a:p>
            <a:r>
              <a:rPr lang="en-US" dirty="0"/>
              <a:t>POST /</a:t>
            </a:r>
            <a:r>
              <a:rPr lang="en-US" dirty="0" err="1"/>
              <a:t>rpc</a:t>
            </a:r>
            <a:r>
              <a:rPr lang="en-US" dirty="0"/>
              <a:t> HTTP/</a:t>
            </a:r>
            <a:r>
              <a:rPr lang="en-US" dirty="0" smtClean="0"/>
              <a:t>1.1</a:t>
            </a:r>
            <a:br>
              <a:rPr lang="en-US" dirty="0" smtClean="0"/>
            </a:br>
            <a:r>
              <a:rPr lang="en-US" dirty="0" smtClean="0"/>
              <a:t>Host</a:t>
            </a:r>
            <a:r>
              <a:rPr lang="en-US" dirty="0"/>
              <a:t>: </a:t>
            </a:r>
            <a:r>
              <a:rPr lang="en-US" dirty="0" err="1" smtClean="0"/>
              <a:t>www.upcdatabase.com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?xml version="</a:t>
            </a:r>
            <a:r>
              <a:rPr lang="en-US" dirty="0" smtClean="0"/>
              <a:t>1.0”&gt;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 err="1"/>
              <a:t>methodCall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 err="1"/>
              <a:t>methodName</a:t>
            </a:r>
            <a:r>
              <a:rPr lang="en-US" dirty="0"/>
              <a:t>&gt;</a:t>
            </a:r>
            <a:r>
              <a:rPr lang="en-US" dirty="0" err="1"/>
              <a:t>lookupUPC</a:t>
            </a:r>
            <a:r>
              <a:rPr lang="en-US" dirty="0"/>
              <a:t>&lt;/</a:t>
            </a:r>
            <a:r>
              <a:rPr lang="en-US" dirty="0" err="1"/>
              <a:t>methodName</a:t>
            </a:r>
            <a:r>
              <a:rPr lang="en-US" dirty="0"/>
              <a:t>&gt; 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/</a:t>
            </a:r>
            <a:r>
              <a:rPr lang="en-US" dirty="0" err="1"/>
              <a:t>methodCall</a:t>
            </a:r>
            <a:r>
              <a:rPr lang="en-US" dirty="0"/>
              <a:t>&gt;</a:t>
            </a:r>
          </a:p>
          <a:p>
            <a:r>
              <a:rPr lang="en-US" dirty="0" smtClean="0"/>
              <a:t>. </a:t>
            </a:r>
            <a:r>
              <a:rPr lang="en-US" dirty="0"/>
              <a:t>. . or hybrid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www.flickr.com</a:t>
            </a:r>
            <a:r>
              <a:rPr lang="en-US" dirty="0"/>
              <a:t>/services/</a:t>
            </a:r>
            <a:r>
              <a:rPr lang="en-US" dirty="0" err="1"/>
              <a:t>rest?method</a:t>
            </a:r>
            <a:r>
              <a:rPr lang="en-US" dirty="0"/>
              <a:t>=</a:t>
            </a:r>
            <a:r>
              <a:rPr lang="en-US" dirty="0" err="1"/>
              <a:t>search&amp;tags</a:t>
            </a:r>
            <a:r>
              <a:rPr lang="en-US" dirty="0"/>
              <a:t>=cat</a:t>
            </a:r>
          </a:p>
        </p:txBody>
      </p:sp>
    </p:spTree>
    <p:extLst>
      <p:ext uri="{BB962C8B-B14F-4D97-AF65-F5344CB8AC3E}">
        <p14:creationId xmlns:p14="http://schemas.microsoft.com/office/powerpoint/2010/main" val="1097117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creation </a:t>
            </a:r>
            <a:r>
              <a:rPr lang="en-US" dirty="0"/>
              <a:t>by either PUT to new URI or POST to existing </a:t>
            </a:r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create a subordinate resource with a POST to its parent</a:t>
            </a:r>
          </a:p>
          <a:p>
            <a:r>
              <a:rPr lang="en-US" dirty="0" smtClean="0"/>
              <a:t>use </a:t>
            </a:r>
            <a:r>
              <a:rPr lang="en-US" dirty="0"/>
              <a:t>PUT when client chooses URI; use POST when server chooses</a:t>
            </a:r>
          </a:p>
          <a:p>
            <a:r>
              <a:rPr lang="en-US" dirty="0" smtClean="0"/>
              <a:t>successful </a:t>
            </a:r>
            <a:r>
              <a:rPr lang="en-US" dirty="0"/>
              <a:t>POST returns code 201 ‘Created’ with Location header</a:t>
            </a:r>
          </a:p>
          <a:p>
            <a:r>
              <a:rPr lang="en-US" dirty="0" smtClean="0"/>
              <a:t>(</a:t>
            </a:r>
            <a:r>
              <a:rPr lang="en-US" dirty="0"/>
              <a:t>POST also sometimes used for form submission, but this can </a:t>
            </a:r>
            <a:r>
              <a:rPr lang="en-US" dirty="0" smtClean="0"/>
              <a:t>be non</a:t>
            </a:r>
            <a:r>
              <a:rPr lang="en-US" dirty="0"/>
              <a:t>-uniform)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922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Representations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Interact with services using representations of resources.</a:t>
            </a:r>
          </a:p>
          <a:p>
            <a:pPr lvl="1"/>
            <a:r>
              <a:rPr lang="en-US" dirty="0" smtClean="0"/>
              <a:t>An XML representation</a:t>
            </a:r>
          </a:p>
          <a:p>
            <a:pPr lvl="1"/>
            <a:r>
              <a:rPr lang="en-US" dirty="0" smtClean="0"/>
              <a:t>A JSON representation </a:t>
            </a:r>
          </a:p>
          <a:p>
            <a:r>
              <a:rPr lang="en-US" dirty="0" smtClean="0"/>
              <a:t>An object referenced by one URI can have different formats available. Different platforms need different formats. </a:t>
            </a:r>
          </a:p>
          <a:p>
            <a:pPr lvl="1"/>
            <a:r>
              <a:rPr lang="en-US" dirty="0" smtClean="0"/>
              <a:t>A mobile application may need JSON</a:t>
            </a:r>
          </a:p>
          <a:p>
            <a:pPr lvl="1"/>
            <a:r>
              <a:rPr lang="en-US" dirty="0" smtClean="0"/>
              <a:t>A Java application may need XML.</a:t>
            </a:r>
          </a:p>
          <a:p>
            <a:r>
              <a:rPr lang="en-US" dirty="0" smtClean="0"/>
              <a:t>Utilize the Content-Type header</a:t>
            </a:r>
          </a:p>
          <a:p>
            <a:pPr lvl="1"/>
            <a:r>
              <a:rPr lang="en-US" dirty="0" smtClean="0"/>
              <a:t>And the Accept: header</a:t>
            </a:r>
          </a:p>
          <a:p>
            <a:r>
              <a:rPr lang="en-US" dirty="0" smtClean="0"/>
              <a:t>Communicate in a stateless manner</a:t>
            </a:r>
          </a:p>
          <a:p>
            <a:pPr lvl="1"/>
            <a:r>
              <a:rPr lang="en-US" dirty="0" smtClean="0"/>
              <a:t>Stateless applications are far more </a:t>
            </a:r>
            <a:r>
              <a:rPr lang="en-US" dirty="0" err="1" smtClean="0"/>
              <a:t>scaleable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Hypertext as the Engine of 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Resources are identified by URIs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Clients communicate with resources via requests using a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standard set of methods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Requests and responses contain resource representations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in formats identified by media types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Responses contain URIs that link to further resources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/>
              <a:t>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HTTP is synchronous: request–</a:t>
            </a:r>
            <a:r>
              <a:rPr lang="en-US" dirty="0" smtClean="0"/>
              <a:t>response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about long-running requests? deferred synchronous interaction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POSTs request (because not idempotent)</a:t>
            </a:r>
          </a:p>
          <a:p>
            <a:r>
              <a:rPr lang="en-US" dirty="0"/>
              <a:t>POST /queue HTTP/1.1</a:t>
            </a:r>
          </a:p>
          <a:p>
            <a:r>
              <a:rPr lang="en-US" dirty="0"/>
              <a:t>Host: </a:t>
            </a:r>
            <a:r>
              <a:rPr lang="en-US" dirty="0" err="1" smtClean="0"/>
              <a:t>jobservice.com</a:t>
            </a:r>
            <a:endParaRPr lang="en-US" dirty="0"/>
          </a:p>
          <a:p>
            <a:pPr lvl="1"/>
            <a:r>
              <a:rPr lang="en-US" dirty="0" smtClean="0"/>
              <a:t>Please </a:t>
            </a:r>
            <a:r>
              <a:rPr lang="en-US" dirty="0"/>
              <a:t>tell me whether 2ˆ43,112,609 - 1 is </a:t>
            </a:r>
            <a:r>
              <a:rPr lang="en-US" dirty="0" smtClean="0"/>
              <a:t>prime</a:t>
            </a:r>
          </a:p>
          <a:p>
            <a:pPr lvl="1"/>
            <a:r>
              <a:rPr lang="en-US" dirty="0" smtClean="0"/>
              <a:t>server </a:t>
            </a:r>
            <a:r>
              <a:rPr lang="en-US" dirty="0"/>
              <a:t>queues task, returns code 202 ‘Accepted’ with </a:t>
            </a:r>
            <a:endParaRPr lang="en-US" dirty="0" smtClean="0"/>
          </a:p>
          <a:p>
            <a:pPr lvl="2"/>
            <a:r>
              <a:rPr lang="en-US" dirty="0" smtClean="0"/>
              <a:t>URI </a:t>
            </a:r>
            <a:r>
              <a:rPr lang="en-US" dirty="0"/>
              <a:t>Location: http://</a:t>
            </a:r>
            <a:r>
              <a:rPr lang="en-US" dirty="0" err="1"/>
              <a:t>jobservice.com</a:t>
            </a:r>
            <a:r>
              <a:rPr lang="en-US" dirty="0"/>
              <a:t>/queue/</a:t>
            </a:r>
            <a:r>
              <a:rPr lang="en-US" dirty="0" smtClean="0"/>
              <a:t>job11a4f9</a:t>
            </a:r>
          </a:p>
          <a:p>
            <a:pPr lvl="2"/>
            <a:r>
              <a:rPr lang="en-US" dirty="0" smtClean="0"/>
              <a:t>202 </a:t>
            </a:r>
            <a:r>
              <a:rPr lang="en-US" dirty="0"/>
              <a:t>Accepted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polls resource:</a:t>
            </a:r>
          </a:p>
          <a:p>
            <a:pPr lvl="1"/>
            <a:r>
              <a:rPr lang="en-US" dirty="0"/>
              <a:t>GET /queue/job11a4f9 HTTP/1.1</a:t>
            </a:r>
          </a:p>
          <a:p>
            <a:pPr lvl="1"/>
            <a:r>
              <a:rPr lang="en-US" dirty="0"/>
              <a:t>getting either status report or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Of course </a:t>
            </a:r>
            <a:r>
              <a:rPr lang="en-US" dirty="0" err="1" smtClean="0"/>
              <a:t>WebSockets</a:t>
            </a:r>
            <a:r>
              <a:rPr lang="en-US" dirty="0" smtClean="0"/>
              <a:t> could be used to push the response</a:t>
            </a:r>
          </a:p>
          <a:p>
            <a:pPr lvl="1"/>
            <a:r>
              <a:rPr lang="en-US" dirty="0" smtClean="0"/>
              <a:t>Also see new Push API from W3C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80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URIs </a:t>
            </a:r>
            <a:r>
              <a:rPr lang="en-US" dirty="0"/>
              <a:t>should be meaningful and well-structured</a:t>
            </a:r>
          </a:p>
          <a:p>
            <a:r>
              <a:rPr lang="en-US" dirty="0" smtClean="0"/>
              <a:t>Some believe client </a:t>
            </a:r>
            <a:r>
              <a:rPr lang="en-US" dirty="0"/>
              <a:t>should be able to construct URI to access a resource (</a:t>
            </a:r>
            <a:r>
              <a:rPr lang="en-US" dirty="0" smtClean="0"/>
              <a:t>increases surface </a:t>
            </a:r>
            <a:r>
              <a:rPr lang="en-US" dirty="0"/>
              <a:t>area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Others say URIs should be opaque!</a:t>
            </a:r>
          </a:p>
          <a:p>
            <a:pPr lvl="1"/>
            <a:r>
              <a:rPr lang="en-US" dirty="0" smtClean="0"/>
              <a:t>Discuss?!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paths to separate elements of hierarchy, general to </a:t>
            </a:r>
            <a:r>
              <a:rPr lang="en-US" dirty="0" smtClean="0"/>
              <a:t>specific </a:t>
            </a:r>
          </a:p>
          <a:p>
            <a:r>
              <a:rPr lang="en-US" dirty="0" smtClean="0"/>
              <a:t>use </a:t>
            </a:r>
            <a:r>
              <a:rPr lang="en-US" dirty="0"/>
              <a:t>punctuation to separate items at same hierarchical level</a:t>
            </a:r>
          </a:p>
          <a:p>
            <a:pPr lvl="1"/>
            <a:r>
              <a:rPr lang="en-US" dirty="0" smtClean="0"/>
              <a:t>commas </a:t>
            </a:r>
            <a:r>
              <a:rPr lang="en-US" dirty="0"/>
              <a:t>when order matters (</a:t>
            </a:r>
            <a:r>
              <a:rPr lang="en-US" dirty="0" err="1"/>
              <a:t>eg</a:t>
            </a:r>
            <a:r>
              <a:rPr lang="en-US" dirty="0"/>
              <a:t> coordinates), semicolons </a:t>
            </a:r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query variables only for ‘arguments’</a:t>
            </a:r>
          </a:p>
          <a:p>
            <a:r>
              <a:rPr lang="en-US" dirty="0" smtClean="0"/>
              <a:t>URIs </a:t>
            </a:r>
            <a:r>
              <a:rPr lang="en-US" dirty="0"/>
              <a:t>denote resources, not operations (unless the operation is </a:t>
            </a:r>
            <a:r>
              <a:rPr lang="en-US" dirty="0" smtClean="0"/>
              <a:t>itself something </a:t>
            </a:r>
            <a:r>
              <a:rPr lang="en-US" dirty="0"/>
              <a:t>you might CRUD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67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HTTP 1.1</a:t>
            </a:r>
          </a:p>
          <a:p>
            <a:r>
              <a:rPr lang="en-US" dirty="0" smtClean="0"/>
              <a:t>URI</a:t>
            </a:r>
          </a:p>
          <a:p>
            <a:r>
              <a:rPr lang="en-US" dirty="0" smtClean="0"/>
              <a:t>URI Template</a:t>
            </a:r>
          </a:p>
          <a:p>
            <a:r>
              <a:rPr lang="en-US" b="1" dirty="0" err="1" smtClean="0"/>
              <a:t>WebSockets</a:t>
            </a:r>
            <a:endParaRPr lang="en-US" b="1" dirty="0" smtClean="0"/>
          </a:p>
          <a:p>
            <a:r>
              <a:rPr lang="en-US" b="1" dirty="0" smtClean="0"/>
              <a:t>XML, JSON,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dirty="0" smtClean="0"/>
              <a:t>Atom/</a:t>
            </a:r>
            <a:r>
              <a:rPr lang="en-US" dirty="0" err="1" smtClean="0"/>
              <a:t>AtomPub</a:t>
            </a:r>
            <a:endParaRPr lang="en-US" dirty="0" smtClean="0"/>
          </a:p>
          <a:p>
            <a:r>
              <a:rPr lang="en-US" dirty="0" err="1" smtClean="0"/>
              <a:t>OData</a:t>
            </a:r>
            <a:endParaRPr lang="en-US" dirty="0" smtClean="0"/>
          </a:p>
          <a:p>
            <a:r>
              <a:rPr lang="en-US" dirty="0" err="1" smtClean="0"/>
              <a:t>OpenId</a:t>
            </a:r>
            <a:endParaRPr lang="en-US" dirty="0" smtClean="0"/>
          </a:p>
          <a:p>
            <a:r>
              <a:rPr lang="en-US" b="1" dirty="0" smtClean="0"/>
              <a:t>OAuth 1 / 2</a:t>
            </a:r>
          </a:p>
          <a:p>
            <a:r>
              <a:rPr lang="en-US" b="1" dirty="0" smtClean="0"/>
              <a:t>SAML/SAML2</a:t>
            </a:r>
          </a:p>
          <a:p>
            <a:r>
              <a:rPr lang="en-US" dirty="0" smtClean="0"/>
              <a:t>JSON Web Tokens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WADL</a:t>
            </a:r>
          </a:p>
          <a:p>
            <a:r>
              <a:rPr lang="en-US" dirty="0" smtClean="0"/>
              <a:t>Swagger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Home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Encryption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Signature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Patch</a:t>
            </a:r>
          </a:p>
          <a:p>
            <a:r>
              <a:rPr lang="en-US" dirty="0" smtClean="0"/>
              <a:t>SPDY</a:t>
            </a:r>
          </a:p>
          <a:p>
            <a:r>
              <a:rPr lang="en-US" dirty="0" err="1" smtClean="0"/>
              <a:t>HTTPbis</a:t>
            </a:r>
            <a:endParaRPr lang="en-US" dirty="0" smtClean="0"/>
          </a:p>
          <a:p>
            <a:r>
              <a:rPr lang="en-US" dirty="0" smtClean="0"/>
              <a:t>HTTP Link Header</a:t>
            </a:r>
          </a:p>
          <a:p>
            <a:r>
              <a:rPr lang="en-US" dirty="0" err="1" smtClean="0"/>
              <a:t>Microformats</a:t>
            </a:r>
            <a:endParaRPr lang="en-US" dirty="0" smtClean="0"/>
          </a:p>
          <a:p>
            <a:r>
              <a:rPr lang="en-US" dirty="0" smtClean="0"/>
              <a:t>RDDL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Web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500"/>
            <a:ext cx="9144000" cy="31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22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look at the Sample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notation that originated in JavaScript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{a:1, b:2, c:3}</a:t>
            </a:r>
          </a:p>
          <a:p>
            <a:r>
              <a:rPr lang="en-US" sz="2400" dirty="0" smtClean="0"/>
              <a:t>equivalent to: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x.a</a:t>
            </a:r>
            <a:r>
              <a:rPr lang="en-US" sz="2400" dirty="0" smtClean="0">
                <a:latin typeface="Lucida Console"/>
                <a:cs typeface="Lucida Console"/>
              </a:rPr>
              <a:t> = 1; </a:t>
            </a:r>
            <a:r>
              <a:rPr lang="en-US" sz="2400" dirty="0" err="1" smtClean="0">
                <a:latin typeface="Lucida Console"/>
                <a:cs typeface="Lucida Console"/>
              </a:rPr>
              <a:t>x.b</a:t>
            </a:r>
            <a:r>
              <a:rPr lang="en-US" sz="2400" dirty="0" smtClean="0">
                <a:latin typeface="Lucida Console"/>
                <a:cs typeface="Lucida Console"/>
              </a:rPr>
              <a:t> = 2; </a:t>
            </a:r>
            <a:r>
              <a:rPr lang="en-US" sz="2400" dirty="0" err="1" smtClean="0">
                <a:latin typeface="Lucida Console"/>
                <a:cs typeface="Lucida Console"/>
              </a:rPr>
              <a:t>x.c</a:t>
            </a:r>
            <a:r>
              <a:rPr lang="en-US" sz="2400" dirty="0" smtClean="0">
                <a:latin typeface="Lucida Console"/>
                <a:cs typeface="Lucida Console"/>
              </a:rPr>
              <a:t> = 3</a:t>
            </a:r>
          </a:p>
          <a:p>
            <a:r>
              <a:rPr lang="en-US" sz="2400" dirty="0" smtClean="0"/>
              <a:t>Can be done “dynamically”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“{a:1, b:2, c:3}”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imagine this actually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comes from a webserver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z = </a:t>
            </a:r>
            <a:r>
              <a:rPr lang="en-US" sz="2400" dirty="0" err="1" smtClean="0">
                <a:latin typeface="Lucida Console"/>
                <a:cs typeface="Lucida Console"/>
              </a:rPr>
              <a:t>eval</a:t>
            </a:r>
            <a:r>
              <a:rPr lang="en-US" sz="2400" dirty="0" smtClean="0">
                <a:latin typeface="Lucida Console"/>
                <a:cs typeface="Lucida Console"/>
              </a:rPr>
              <a:t>(‘(‘+x+’)’)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assert(</a:t>
            </a:r>
            <a:r>
              <a:rPr lang="en-US" sz="2400" dirty="0" err="1" smtClean="0">
                <a:latin typeface="Lucida Console"/>
                <a:cs typeface="Lucida Console"/>
              </a:rPr>
              <a:t>z.a</a:t>
            </a:r>
            <a:r>
              <a:rPr lang="en-US" sz="2400" dirty="0" smtClean="0">
                <a:latin typeface="Lucida Console"/>
                <a:cs typeface="Lucida Console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189132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399" y="304800"/>
            <a:ext cx="931601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45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transmission of requests and responses</a:t>
            </a:r>
          </a:p>
          <a:p>
            <a:r>
              <a:rPr lang="en-US" dirty="0" smtClean="0"/>
              <a:t>layered </a:t>
            </a:r>
            <a:r>
              <a:rPr lang="en-US" dirty="0"/>
              <a:t>over TCP</a:t>
            </a:r>
          </a:p>
          <a:p>
            <a:r>
              <a:rPr lang="en-US" dirty="0" smtClean="0"/>
              <a:t>essentially </a:t>
            </a:r>
            <a:r>
              <a:rPr lang="en-US" dirty="0"/>
              <a:t>stateless (but. . . )</a:t>
            </a:r>
          </a:p>
          <a:p>
            <a:r>
              <a:rPr lang="en-US" dirty="0" smtClean="0"/>
              <a:t>standard </a:t>
            </a:r>
            <a:r>
              <a:rPr lang="en-US" dirty="0"/>
              <a:t>extensions for security</a:t>
            </a:r>
          </a:p>
        </p:txBody>
      </p:sp>
    </p:spTree>
    <p:extLst>
      <p:ext uri="{BB962C8B-B14F-4D97-AF65-F5344CB8AC3E}">
        <p14:creationId xmlns:p14="http://schemas.microsoft.com/office/powerpoint/2010/main" val="220993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“Verbs”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read a document; should be “safe”</a:t>
            </a:r>
          </a:p>
          <a:p>
            <a:r>
              <a:rPr lang="en-US" dirty="0" smtClean="0"/>
              <a:t>PUT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or modify a resource; should be idempotent</a:t>
            </a:r>
          </a:p>
          <a:p>
            <a:r>
              <a:rPr lang="en-US" dirty="0" smtClean="0"/>
              <a:t>POST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a subordinate resource</a:t>
            </a:r>
          </a:p>
          <a:p>
            <a:r>
              <a:rPr lang="en-US" dirty="0" smtClean="0"/>
              <a:t>DELETE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delete a resource; should be idempotent</a:t>
            </a:r>
          </a:p>
          <a:p>
            <a:r>
              <a:rPr lang="en-US" dirty="0"/>
              <a:t>(also HEAD, TRACE, OPTIONS, </a:t>
            </a:r>
            <a:r>
              <a:rPr lang="en-US" dirty="0" smtClean="0"/>
              <a:t>CONNECT and now PATCH)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uniform resource identifier (URI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locator (URL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name (URN)</a:t>
            </a:r>
          </a:p>
          <a:p>
            <a:r>
              <a:rPr lang="en-US" dirty="0"/>
              <a:t>For a large class of schemes, the syntax is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scheme&gt;:</a:t>
            </a:r>
            <a:r>
              <a:rPr lang="en-US" dirty="0"/>
              <a:t>/</a:t>
            </a:r>
            <a:r>
              <a:rPr lang="en-US" dirty="0" smtClean="0"/>
              <a:t>/</a:t>
            </a:r>
            <a:r>
              <a:rPr lang="en-US" dirty="0"/>
              <a:t>&lt;</a:t>
            </a:r>
            <a:r>
              <a:rPr lang="en-US" dirty="0" smtClean="0"/>
              <a:t>authority&gt;&lt;path&gt;?</a:t>
            </a:r>
            <a:r>
              <a:rPr lang="en-US" dirty="0"/>
              <a:t>&lt;</a:t>
            </a:r>
            <a:r>
              <a:rPr lang="en-US" dirty="0" smtClean="0"/>
              <a:t>query&gt;</a:t>
            </a:r>
            <a:endParaRPr lang="en-US" dirty="0"/>
          </a:p>
          <a:p>
            <a:r>
              <a:rPr lang="en-US" dirty="0"/>
              <a:t>The classical view is that URIs are partitioned into URLs (which describe </a:t>
            </a:r>
            <a:r>
              <a:rPr lang="en-US" dirty="0" smtClean="0"/>
              <a:t>a primary </a:t>
            </a:r>
            <a:r>
              <a:rPr lang="en-US" dirty="0"/>
              <a:t>access mechanism, </a:t>
            </a:r>
            <a:r>
              <a:rPr lang="en-US" dirty="0" err="1"/>
              <a:t>eg</a:t>
            </a:r>
            <a:r>
              <a:rPr lang="en-US" dirty="0"/>
              <a:t> http</a:t>
            </a:r>
            <a:r>
              <a:rPr lang="en-US" dirty="0" smtClean="0"/>
              <a:t>:// </a:t>
            </a:r>
            <a:r>
              <a:rPr lang="en-US" dirty="0"/>
              <a:t>and URNs (which do not,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 smtClean="0"/>
              <a:t>isbn</a:t>
            </a:r>
            <a:r>
              <a:rPr lang="en-US" dirty="0" smtClean="0"/>
              <a:t>:)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need a separate resolver).</a:t>
            </a:r>
          </a:p>
          <a:p>
            <a:r>
              <a:rPr lang="en-US" dirty="0"/>
              <a:t>The contemporary view is that URIs may define subspaces; http: is </a:t>
            </a:r>
            <a:r>
              <a:rPr lang="en-US"/>
              <a:t>a </a:t>
            </a:r>
            <a:r>
              <a:rPr lang="en-US" smtClean="0"/>
              <a:t>URI scheme</a:t>
            </a:r>
            <a:r>
              <a:rPr lang="en-US" dirty="0"/>
              <a:t>, and </a:t>
            </a:r>
            <a:r>
              <a:rPr lang="en-US" dirty="0" err="1"/>
              <a:t>urn:isbn</a:t>
            </a:r>
            <a:r>
              <a:rPr lang="en-US" dirty="0"/>
              <a:t>: is a URN namespace. ‘URL’ is </a:t>
            </a:r>
            <a:r>
              <a:rPr lang="en-US" dirty="0" smtClean="0"/>
              <a:t>somewhat deprecated.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50800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066800"/>
            <a:ext cx="3606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Also characterized as an Architectural Style (aka an architecture design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Roy Fielding, a principal author of </a:t>
            </a:r>
            <a:r>
              <a:rPr lang="en-US" dirty="0" smtClean="0"/>
              <a:t>HTTP 1.1</a:t>
            </a:r>
          </a:p>
          <a:p>
            <a:r>
              <a:rPr lang="en-US" dirty="0" smtClean="0"/>
              <a:t>PhD </a:t>
            </a:r>
            <a:r>
              <a:rPr lang="en-US" dirty="0"/>
              <a:t>thesis </a:t>
            </a:r>
            <a:r>
              <a:rPr lang="en-US" i="1" dirty="0"/>
              <a:t>Architectural Styles and the Design of Network-based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ubsequent </a:t>
            </a:r>
            <a:r>
              <a:rPr lang="en-US" dirty="0"/>
              <a:t>article </a:t>
            </a:r>
            <a:r>
              <a:rPr lang="en-US" i="1" dirty="0"/>
              <a:t>Principled Design of the Modern Web Architecture </a:t>
            </a:r>
            <a:r>
              <a:rPr lang="en-US" dirty="0"/>
              <a:t>(ACM TOIT 2:2, 2002) </a:t>
            </a:r>
          </a:p>
          <a:p>
            <a:r>
              <a:rPr lang="en-US" dirty="0" smtClean="0"/>
              <a:t>Richardson </a:t>
            </a:r>
            <a:r>
              <a:rPr lang="en-US" dirty="0"/>
              <a:t>&amp; Ruby, </a:t>
            </a:r>
            <a:r>
              <a:rPr lang="en-US" i="1" dirty="0" err="1"/>
              <a:t>RESTful</a:t>
            </a:r>
            <a:r>
              <a:rPr lang="en-US" i="1" dirty="0"/>
              <a:t> Web </a:t>
            </a:r>
            <a:r>
              <a:rPr lang="en-US" i="1" dirty="0" smtClean="0"/>
              <a:t>Services </a:t>
            </a:r>
            <a:r>
              <a:rPr lang="en-US" dirty="0" smtClean="0"/>
              <a:t>architectural </a:t>
            </a:r>
            <a:r>
              <a:rPr lang="en-US" dirty="0"/>
              <a:t>patterns of the web </a:t>
            </a:r>
          </a:p>
          <a:p>
            <a:r>
              <a:rPr lang="en-US" i="1" dirty="0"/>
              <a:t>Software Architectures </a:t>
            </a:r>
            <a:r>
              <a:rPr lang="en-US" dirty="0"/>
              <a:t>(2000</a:t>
            </a:r>
            <a:r>
              <a:rPr lang="en-US" dirty="0" smtClean="0"/>
              <a:t>) more </a:t>
            </a:r>
            <a:r>
              <a:rPr lang="en-US" dirty="0"/>
              <a:t>about evaluation than a cookbook </a:t>
            </a:r>
          </a:p>
          <a:p>
            <a:r>
              <a:rPr lang="en-US" dirty="0"/>
              <a:t>T</a:t>
            </a:r>
            <a:r>
              <a:rPr lang="en-US" dirty="0" smtClean="0"/>
              <a:t>aking </a:t>
            </a:r>
            <a:r>
              <a:rPr lang="en-US" dirty="0"/>
              <a:t>HTTP seriously as a distributed computing protocol: fixed few verbs, emphasis on the nouns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8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1986</Words>
  <Application>Microsoft Macintosh PowerPoint</Application>
  <PresentationFormat>On-screen Show (4:3)</PresentationFormat>
  <Paragraphs>269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Understanding HTTP  and REST</vt:lpstr>
      <vt:lpstr>World Wide Web</vt:lpstr>
      <vt:lpstr>Evolving Web</vt:lpstr>
      <vt:lpstr>HTTP</vt:lpstr>
      <vt:lpstr>HTTP “Verbs”</vt:lpstr>
      <vt:lpstr>UR*</vt:lpstr>
      <vt:lpstr>Design Patterns</vt:lpstr>
      <vt:lpstr>REST is a design pattern</vt:lpstr>
      <vt:lpstr>REST</vt:lpstr>
      <vt:lpstr>Client Server (CS)</vt:lpstr>
      <vt:lpstr>Replicated Repository (RR) and Caching ($)</vt:lpstr>
      <vt:lpstr>Stateless (S)</vt:lpstr>
      <vt:lpstr>Layered Systems</vt:lpstr>
      <vt:lpstr>Uniform Interface</vt:lpstr>
      <vt:lpstr>Virtual Machine (VM) and Code-on-Demand (COD)</vt:lpstr>
      <vt:lpstr>REST Derivation from Style Constraint</vt:lpstr>
      <vt:lpstr>Principles of REST Architecture</vt:lpstr>
      <vt:lpstr>Resources and Uniform Interface</vt:lpstr>
      <vt:lpstr>Representation</vt:lpstr>
      <vt:lpstr>Stateless Interaction</vt:lpstr>
      <vt:lpstr>Uniform Interface</vt:lpstr>
      <vt:lpstr>REST Architecture</vt:lpstr>
      <vt:lpstr>Resource Oriented Architecture</vt:lpstr>
      <vt:lpstr>PUT vs POST</vt:lpstr>
      <vt:lpstr>Resource Representations and States</vt:lpstr>
      <vt:lpstr>Hypertext as the Engine of Application State</vt:lpstr>
      <vt:lpstr>Async</vt:lpstr>
      <vt:lpstr>URI Design</vt:lpstr>
      <vt:lpstr>REST Standards</vt:lpstr>
      <vt:lpstr>Quick look at the Sample Service</vt:lpstr>
      <vt:lpstr>JSON</vt:lpstr>
      <vt:lpstr>Create an Order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222</cp:revision>
  <cp:lastPrinted>2012-12-18T09:23:16Z</cp:lastPrinted>
  <dcterms:created xsi:type="dcterms:W3CDTF">2012-03-07T10:41:54Z</dcterms:created>
  <dcterms:modified xsi:type="dcterms:W3CDTF">2012-12-18T09:23:20Z</dcterms:modified>
</cp:coreProperties>
</file>