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  <p:sldId id="283" r:id="rId9"/>
    <p:sldId id="285" r:id="rId10"/>
    <p:sldId id="286" r:id="rId11"/>
    <p:sldId id="287" r:id="rId12"/>
    <p:sldId id="288" r:id="rId13"/>
    <p:sldId id="258" r:id="rId14"/>
    <p:sldId id="259" r:id="rId15"/>
    <p:sldId id="260" r:id="rId16"/>
    <p:sldId id="261" r:id="rId17"/>
    <p:sldId id="262" r:id="rId18"/>
    <p:sldId id="268" r:id="rId19"/>
    <p:sldId id="272" r:id="rId20"/>
    <p:sldId id="269" r:id="rId21"/>
    <p:sldId id="271" r:id="rId22"/>
    <p:sldId id="273" r:id="rId23"/>
    <p:sldId id="274" r:id="rId24"/>
    <p:sldId id="275" r:id="rId25"/>
    <p:sldId id="276" r:id="rId26"/>
    <p:sldId id="293" r:id="rId27"/>
    <p:sldId id="294" r:id="rId28"/>
    <p:sldId id="292" r:id="rId29"/>
    <p:sldId id="289" r:id="rId30"/>
    <p:sldId id="290" r:id="rId31"/>
    <p:sldId id="291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3" r:id="rId40"/>
    <p:sldId id="304" r:id="rId41"/>
    <p:sldId id="305" r:id="rId42"/>
    <p:sldId id="306" r:id="rId43"/>
    <p:sldId id="307" r:id="rId44"/>
    <p:sldId id="27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lIns="91429" tIns="45714" rIns="91429" bIns="45714"/>
          <a:lstStyle/>
          <a:p>
            <a:pPr>
              <a:defRPr/>
            </a:pPr>
            <a:r>
              <a:rPr lang="en-US" dirty="0" smtClean="0"/>
              <a:t>CEP Platform from Microsoft - 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F97FCD-48FC-4A26-9551-168D522696F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4"/>
            <a:ext cx="2895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r>
              <a:rPr lang="en-US" smtClean="0"/>
              <a:t>WSO2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0"/>
            <a:ext cx="8229600" cy="82264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8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4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committees/tc_home.php?wg_abbrev=s-ramp" TargetMode="External"/><Relationship Id="rId4" Type="http://schemas.openxmlformats.org/officeDocument/2006/relationships/hyperlink" Target="http://docs.oasis-open.org/ws-dd/ns/discovery/2009/01" TargetMode="External"/><Relationship Id="rId5" Type="http://schemas.openxmlformats.org/officeDocument/2006/relationships/hyperlink" Target="http://wso2.com/products/governance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ddi.xml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lconway.com/la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Governance, Registries 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Documentation</a:t>
            </a:r>
            <a:endParaRPr lang="en-US" i="1" dirty="0"/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transparency; promotes non-technical issues 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ervice management</a:t>
            </a:r>
          </a:p>
          <a:p>
            <a:pPr lvl="1"/>
            <a:r>
              <a:rPr lang="en-US" dirty="0" smtClean="0"/>
              <a:t>repositories </a:t>
            </a:r>
            <a:r>
              <a:rPr lang="en-US" dirty="0"/>
              <a:t>and registries for services and contracts </a:t>
            </a:r>
            <a:endParaRPr lang="en-US" dirty="0" smtClean="0"/>
          </a:p>
          <a:p>
            <a:r>
              <a:rPr lang="en-US" i="1" dirty="0" smtClean="0"/>
              <a:t>Monitoring</a:t>
            </a:r>
            <a:endParaRPr lang="en-US" i="1" dirty="0"/>
          </a:p>
          <a:p>
            <a:pPr lvl="1"/>
            <a:r>
              <a:rPr lang="en-US" dirty="0" smtClean="0"/>
              <a:t>conformance </a:t>
            </a:r>
            <a:r>
              <a:rPr lang="en-US" dirty="0"/>
              <a:t>to policies, meeting SLAs, preparing for </a:t>
            </a:r>
            <a:r>
              <a:rPr lang="en-US" dirty="0" smtClean="0"/>
              <a:t>withdrawal </a:t>
            </a:r>
          </a:p>
          <a:p>
            <a:r>
              <a:rPr lang="en-US" i="1" dirty="0"/>
              <a:t>C</a:t>
            </a:r>
            <a:r>
              <a:rPr lang="en-US" i="1" dirty="0" smtClean="0"/>
              <a:t>hange </a:t>
            </a:r>
            <a:r>
              <a:rPr lang="en-US" i="1" dirty="0"/>
              <a:t>and configuration management </a:t>
            </a:r>
            <a:endParaRPr lang="en-US" i="1" dirty="0" smtClean="0"/>
          </a:p>
          <a:p>
            <a:pPr lvl="1"/>
            <a:r>
              <a:rPr lang="en-US" dirty="0" smtClean="0"/>
              <a:t>Code lifecycle, </a:t>
            </a:r>
            <a:r>
              <a:rPr lang="en-US" dirty="0" err="1" smtClean="0"/>
              <a:t>DevOps</a:t>
            </a:r>
            <a:r>
              <a:rPr lang="en-US" dirty="0" smtClean="0"/>
              <a:t>, SOA, the intersection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Developer</a:t>
            </a:r>
            <a:r>
              <a:rPr lang="en-US" i="1" dirty="0"/>
              <a:t>-driven, grass-</a:t>
            </a:r>
            <a:r>
              <a:rPr lang="en-US" i="1" dirty="0" smtClean="0"/>
              <a:t>roots</a:t>
            </a:r>
          </a:p>
          <a:p>
            <a:pPr lvl="1"/>
            <a:r>
              <a:rPr lang="en-US" dirty="0" smtClean="0"/>
              <a:t>leads </a:t>
            </a:r>
            <a:r>
              <a:rPr lang="en-US" dirty="0"/>
              <a:t>to technological experience; likely to be uncoordinated </a:t>
            </a:r>
          </a:p>
          <a:p>
            <a:r>
              <a:rPr lang="en-US" i="1" dirty="0" smtClean="0"/>
              <a:t>Business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concept helps adoption; limited benefit from early </a:t>
            </a:r>
            <a:r>
              <a:rPr lang="en-US" dirty="0" smtClean="0"/>
              <a:t>projects </a:t>
            </a:r>
            <a:endParaRPr lang="en-US" dirty="0"/>
          </a:p>
          <a:p>
            <a:r>
              <a:rPr lang="en-US" i="1" dirty="0" smtClean="0"/>
              <a:t>IT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/>
              <a:t>for infrastructure; focus on technical aspects </a:t>
            </a:r>
          </a:p>
          <a:p>
            <a:r>
              <a:rPr lang="en-US" i="1" dirty="0" smtClean="0"/>
              <a:t>Management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top</a:t>
            </a:r>
            <a:r>
              <a:rPr lang="en-US" dirty="0"/>
              <a:t>-</a:t>
            </a:r>
            <a:r>
              <a:rPr lang="en-US" dirty="0" smtClean="0"/>
              <a:t>down coordinated</a:t>
            </a:r>
            <a:r>
              <a:rPr lang="en-US" dirty="0"/>
              <a:t>, driven by business priorities; expensive, </a:t>
            </a:r>
            <a:r>
              <a:rPr lang="en-US" dirty="0" smtClean="0"/>
              <a:t>disruptive</a:t>
            </a:r>
            <a:r>
              <a:rPr lang="en-US" dirty="0"/>
              <a:t>, risky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Time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XML-</a:t>
            </a:r>
            <a:r>
              <a:rPr lang="en-US" dirty="0" err="1" smtClean="0"/>
              <a:t>ization</a:t>
            </a:r>
            <a:r>
              <a:rPr lang="en-US" dirty="0" smtClean="0"/>
              <a:t> of the Windows Registry</a:t>
            </a:r>
          </a:p>
          <a:p>
            <a:pPr lvl="1"/>
            <a:r>
              <a:rPr lang="en-US" dirty="0" smtClean="0"/>
              <a:t>Lots of nasty UUIDs</a:t>
            </a:r>
          </a:p>
          <a:p>
            <a:r>
              <a:rPr lang="en-US" dirty="0" smtClean="0"/>
              <a:t>But aimed at Internet Scale</a:t>
            </a:r>
          </a:p>
          <a:p>
            <a:r>
              <a:rPr lang="en-US" dirty="0" smtClean="0"/>
              <a:t>Launched with the concept of major public UDDI servers (like DNS)</a:t>
            </a:r>
          </a:p>
          <a:p>
            <a:pPr lvl="1"/>
            <a:r>
              <a:rPr lang="en-US" dirty="0" smtClean="0"/>
              <a:t>Universal Business Registry (UBR)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4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UDDI business registration consists of three components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White Pages — address, contact, and known identifiers;</a:t>
            </a:r>
          </a:p>
          <a:p>
            <a:pPr lvl="1"/>
            <a:r>
              <a:rPr lang="en-US" dirty="0"/>
              <a:t>Yellow Pages — industrial categorizations based on standard taxonomies;</a:t>
            </a:r>
          </a:p>
          <a:p>
            <a:pPr lvl="1"/>
            <a:r>
              <a:rPr lang="en-US" dirty="0"/>
              <a:t>Green Pages — technical information about services exposed by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70345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tModel</a:t>
            </a:r>
            <a:r>
              <a:rPr lang="en-US" dirty="0" smtClean="0"/>
              <a:t> concept too complex and unwieldy</a:t>
            </a:r>
          </a:p>
          <a:p>
            <a:pPr lvl="1"/>
            <a:r>
              <a:rPr lang="en-US" dirty="0" smtClean="0"/>
              <a:t>Lack of any standard </a:t>
            </a:r>
            <a:r>
              <a:rPr lang="en-US" dirty="0" err="1" smtClean="0"/>
              <a:t>tModels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i="1" dirty="0" smtClean="0"/>
              <a:t>simple</a:t>
            </a:r>
            <a:r>
              <a:rPr lang="en-US" dirty="0" smtClean="0"/>
              <a:t> link into WSDL</a:t>
            </a:r>
          </a:p>
          <a:p>
            <a:r>
              <a:rPr lang="en-US" dirty="0" smtClean="0"/>
              <a:t>Doesn’t address the major issues of Service Registry and Governance</a:t>
            </a:r>
          </a:p>
          <a:p>
            <a:pPr lvl="1"/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7252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Repository </a:t>
            </a:r>
            <a:r>
              <a:rPr lang="en-US" dirty="0" err="1" smtClean="0"/>
              <a:t>Artefact</a:t>
            </a:r>
            <a:r>
              <a:rPr lang="en-US" dirty="0" smtClean="0"/>
              <a:t> Model and Protocol (S-RAMP)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progress at OASIS</a:t>
            </a:r>
          </a:p>
          <a:p>
            <a:r>
              <a:rPr lang="en-US" dirty="0" smtClean="0"/>
              <a:t>Based on Atom/</a:t>
            </a:r>
            <a:r>
              <a:rPr lang="en-US" dirty="0" err="1" smtClean="0"/>
              <a:t>AtomPub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Aimed at solving the real world problems left unanswered by UDDI</a:t>
            </a:r>
          </a:p>
          <a:p>
            <a:pPr lvl="1"/>
            <a:r>
              <a:rPr lang="en-US" dirty="0"/>
              <a:t>Which </a:t>
            </a:r>
            <a:r>
              <a:rPr lang="en-US" dirty="0" smtClean="0"/>
              <a:t>WSDLs and schemas import a particular schema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of my s</a:t>
            </a:r>
            <a:r>
              <a:rPr lang="en-US" dirty="0" smtClean="0"/>
              <a:t>ervices are </a:t>
            </a:r>
            <a:r>
              <a:rPr lang="en-US" dirty="0"/>
              <a:t>in production?</a:t>
            </a:r>
          </a:p>
          <a:p>
            <a:pPr lvl="1"/>
            <a:r>
              <a:rPr lang="en-US" dirty="0"/>
              <a:t>Which s</a:t>
            </a:r>
            <a:r>
              <a:rPr lang="en-US" dirty="0" smtClean="0"/>
              <a:t>ervices are </a:t>
            </a:r>
            <a:r>
              <a:rPr lang="en-US" dirty="0"/>
              <a:t>governed by </a:t>
            </a:r>
            <a:r>
              <a:rPr lang="en-US" dirty="0" smtClean="0"/>
              <a:t>a specific SLA?</a:t>
            </a:r>
          </a:p>
          <a:p>
            <a:pPr lvl="1"/>
            <a:r>
              <a:rPr lang="en-US" dirty="0" smtClean="0"/>
              <a:t>What is the latest version of service X?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“real”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Associations and Properties</a:t>
            </a:r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Machine and Human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</a:p>
          <a:p>
            <a:r>
              <a:rPr lang="en-US" dirty="0" smtClean="0"/>
              <a:t>Registries</a:t>
            </a:r>
          </a:p>
          <a:p>
            <a:r>
              <a:rPr lang="en-US" dirty="0" smtClean="0"/>
              <a:t>Design Governance</a:t>
            </a:r>
          </a:p>
          <a:p>
            <a:r>
              <a:rPr lang="en-US" dirty="0" smtClean="0"/>
              <a:t>Runtime Governance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/ modifying the model to support new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lvl="1"/>
            <a:r>
              <a:rPr lang="en-US" dirty="0" smtClean="0"/>
              <a:t>e.g. Teams, Projects, Organizations,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used for extending more technical attributes</a:t>
            </a:r>
          </a:p>
          <a:p>
            <a:pPr lvl="1"/>
            <a:r>
              <a:rPr lang="en-US" dirty="0" smtClean="0"/>
              <a:t>e.g. adding WADL or Swagger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Micro-versioning/revision management</a:t>
            </a:r>
          </a:p>
          <a:p>
            <a:pPr lvl="1"/>
            <a:r>
              <a:rPr lang="en-US" dirty="0" smtClean="0"/>
              <a:t>Keeping track of every minor update to a WSDL</a:t>
            </a:r>
          </a:p>
          <a:p>
            <a:pPr lvl="1"/>
            <a:r>
              <a:rPr lang="en-US" dirty="0" smtClean="0"/>
              <a:t>Permanent URLs for given versions</a:t>
            </a:r>
          </a:p>
          <a:p>
            <a:r>
              <a:rPr lang="en-US" dirty="0" smtClean="0"/>
              <a:t>“Business” Versioning</a:t>
            </a:r>
          </a:p>
          <a:p>
            <a:pPr lvl="1"/>
            <a:r>
              <a:rPr lang="en-US" dirty="0" smtClean="0"/>
              <a:t>Service A is available as </a:t>
            </a:r>
          </a:p>
          <a:p>
            <a:pPr lvl="2"/>
            <a:r>
              <a:rPr lang="en-US" dirty="0" smtClean="0"/>
              <a:t>1.2.3 deprecated</a:t>
            </a:r>
          </a:p>
          <a:p>
            <a:pPr lvl="2"/>
            <a:r>
              <a:rPr lang="en-US" dirty="0" smtClean="0"/>
              <a:t>2.5.1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General name / value pairs attached to resources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Named Links between resources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isUsedBy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B </a:t>
            </a:r>
            <a:r>
              <a:rPr lang="en-US" dirty="0" err="1" smtClean="0"/>
              <a:t>isManagedBy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service in the corporate </a:t>
            </a:r>
            <a:r>
              <a:rPr lang="en-US" dirty="0" err="1" smtClean="0"/>
              <a:t>datacentre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Start as “In Design”</a:t>
            </a:r>
          </a:p>
          <a:p>
            <a:pPr lvl="1"/>
            <a:r>
              <a:rPr lang="en-US" dirty="0" smtClean="0"/>
              <a:t>Be approved by the Design Review Team</a:t>
            </a:r>
          </a:p>
          <a:p>
            <a:pPr lvl="1"/>
            <a:r>
              <a:rPr lang="en-US" dirty="0" smtClean="0"/>
              <a:t>Iterate through Development</a:t>
            </a:r>
          </a:p>
          <a:p>
            <a:pPr lvl="1"/>
            <a:r>
              <a:rPr lang="en-US" dirty="0" smtClean="0"/>
              <a:t>Pass validation tests before entering Staging</a:t>
            </a:r>
          </a:p>
          <a:p>
            <a:pPr lvl="1"/>
            <a:r>
              <a:rPr lang="en-US" dirty="0" smtClean="0"/>
              <a:t>Be approved by the Security and Performance Teams before entering Production</a:t>
            </a:r>
          </a:p>
          <a:p>
            <a:pPr lvl="1"/>
            <a:r>
              <a:rPr lang="en-US" dirty="0" smtClean="0"/>
              <a:t>Be deprecated when no longer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Service </a:t>
            </a:r>
            <a:r>
              <a:rPr lang="en-US" dirty="0" err="1" smtClean="0"/>
              <a:t>Sn</a:t>
            </a:r>
            <a:r>
              <a:rPr lang="en-US" dirty="0" smtClean="0"/>
              <a:t> depends on Schemas {Y1..n}</a:t>
            </a:r>
          </a:p>
          <a:p>
            <a:r>
              <a:rPr lang="en-US" dirty="0" smtClean="0"/>
              <a:t>Schema Y depends on Schemas {Z1..n}</a:t>
            </a:r>
          </a:p>
          <a:p>
            <a:r>
              <a:rPr lang="en-US" dirty="0" smtClean="0"/>
              <a:t>Schemas are shared between services</a:t>
            </a:r>
          </a:p>
          <a:p>
            <a:r>
              <a:rPr lang="en-US" dirty="0" smtClean="0"/>
              <a:t>Owners and users of services need to be made aware of new versions of schemas they depend on (even if they didn’t know it!)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Registries are used by humans, but shouldn’t always be!</a:t>
            </a:r>
          </a:p>
          <a:p>
            <a:r>
              <a:rPr lang="en-US" dirty="0" smtClean="0"/>
              <a:t>e.g. Maven build rather than forcing developers to use a website</a:t>
            </a:r>
          </a:p>
          <a:p>
            <a:pPr lvl="1"/>
            <a:r>
              <a:rPr lang="en-US" dirty="0" smtClean="0"/>
              <a:t>One company I know hires a “Registry Monkey” who ONLY enters services into a registry</a:t>
            </a:r>
          </a:p>
          <a:p>
            <a:pPr lvl="1"/>
            <a:r>
              <a:rPr lang="en-US" dirty="0" smtClean="0"/>
              <a:t>Each service takes 83 steps</a:t>
            </a:r>
          </a:p>
          <a:p>
            <a:pPr lvl="1"/>
            <a:r>
              <a:rPr lang="en-US" dirty="0" smtClean="0"/>
              <a:t>He hasn’t yet committed suicide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Registry, </a:t>
            </a:r>
            <a:r>
              <a:rPr lang="en-US" dirty="0" err="1" smtClean="0"/>
              <a:t>DevOps</a:t>
            </a:r>
            <a:r>
              <a:rPr lang="en-US" dirty="0" smtClean="0"/>
              <a:t>,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need to connect:</a:t>
            </a:r>
          </a:p>
          <a:p>
            <a:pPr lvl="1"/>
            <a:r>
              <a:rPr lang="en-US" dirty="0" smtClean="0"/>
              <a:t>The Source Code Management (CVS, SVN,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build and test environment</a:t>
            </a:r>
          </a:p>
          <a:p>
            <a:pPr lvl="2"/>
            <a:r>
              <a:rPr lang="en-US" dirty="0" smtClean="0"/>
              <a:t>Hudson, Jenkins, Bamboo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 production management process</a:t>
            </a:r>
          </a:p>
          <a:p>
            <a:pPr lvl="2"/>
            <a:r>
              <a:rPr lang="en-US" dirty="0" err="1" smtClean="0"/>
              <a:t>DevOps</a:t>
            </a:r>
            <a:r>
              <a:rPr lang="en-US" dirty="0" smtClean="0"/>
              <a:t>, Puppet, Chef</a:t>
            </a:r>
          </a:p>
          <a:p>
            <a:pPr lvl="1"/>
            <a:r>
              <a:rPr lang="en-US" dirty="0" smtClean="0"/>
              <a:t>The design time registry</a:t>
            </a:r>
          </a:p>
          <a:p>
            <a:pPr lvl="1"/>
            <a:r>
              <a:rPr lang="en-US" dirty="0" smtClean="0"/>
              <a:t>The runtime registry</a:t>
            </a:r>
          </a:p>
        </p:txBody>
      </p:sp>
    </p:spTree>
    <p:extLst>
      <p:ext uri="{BB962C8B-B14F-4D97-AF65-F5344CB8AC3E}">
        <p14:creationId xmlns:p14="http://schemas.microsoft.com/office/powerpoint/2010/main" val="151088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services at runtime</a:t>
            </a:r>
          </a:p>
          <a:p>
            <a:r>
              <a:rPr lang="en-US" dirty="0" smtClean="0"/>
              <a:t>Monitoring services at runtime</a:t>
            </a:r>
          </a:p>
          <a:p>
            <a:r>
              <a:rPr lang="en-US" dirty="0" smtClean="0"/>
              <a:t>Managing SLAs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Acting on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simple(r) protocol just aimed at finding “live” endpoints</a:t>
            </a:r>
          </a:p>
          <a:p>
            <a:r>
              <a:rPr lang="en-US" dirty="0" smtClean="0"/>
              <a:t>For example used by HP printers for network printing</a:t>
            </a:r>
          </a:p>
          <a:p>
            <a:pPr lvl="1"/>
            <a:r>
              <a:rPr lang="en-US" dirty="0" smtClean="0"/>
              <a:t>Though my own experience is that mine is a bit hit and miss!</a:t>
            </a:r>
          </a:p>
          <a:p>
            <a:r>
              <a:rPr lang="en-US" dirty="0" smtClean="0"/>
              <a:t>Supports UDP and TCP</a:t>
            </a:r>
          </a:p>
          <a:p>
            <a:pPr lvl="1"/>
            <a:r>
              <a:rPr lang="en-US" dirty="0" smtClean="0"/>
              <a:t>Managed or Ad-Hoc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“ad-hoc”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95400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1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SOA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1" y="1417638"/>
            <a:ext cx="6917691" cy="44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messages</a:t>
            </a:r>
          </a:p>
          <a:p>
            <a:r>
              <a:rPr lang="en-US" dirty="0"/>
              <a:t>Bye messages</a:t>
            </a:r>
          </a:p>
          <a:p>
            <a:r>
              <a:rPr lang="en-US" dirty="0"/>
              <a:t>Probe messages</a:t>
            </a:r>
          </a:p>
          <a:p>
            <a:r>
              <a:rPr lang="en-US" dirty="0"/>
              <a:t>Probe match messages</a:t>
            </a:r>
          </a:p>
          <a:p>
            <a:r>
              <a:rPr lang="en-US" dirty="0"/>
              <a:t>Resolve messages</a:t>
            </a:r>
          </a:p>
          <a:p>
            <a:r>
              <a:rPr lang="en-US" dirty="0"/>
              <a:t>Resolve match messages</a:t>
            </a:r>
          </a:p>
        </p:txBody>
      </p:sp>
    </p:spTree>
    <p:extLst>
      <p:ext uri="{BB962C8B-B14F-4D97-AF65-F5344CB8AC3E}">
        <p14:creationId xmlns:p14="http://schemas.microsoft.com/office/powerpoint/2010/main" val="289078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1299845"/>
            <a:ext cx="9525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 smtClean="0">
                <a:latin typeface="Courier"/>
                <a:cs typeface="Courier"/>
              </a:rPr>
              <a:t>wsd:Hello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&gt;urn:uuid:50bccd63-8c1f-4f9d-</a:t>
            </a:r>
            <a:r>
              <a:rPr lang="en-US" sz="1600" dirty="0" smtClean="0">
                <a:latin typeface="Courier"/>
                <a:cs typeface="Courier"/>
              </a:rPr>
              <a:t>a0db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xmlns:a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"http://echo</a:t>
            </a:r>
            <a:r>
              <a:rPr lang="en-US" sz="1600" dirty="0" smtClean="0">
                <a:latin typeface="Courier"/>
                <a:cs typeface="Courier"/>
              </a:rPr>
              <a:t>..</a:t>
            </a:r>
            <a:r>
              <a:rPr lang="en-US" sz="1600" dirty="0">
                <a:latin typeface="Courier"/>
                <a:cs typeface="Courier"/>
              </a:rPr>
              <a:t>wso2.org"&gt;</a:t>
            </a:r>
            <a:r>
              <a:rPr lang="en-US" sz="1600" dirty="0" err="1" smtClean="0">
                <a:latin typeface="Courier"/>
                <a:cs typeface="Courier"/>
              </a:rPr>
              <a:t>a:echoPortType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&gt;http:/</a:t>
            </a:r>
            <a:r>
              <a:rPr lang="en-US" sz="1600" dirty="0" smtClean="0">
                <a:latin typeface="Courier"/>
                <a:cs typeface="Courier"/>
              </a:rPr>
              <a:t>/…/</a:t>
            </a:r>
            <a:r>
              <a:rPr lang="en-US" sz="1600" dirty="0" err="1">
                <a:latin typeface="Courier"/>
                <a:cs typeface="Courier"/>
              </a:rPr>
              <a:t>ws-dd</a:t>
            </a:r>
            <a:r>
              <a:rPr lang="en-US" sz="1600" dirty="0">
                <a:latin typeface="Courier"/>
                <a:cs typeface="Courier"/>
              </a:rPr>
              <a:t>/ns/discovery/2009/01/</a:t>
            </a:r>
            <a:r>
              <a:rPr lang="en-US" sz="1600" dirty="0" err="1" smtClean="0">
                <a:latin typeface="Courier"/>
                <a:cs typeface="Courier"/>
              </a:rPr>
              <a:t>DefaultScope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&gt;https://localhost:8243/services/</a:t>
            </a:r>
            <a:r>
              <a:rPr lang="en-US" sz="1600" dirty="0" smtClean="0">
                <a:latin typeface="Courier"/>
                <a:cs typeface="Courier"/>
              </a:rPr>
              <a:t>echo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         </a:t>
            </a:r>
            <a:r>
              <a:rPr lang="en-US" sz="1600" dirty="0">
                <a:latin typeface="Courier"/>
                <a:cs typeface="Courier"/>
              </a:rPr>
              <a:t>http://localhost:8280/services/echo&lt;/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&gt;1&lt;/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wsd:Hello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135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9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5122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Gathering data</a:t>
            </a:r>
          </a:p>
          <a:p>
            <a:r>
              <a:rPr lang="en-US" smtClean="0"/>
              <a:t>How to collect data efficiently</a:t>
            </a:r>
          </a:p>
          <a:p>
            <a:r>
              <a:rPr lang="en-US" smtClean="0"/>
              <a:t>How to store data effectively</a:t>
            </a:r>
          </a:p>
          <a:p>
            <a:r>
              <a:rPr lang="en-US" smtClean="0"/>
              <a:t>What data to capture</a:t>
            </a:r>
            <a:endParaRPr lang="en-US"/>
          </a:p>
        </p:txBody>
      </p:sp>
      <p:pic>
        <p:nvPicPr>
          <p:cNvPr id="5123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55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Data operations</a:t>
            </a:r>
          </a:p>
          <a:p>
            <a:r>
              <a:rPr lang="en-US" smtClean="0"/>
              <a:t>Defining KPIs and analytics</a:t>
            </a:r>
          </a:p>
          <a:p>
            <a:r>
              <a:rPr lang="en-US" smtClean="0"/>
              <a:t>Operating on large amounts of historical or current data</a:t>
            </a:r>
          </a:p>
          <a:p>
            <a:r>
              <a:rPr lang="en-US" smtClean="0"/>
              <a:t>Creating intelligence </a:t>
            </a:r>
            <a:endParaRPr lang="en-US"/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r="17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1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</a:t>
            </a:r>
            <a:endParaRPr lang="en-US"/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Visualization</a:t>
            </a:r>
          </a:p>
          <a:p>
            <a:r>
              <a:rPr lang="en-US" smtClean="0"/>
              <a:t>Dashboards</a:t>
            </a:r>
          </a:p>
          <a:p>
            <a:r>
              <a:rPr lang="en-US" smtClean="0"/>
              <a:t>Reports</a:t>
            </a:r>
          </a:p>
          <a:p>
            <a:endParaRPr lang="en-US"/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1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9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rebuchet MS" charset="0"/>
                <a:ea typeface="ヒラギノ角ゴ ProN W6" charset="0"/>
                <a:cs typeface="ヒラギノ角ゴ ProN W6" charset="0"/>
              </a:rPr>
              <a:t>BAM visually</a:t>
            </a:r>
          </a:p>
        </p:txBody>
      </p:sp>
      <p:pic>
        <p:nvPicPr>
          <p:cNvPr id="102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6" y="1555998"/>
            <a:ext cx="820191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SLAs are time based rules about performance data</a:t>
            </a:r>
          </a:p>
          <a:p>
            <a:pPr lvl="1"/>
            <a:r>
              <a:rPr lang="en-US" dirty="0" smtClean="0"/>
              <a:t>Is service X responding in under 50ms for more than 99% of calls within the last 5 </a:t>
            </a:r>
            <a:r>
              <a:rPr lang="en-US" dirty="0" err="1" smtClean="0"/>
              <a:t>mins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sales team respond to leads within 4 hours?</a:t>
            </a:r>
          </a:p>
          <a:p>
            <a:pPr lvl="1"/>
            <a:r>
              <a:rPr lang="en-US" dirty="0" smtClean="0"/>
              <a:t>Has the average CPU utilization over the last day gone more than 50% higher than the weekly average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954911" y="1425252"/>
            <a:ext cx="7319017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0" tIns="41145" rIns="82290" bIns="41145" numCol="1" anchor="t" anchorCtr="0" compatLnSpc="1">
            <a:prstTxWarp prst="textNoShape">
              <a:avLst/>
            </a:prstTxWarp>
          </a:bodyPr>
          <a:lstStyle/>
          <a:p>
            <a:pPr indent="-204419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653969" y="3710644"/>
            <a:ext cx="5642888" cy="1677264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19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7" cy="1619264"/>
              <a:chOff x="2359257" y="4617376"/>
              <a:chExt cx="2510157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6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32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24357" y="98857"/>
            <a:ext cx="8229600" cy="822643"/>
          </a:xfrm>
        </p:spPr>
        <p:txBody>
          <a:bodyPr/>
          <a:lstStyle/>
          <a:p>
            <a:r>
              <a:rPr lang="en-US" dirty="0" smtClean="0"/>
              <a:t>Event Processing 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63530"/>
              </p:ext>
            </p:extLst>
          </p:nvPr>
        </p:nvGraphicFramePr>
        <p:xfrm>
          <a:off x="954912" y="1425252"/>
          <a:ext cx="7341945" cy="3941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057"/>
                <a:gridCol w="2596296"/>
                <a:gridCol w="3046592"/>
              </a:tblGrid>
              <a:tr h="63508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Storage based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73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5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08" y="229450"/>
            <a:ext cx="8229600" cy="822643"/>
          </a:xfrm>
        </p:spPr>
        <p:txBody>
          <a:bodyPr/>
          <a:lstStyle/>
          <a:p>
            <a:r>
              <a:rPr lang="en-US" dirty="0" smtClean="0"/>
              <a:t>Scenarios of Event Processing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-587251" y="3455298"/>
            <a:ext cx="4251960" cy="685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73018" y="5615568"/>
            <a:ext cx="6240780" cy="14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08002"/>
              </p:ext>
            </p:extLst>
          </p:nvPr>
        </p:nvGraphicFramePr>
        <p:xfrm>
          <a:off x="407158" y="1507326"/>
          <a:ext cx="1053466" cy="411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6"/>
              </a:tblGrid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Months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Days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hours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Minutes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4422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Seconds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 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&lt;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 1ms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79152"/>
              </p:ext>
            </p:extLst>
          </p:nvPr>
        </p:nvGraphicFramePr>
        <p:xfrm>
          <a:off x="1161541" y="5684148"/>
          <a:ext cx="665226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23"/>
                <a:gridCol w="950323"/>
                <a:gridCol w="950323"/>
                <a:gridCol w="950323"/>
                <a:gridCol w="950323"/>
                <a:gridCol w="950323"/>
                <a:gridCol w="950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~1M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21658" y="6095628"/>
            <a:ext cx="5486400" cy="360093"/>
          </a:xfrm>
          <a:prstGeom prst="rect">
            <a:avLst/>
          </a:prstGeom>
          <a:noFill/>
        </p:spPr>
        <p:txBody>
          <a:bodyPr wrap="square" lIns="82290" tIns="41145" rIns="82290" bIns="41145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Aggregate Data 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Rate (Events/seconds)</a:t>
            </a:r>
            <a:endParaRPr lang="en-US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63" y="3037219"/>
            <a:ext cx="443186" cy="1234440"/>
          </a:xfrm>
          <a:prstGeom prst="rect">
            <a:avLst/>
          </a:prstGeom>
          <a:noFill/>
        </p:spPr>
        <p:txBody>
          <a:bodyPr vert="vert270" wrap="square" lIns="82290" tIns="41145" rIns="82290" bIns="41145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Latency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78758" y="1637929"/>
            <a:ext cx="3821942" cy="26786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2290" tIns="41145" rIns="82290" bIns="41145" rtlCol="0" anchor="t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Relational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 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63540" y="2396326"/>
            <a:ext cx="3017520" cy="1303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Operational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Applications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91641" y="3973667"/>
            <a:ext cx="3154680" cy="1508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Monitoring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00700" y="4247986"/>
            <a:ext cx="3017520" cy="1299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Financial Trading    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Applications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11881" y="3699347"/>
            <a:ext cx="2606040" cy="1577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Manufacturing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04739" y="3082127"/>
            <a:ext cx="2518922" cy="10246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Warehousing Applications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37861" y="3562186"/>
            <a:ext cx="3017520" cy="822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Web Analytics Applications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1897379" y="2150686"/>
            <a:ext cx="6783187" cy="3468900"/>
          </a:xfrm>
          <a:custGeom>
            <a:avLst/>
            <a:gdLst>
              <a:gd name="connsiteX0" fmla="*/ 543099 w 7536874"/>
              <a:gd name="connsiteY0" fmla="*/ 2166850 h 3854334"/>
              <a:gd name="connsiteX1" fmla="*/ 4084320 w 7536874"/>
              <a:gd name="connsiteY1" fmla="*/ 2133600 h 3854334"/>
              <a:gd name="connsiteX2" fmla="*/ 4267200 w 7536874"/>
              <a:gd name="connsiteY2" fmla="*/ 238298 h 3854334"/>
              <a:gd name="connsiteX3" fmla="*/ 6761019 w 7536874"/>
              <a:gd name="connsiteY3" fmla="*/ 703810 h 3854334"/>
              <a:gd name="connsiteX4" fmla="*/ 6578139 w 7536874"/>
              <a:gd name="connsiteY4" fmla="*/ 3314007 h 3854334"/>
              <a:gd name="connsiteX5" fmla="*/ 1008611 w 7536874"/>
              <a:gd name="connsiteY5" fmla="*/ 3663141 h 3854334"/>
              <a:gd name="connsiteX6" fmla="*/ 543099 w 7536874"/>
              <a:gd name="connsiteY6" fmla="*/ 2166850 h 38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74" h="3854334">
                <a:moveTo>
                  <a:pt x="543099" y="2166850"/>
                </a:moveTo>
                <a:cubicBezTo>
                  <a:pt x="1055717" y="1911927"/>
                  <a:pt x="3463637" y="2455025"/>
                  <a:pt x="4084320" y="2133600"/>
                </a:cubicBezTo>
                <a:cubicBezTo>
                  <a:pt x="4705003" y="1812175"/>
                  <a:pt x="3821084" y="476596"/>
                  <a:pt x="4267200" y="238298"/>
                </a:cubicBezTo>
                <a:cubicBezTo>
                  <a:pt x="4713316" y="0"/>
                  <a:pt x="6375863" y="191192"/>
                  <a:pt x="6761019" y="703810"/>
                </a:cubicBezTo>
                <a:cubicBezTo>
                  <a:pt x="7146175" y="1216428"/>
                  <a:pt x="7536874" y="2820785"/>
                  <a:pt x="6578139" y="3314007"/>
                </a:cubicBezTo>
                <a:cubicBezTo>
                  <a:pt x="5619404" y="3807229"/>
                  <a:pt x="2017222" y="3854334"/>
                  <a:pt x="1008611" y="3663141"/>
                </a:cubicBezTo>
                <a:cubicBezTo>
                  <a:pt x="0" y="3471948"/>
                  <a:pt x="30481" y="2421774"/>
                  <a:pt x="543099" y="216685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0" tIns="41145" rIns="82290" bIns="41145"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00700" y="1779107"/>
            <a:ext cx="3143272" cy="369326"/>
          </a:xfrm>
          <a:prstGeom prst="rect">
            <a:avLst/>
          </a:prstGeom>
          <a:noFill/>
          <a:ln cmpd="sng">
            <a:noFill/>
          </a:ln>
        </p:spPr>
        <p:txBody>
          <a:bodyPr wrap="square" lIns="91433" tIns="45717" rIns="91433" bIns="45717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CEP Target Scenarios</a:t>
            </a:r>
            <a:endParaRPr lang="en-US" b="1" kern="12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Simple filters (e.g. Is this a gold or platinum customer?)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Looking across multiple event streams and joining multiple event stream etc.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Processing multiple event streams to identify meaningful patterns, using complex conditions &amp; temporal  windows</a:t>
            </a:r>
          </a:p>
          <a:p>
            <a:pPr lvl="1"/>
            <a:r>
              <a:rPr lang="en-US" dirty="0" smtClean="0"/>
              <a:t>E.g. There has been a more than 10% increase in overall trading activity AND the average price of commodities has fallen 2% in the last 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Types of queries are following  </a:t>
            </a:r>
          </a:p>
          <a:p>
            <a:pPr lvl="1"/>
            <a:r>
              <a:rPr lang="en-US" dirty="0" smtClean="0"/>
              <a:t>Filters and Projection</a:t>
            </a:r>
            <a:endParaRPr lang="en-US" dirty="0"/>
          </a:p>
          <a:p>
            <a:pPr lvl="1"/>
            <a:r>
              <a:rPr lang="en-US" dirty="0"/>
              <a:t>Windows – events are processed </a:t>
            </a:r>
            <a:r>
              <a:rPr lang="en-US" dirty="0" smtClean="0"/>
              <a:t>within temporal windows </a:t>
            </a:r>
            <a:r>
              <a:rPr lang="en-US" dirty="0"/>
              <a:t>(e.g. for aggregation and joins).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Time </a:t>
            </a:r>
            <a:r>
              <a:rPr lang="en-US" dirty="0"/>
              <a:t>window vs. length window.</a:t>
            </a:r>
          </a:p>
          <a:p>
            <a:pPr lvl="1"/>
            <a:r>
              <a:rPr lang="en-US" dirty="0"/>
              <a:t>Ordering – </a:t>
            </a:r>
            <a:r>
              <a:rPr lang="en-US" dirty="0" smtClean="0"/>
              <a:t>identify event sequences </a:t>
            </a:r>
            <a:r>
              <a:rPr lang="en-US" dirty="0"/>
              <a:t>and patterns </a:t>
            </a:r>
            <a:r>
              <a:rPr lang="en-US" dirty="0" smtClean="0"/>
              <a:t>(e.g. for a credit card </a:t>
            </a:r>
            <a:r>
              <a:rPr lang="en-US" dirty="0"/>
              <a:t>new location followed by small and a large purchase might suggest a fraud)</a:t>
            </a:r>
          </a:p>
          <a:p>
            <a:pPr lvl="1"/>
            <a:r>
              <a:rPr lang="en-US" dirty="0" smtClean="0"/>
              <a:t>Joins – join two streams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3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447" y="1143608"/>
            <a:ext cx="8229600" cy="1097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from p=</a:t>
            </a:r>
            <a:r>
              <a:rPr lang="en-US" sz="1800" b="1" dirty="0" err="1">
                <a:latin typeface="Courier New"/>
                <a:cs typeface="Courier New"/>
              </a:rPr>
              <a:t>PINChangeEvents#window.time</a:t>
            </a:r>
            <a:r>
              <a:rPr lang="en-US" sz="1800" b="1" dirty="0">
                <a:latin typeface="Courier New"/>
                <a:cs typeface="Courier New"/>
              </a:rPr>
              <a:t>(3600) join 	t=</a:t>
            </a:r>
            <a:r>
              <a:rPr lang="en-US" sz="1800" b="1" dirty="0" err="1">
                <a:latin typeface="Courier New"/>
                <a:cs typeface="Courier New"/>
              </a:rPr>
              <a:t>TransactionEvents</a:t>
            </a:r>
            <a:r>
              <a:rPr lang="en-US" sz="1800" b="1" dirty="0">
                <a:latin typeface="Courier New"/>
                <a:cs typeface="Courier New"/>
              </a:rPr>
              <a:t>[amount&gt;10000]#</a:t>
            </a:r>
            <a:r>
              <a:rPr lang="en-US" sz="1800" b="1" dirty="0" err="1">
                <a:latin typeface="Courier New"/>
                <a:cs typeface="Courier New"/>
              </a:rPr>
              <a:t>window.time</a:t>
            </a:r>
            <a:r>
              <a:rPr lang="en-US" sz="1800" b="1" dirty="0">
                <a:latin typeface="Courier New"/>
                <a:cs typeface="Courier New"/>
              </a:rPr>
              <a:t>(3600)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on </a:t>
            </a:r>
            <a:r>
              <a:rPr lang="en-US" sz="1800" b="1" dirty="0" err="1">
                <a:latin typeface="Courier New"/>
                <a:cs typeface="Courier New"/>
              </a:rPr>
              <a:t>p.custid</a:t>
            </a:r>
            <a:r>
              <a:rPr lang="en-US" sz="1800" b="1" dirty="0">
                <a:latin typeface="Courier New"/>
                <a:cs typeface="Courier New"/>
              </a:rPr>
              <a:t>==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return 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t.amount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pic>
        <p:nvPicPr>
          <p:cNvPr id="2" name="Picture 1" descr="example-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5437"/>
            <a:ext cx="8970135" cy="28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on runtime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infrastructure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dirty="0" smtClean="0">
                <a:sym typeface="Wingdings"/>
              </a:rPr>
              <a:t>Business Activity Monitoring stream </a:t>
            </a:r>
          </a:p>
          <a:p>
            <a:r>
              <a:rPr lang="en-US" dirty="0" smtClean="0">
                <a:sym typeface="Wingdings"/>
              </a:rPr>
              <a:t>Complex Event Processing rules </a:t>
            </a:r>
          </a:p>
          <a:p>
            <a:r>
              <a:rPr lang="en-US" dirty="0" smtClean="0">
                <a:sym typeface="Wingdings"/>
              </a:rPr>
              <a:t>SOA infrastructure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e.g. when utilization of my cloud web farm is &gt; 75% start a </a:t>
            </a:r>
            <a:r>
              <a:rPr lang="en-US" smtClean="0">
                <a:sym typeface="Wingdings"/>
              </a:rPr>
              <a:t>new server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21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UDDI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://uddi.xml.org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400" dirty="0" smtClean="0"/>
              <a:t>S-RAMP</a:t>
            </a:r>
            <a:endParaRPr lang="en-US" sz="24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://www.oasis-open.org/committees/tc_home.php?wg_abbrev=s-</a:t>
            </a:r>
            <a:r>
              <a:rPr lang="en-US" sz="2000" dirty="0" smtClean="0">
                <a:hlinkClick r:id="rId3"/>
              </a:rPr>
              <a:t>ramp</a:t>
            </a:r>
            <a:endParaRPr lang="en-US" sz="2000" dirty="0" smtClean="0"/>
          </a:p>
          <a:p>
            <a:r>
              <a:rPr lang="en-US" sz="2400" dirty="0" smtClean="0"/>
              <a:t>WS-Dynamic Discovery</a:t>
            </a:r>
            <a:endParaRPr lang="en-US" sz="2400" dirty="0"/>
          </a:p>
          <a:p>
            <a:pPr lvl="1"/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://docs.oasis-open.org/ws-dd/ns/discovery/2009/</a:t>
            </a:r>
            <a:r>
              <a:rPr lang="en-US" sz="2000" dirty="0" smtClean="0">
                <a:hlinkClick r:id="rId4"/>
              </a:rPr>
              <a:t>01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WSO2 Governance Registry</a:t>
            </a:r>
          </a:p>
          <a:p>
            <a:pPr lvl="1"/>
            <a:r>
              <a:rPr lang="en-US" sz="2000" dirty="0">
                <a:hlinkClick r:id="rId5"/>
              </a:rPr>
              <a:t>http://wso2.com/products/governance-registry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338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has an impact 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efactoring </a:t>
            </a:r>
            <a:r>
              <a:rPr lang="en-US" dirty="0"/>
              <a:t>of fiefdoms: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backend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cross-domain departments </a:t>
            </a:r>
            <a:r>
              <a:rPr lang="en-US" b="1" dirty="0"/>
              <a:t>– </a:t>
            </a:r>
            <a:r>
              <a:rPr lang="en-US" dirty="0"/>
              <a:t>frontend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“solutions managers” </a:t>
            </a:r>
          </a:p>
          <a:p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collaboration and trust </a:t>
            </a:r>
          </a:p>
          <a:p>
            <a:r>
              <a:rPr lang="en-US" dirty="0" smtClean="0"/>
              <a:t>May change the funding model</a:t>
            </a:r>
          </a:p>
          <a:p>
            <a:pPr lvl="1"/>
            <a:r>
              <a:rPr lang="en-US" dirty="0" smtClean="0"/>
              <a:t>That will pull in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Any organization that designs a system will inevitably produce a design whose structure is a copy of the organization’s communication structure. </a:t>
            </a:r>
          </a:p>
          <a:p>
            <a:pPr marL="0" indent="0">
              <a:buNone/>
            </a:pPr>
            <a:r>
              <a:rPr lang="en-US" dirty="0" smtClean="0"/>
              <a:t>		Melvin </a:t>
            </a:r>
            <a:r>
              <a:rPr lang="en-US" dirty="0"/>
              <a:t>Conway, </a:t>
            </a:r>
            <a:r>
              <a:rPr lang="en-US" i="1" dirty="0"/>
              <a:t>How Do Committees Invent?</a:t>
            </a:r>
            <a:r>
              <a:rPr lang="en-US" dirty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Datamation</a:t>
            </a:r>
            <a:r>
              <a:rPr lang="en-US" dirty="0" smtClean="0"/>
              <a:t> </a:t>
            </a:r>
            <a:r>
              <a:rPr lang="en-US" dirty="0"/>
              <a:t>Apr 1968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://www.melconway.com/law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Popularized and named by Fred Brooks in </a:t>
            </a:r>
            <a:r>
              <a:rPr lang="en-US" i="1" dirty="0"/>
              <a:t>The Mythical Man-Month</a:t>
            </a:r>
            <a:r>
              <a:rPr lang="en-US" dirty="0"/>
              <a:t>: “If you have four groups working on a compiler, you’ll get a 4-pass compiler.”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59" y="1324303"/>
            <a:ext cx="4830945" cy="46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Not that </a:t>
            </a:r>
            <a:br>
              <a:rPr lang="en-US" dirty="0" smtClean="0"/>
            </a:br>
            <a:r>
              <a:rPr lang="en-US" dirty="0" smtClean="0"/>
              <a:t>simple!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6" y="251367"/>
            <a:ext cx="3070398" cy="54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isions</a:t>
            </a:r>
            <a:r>
              <a:rPr lang="en-US" i="1" dirty="0"/>
              <a:t>, objectives, business case, funding model </a:t>
            </a:r>
            <a:endParaRPr lang="en-US" i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are we doing this? </a:t>
            </a:r>
            <a:r>
              <a:rPr lang="en-US" dirty="0" smtClean="0"/>
              <a:t>How </a:t>
            </a:r>
            <a:r>
              <a:rPr lang="en-US" dirty="0"/>
              <a:t>will we pay for </a:t>
            </a:r>
            <a:r>
              <a:rPr lang="en-US" dirty="0" smtClean="0"/>
              <a:t>it?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eference </a:t>
            </a:r>
            <a:r>
              <a:rPr lang="en-US" i="1" dirty="0"/>
              <a:t>architecture</a:t>
            </a:r>
            <a:br>
              <a:rPr lang="en-US" i="1" dirty="0"/>
            </a:b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decisions: preferred technology, message e</a:t>
            </a:r>
            <a:r>
              <a:rPr lang="en-US" dirty="0" smtClean="0"/>
              <a:t>xchange </a:t>
            </a:r>
            <a:r>
              <a:rPr lang="en-US" dirty="0"/>
              <a:t>patterns, </a:t>
            </a:r>
            <a:r>
              <a:rPr lang="en-US" dirty="0" err="1"/>
              <a:t>metamodel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i="1" dirty="0" smtClean="0"/>
              <a:t>ules </a:t>
            </a:r>
            <a:r>
              <a:rPr lang="en-US" i="1" dirty="0"/>
              <a:t>and </a:t>
            </a:r>
            <a:r>
              <a:rPr lang="en-US" i="1" dirty="0" smtClean="0"/>
              <a:t>responsibilities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drives and cares about issues </a:t>
            </a:r>
            <a:endParaRPr lang="en-US" dirty="0" smtClean="0"/>
          </a:p>
          <a:p>
            <a:r>
              <a:rPr lang="en-US" i="1" dirty="0" smtClean="0"/>
              <a:t>Policies</a:t>
            </a:r>
            <a:r>
              <a:rPr lang="en-US" i="1" dirty="0"/>
              <a:t>, standards, formats, processes, </a:t>
            </a:r>
            <a:r>
              <a:rPr lang="en-US" i="1" dirty="0" smtClean="0"/>
              <a:t>lifecycles</a:t>
            </a:r>
          </a:p>
          <a:p>
            <a:pPr lvl="1"/>
            <a:r>
              <a:rPr lang="en-US" dirty="0" smtClean="0"/>
              <a:t>decide </a:t>
            </a:r>
            <a:r>
              <a:rPr lang="en-US" dirty="0"/>
              <a:t>and document, in standard 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1278</Words>
  <Application>Microsoft Macintosh PowerPoint</Application>
  <PresentationFormat>On-screen Show (4:3)</PresentationFormat>
  <Paragraphs>290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Governance, Registries and Monitoring</vt:lpstr>
      <vt:lpstr>Contents</vt:lpstr>
      <vt:lpstr>Before SOA</vt:lpstr>
      <vt:lpstr>With SOA</vt:lpstr>
      <vt:lpstr>SOA has an impact on organization</vt:lpstr>
      <vt:lpstr>Conway’s Law</vt:lpstr>
      <vt:lpstr>Software Development Lifecycle</vt:lpstr>
      <vt:lpstr>Not that  simple! </vt:lpstr>
      <vt:lpstr>High level governance</vt:lpstr>
      <vt:lpstr>Technical Governance</vt:lpstr>
      <vt:lpstr>Establishing SOA</vt:lpstr>
      <vt:lpstr>Design Time Governance</vt:lpstr>
      <vt:lpstr>UDDI</vt:lpstr>
      <vt:lpstr>UDDI</vt:lpstr>
      <vt:lpstr>History</vt:lpstr>
      <vt:lpstr>Key Data Types</vt:lpstr>
      <vt:lpstr>UDDI problems</vt:lpstr>
      <vt:lpstr>SOA Repository Artefact Model and Protocol (S-RAMP)</vt:lpstr>
      <vt:lpstr>Aspects of “real” registries</vt:lpstr>
      <vt:lpstr>Meta-Modelling</vt:lpstr>
      <vt:lpstr>Versioning</vt:lpstr>
      <vt:lpstr>Associations and Properties</vt:lpstr>
      <vt:lpstr>Lifecycle Management</vt:lpstr>
      <vt:lpstr>Dependency Management</vt:lpstr>
      <vt:lpstr>Interfaces</vt:lpstr>
      <vt:lpstr>Registry, DevOps, SCM</vt:lpstr>
      <vt:lpstr>Runtime Governance</vt:lpstr>
      <vt:lpstr>WS-Discovery</vt:lpstr>
      <vt:lpstr>WS-Discovery “ad-hoc”</vt:lpstr>
      <vt:lpstr>WS-Discovery Message Types</vt:lpstr>
      <vt:lpstr>Hello</vt:lpstr>
      <vt:lpstr>Runtime Monitoring</vt:lpstr>
      <vt:lpstr>Aggregation</vt:lpstr>
      <vt:lpstr>Analysis</vt:lpstr>
      <vt:lpstr>Presentation</vt:lpstr>
      <vt:lpstr>BAM visually</vt:lpstr>
      <vt:lpstr>Closing the loop</vt:lpstr>
      <vt:lpstr>Event Processing ?</vt:lpstr>
      <vt:lpstr>Scenarios of Event Processing</vt:lpstr>
      <vt:lpstr>Event Processing</vt:lpstr>
      <vt:lpstr>CEP Queries</vt:lpstr>
      <vt:lpstr>Example Query</vt:lpstr>
      <vt:lpstr>Acting on runtime situations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291</cp:revision>
  <dcterms:created xsi:type="dcterms:W3CDTF">2012-03-07T10:41:54Z</dcterms:created>
  <dcterms:modified xsi:type="dcterms:W3CDTF">2012-12-18T09:28:25Z</dcterms:modified>
</cp:coreProperties>
</file>