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7" r:id="rId5"/>
    <p:sldId id="271" r:id="rId6"/>
    <p:sldId id="259" r:id="rId7"/>
    <p:sldId id="261" r:id="rId8"/>
    <p:sldId id="260" r:id="rId9"/>
    <p:sldId id="265" r:id="rId10"/>
    <p:sldId id="262" r:id="rId11"/>
    <p:sldId id="263" r:id="rId12"/>
    <p:sldId id="266" r:id="rId13"/>
    <p:sldId id="264" r:id="rId14"/>
    <p:sldId id="270" r:id="rId15"/>
    <p:sldId id="272" r:id="rId16"/>
    <p:sldId id="273" r:id="rId17"/>
    <p:sldId id="275" r:id="rId18"/>
    <p:sldId id="274" r:id="rId19"/>
    <p:sldId id="276" r:id="rId20"/>
    <p:sldId id="268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05/12/2012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07/05/handlign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cp.org/aboutJava/communityprocess/mrel/jsr224/index3.html" TargetMode="External"/><Relationship Id="rId3" Type="http://schemas.openxmlformats.org/officeDocument/2006/relationships/hyperlink" Target="http://cxf.apache.org/docs/a-simple-jax-ws-servic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JAX-WS – Creating Java-based SOAP and WS-*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SOAPBinding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style</a:t>
            </a:r>
            <a:r>
              <a:rPr lang="en-US" dirty="0"/>
              <a:t>=</a:t>
            </a:r>
            <a:r>
              <a:rPr lang="en-US" dirty="0" err="1"/>
              <a:t>SOAPBinding.Style.DOCUMENT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use</a:t>
            </a:r>
            <a:r>
              <a:rPr lang="en-US" dirty="0"/>
              <a:t>=</a:t>
            </a:r>
            <a:r>
              <a:rPr lang="en-US" dirty="0" err="1"/>
              <a:t>SOAPBinding.Use.LITERAL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parameterStyle</a:t>
            </a:r>
            <a:r>
              <a:rPr lang="en-US" dirty="0" smtClean="0"/>
              <a:t>=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SOAPBinding.ParameterStyle.WRAPPED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hint: ALWAYS use Doc/Lit/Wrapped</a:t>
            </a:r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sz="3000" dirty="0">
                <a:hlinkClick r:id="rId2"/>
              </a:rPr>
              <a:t>http://pzf.fremantle.org/2007/05/</a:t>
            </a:r>
            <a:r>
              <a:rPr lang="en-US" sz="3000" dirty="0" smtClean="0">
                <a:hlinkClick r:id="rId2"/>
              </a:rPr>
              <a:t>handlign.html</a:t>
            </a:r>
            <a:r>
              <a:rPr lang="en-US" sz="3000" dirty="0" smtClean="0"/>
              <a:t> </a:t>
            </a:r>
          </a:p>
          <a:p>
            <a:pPr marL="0" indent="0">
              <a:buNone/>
            </a:pPr>
            <a:r>
              <a:rPr lang="en-US" sz="3000" dirty="0" smtClean="0"/>
              <a:t>Second hint: this is the default so don’t use @</a:t>
            </a:r>
            <a:r>
              <a:rPr lang="en-US" sz="3000" dirty="0" err="1" smtClean="0"/>
              <a:t>SOAPBinding</a:t>
            </a:r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303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Applies to Method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 smtClean="0"/>
              <a:t>WebMethod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action=“</a:t>
            </a:r>
            <a:r>
              <a:rPr lang="en-US" dirty="0" err="1" smtClean="0"/>
              <a:t>MySOAPAction</a:t>
            </a:r>
            <a:r>
              <a:rPr lang="en-US" dirty="0" smtClean="0"/>
              <a:t>”, //optional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operationName</a:t>
            </a:r>
            <a:r>
              <a:rPr lang="en-US" dirty="0" smtClean="0"/>
              <a:t>=“</a:t>
            </a:r>
            <a:r>
              <a:rPr lang="en-US" dirty="0" err="1" smtClean="0"/>
              <a:t>myWSDLop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exclude=true) // do NOT expose this 							//  inherited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6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to a method that is marked 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Indicates that there is no response expected</a:t>
            </a:r>
          </a:p>
          <a:p>
            <a:r>
              <a:rPr lang="en-US" dirty="0" smtClean="0"/>
              <a:t>Assuming this is over HTTP, there should just be a HTTP 202 Accepted response</a:t>
            </a:r>
          </a:p>
          <a:p>
            <a:r>
              <a:rPr lang="en-US" dirty="0" smtClean="0"/>
              <a:t>Over JMS, no response message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0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way of defining the mapping between the XML/SOAP message and the Java Parameters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WebParam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name=“</a:t>
            </a:r>
            <a:r>
              <a:rPr lang="en-US" dirty="0" err="1" smtClean="0"/>
              <a:t>nameOfXMLElement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partName</a:t>
            </a:r>
            <a:r>
              <a:rPr lang="en-US" dirty="0" smtClean="0"/>
              <a:t>=“</a:t>
            </a:r>
            <a:r>
              <a:rPr lang="en-US" dirty="0" err="1" smtClean="0"/>
              <a:t>nameOfWSDLPart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targetNamespace</a:t>
            </a:r>
            <a:r>
              <a:rPr lang="en-US" dirty="0" smtClean="0"/>
              <a:t>=“</a:t>
            </a:r>
            <a:r>
              <a:rPr lang="en-US" dirty="0" err="1" smtClean="0"/>
              <a:t>xmlNamespace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 smtClean="0"/>
              <a:t>		mode=“IN|OUT|INOUT”,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header=</a:t>
            </a:r>
            <a:r>
              <a:rPr lang="en-US" dirty="0" err="1" smtClean="0"/>
              <a:t>true|false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Java2WS 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java2ws -</a:t>
            </a:r>
            <a:r>
              <a:rPr lang="en-US" dirty="0" err="1"/>
              <a:t>databinding</a:t>
            </a:r>
            <a:r>
              <a:rPr lang="en-US" dirty="0"/>
              <a:t> &lt;</a:t>
            </a:r>
            <a:r>
              <a:rPr lang="en-US" dirty="0" err="1"/>
              <a:t>jaxb</a:t>
            </a:r>
            <a:r>
              <a:rPr lang="en-US" dirty="0"/>
              <a:t> or aegis&gt; -frontend &lt;</a:t>
            </a:r>
            <a:r>
              <a:rPr lang="en-US" dirty="0" err="1"/>
              <a:t>jaxws</a:t>
            </a:r>
            <a:r>
              <a:rPr lang="en-US" dirty="0"/>
              <a:t> or simple&gt; </a:t>
            </a:r>
          </a:p>
          <a:p>
            <a:pPr marL="0" indent="0">
              <a:buNone/>
            </a:pPr>
            <a:r>
              <a:rPr lang="en-US" dirty="0"/>
              <a:t>           -</a:t>
            </a:r>
            <a:r>
              <a:rPr lang="en-US" dirty="0" err="1"/>
              <a:t>wsdl</a:t>
            </a:r>
            <a:r>
              <a:rPr lang="en-US" dirty="0"/>
              <a:t> -</a:t>
            </a:r>
            <a:r>
              <a:rPr lang="en-US" dirty="0" err="1"/>
              <a:t>wrapperbean</a:t>
            </a:r>
            <a:r>
              <a:rPr lang="en-US" dirty="0"/>
              <a:t> -client -server -ant -o &lt;output-file&gt;</a:t>
            </a:r>
          </a:p>
          <a:p>
            <a:pPr marL="0" indent="0">
              <a:buNone/>
            </a:pPr>
            <a:r>
              <a:rPr lang="en-US" dirty="0"/>
              <a:t>           -d &lt;resource-directory&gt; -</a:t>
            </a:r>
            <a:r>
              <a:rPr lang="en-US" dirty="0" err="1"/>
              <a:t>classdir</a:t>
            </a:r>
            <a:r>
              <a:rPr lang="en-US" dirty="0"/>
              <a:t> &lt;compile-classes-directory&gt; </a:t>
            </a:r>
          </a:p>
          <a:p>
            <a:pPr marL="0" indent="0">
              <a:buNone/>
            </a:pPr>
            <a:r>
              <a:rPr lang="en-US" dirty="0"/>
              <a:t>           -</a:t>
            </a:r>
            <a:r>
              <a:rPr lang="en-US" dirty="0" err="1"/>
              <a:t>cp</a:t>
            </a:r>
            <a:r>
              <a:rPr lang="en-US" dirty="0"/>
              <a:t> &lt;class-path&gt; -soap12 -t &lt;target-namespace&gt; </a:t>
            </a:r>
          </a:p>
          <a:p>
            <a:pPr marL="0" indent="0">
              <a:buNone/>
            </a:pPr>
            <a:r>
              <a:rPr lang="en-US" dirty="0"/>
              <a:t>           -beans &lt;</a:t>
            </a:r>
            <a:r>
              <a:rPr lang="en-US" dirty="0" err="1"/>
              <a:t>ppathname</a:t>
            </a:r>
            <a:r>
              <a:rPr lang="en-US" dirty="0"/>
              <a:t> of the bean definition file&gt;* </a:t>
            </a:r>
          </a:p>
          <a:p>
            <a:pPr marL="0" indent="0">
              <a:buNone/>
            </a:pPr>
            <a:r>
              <a:rPr lang="en-US" dirty="0"/>
              <a:t>           -address &lt;port-address&gt; -</a:t>
            </a:r>
            <a:r>
              <a:rPr lang="en-US" dirty="0" err="1"/>
              <a:t>servicename</a:t>
            </a:r>
            <a:r>
              <a:rPr lang="en-US" dirty="0"/>
              <a:t> &lt;service-name&gt; </a:t>
            </a:r>
          </a:p>
          <a:p>
            <a:pPr marL="0" indent="0">
              <a:buNone/>
            </a:pPr>
            <a:r>
              <a:rPr lang="en-US" dirty="0"/>
              <a:t>           -</a:t>
            </a:r>
            <a:r>
              <a:rPr lang="en-US" dirty="0" err="1"/>
              <a:t>portname</a:t>
            </a:r>
            <a:r>
              <a:rPr lang="en-US" dirty="0"/>
              <a:t> &lt;port-name&gt; -</a:t>
            </a:r>
            <a:r>
              <a:rPr lang="en-US" dirty="0" err="1"/>
              <a:t>createxsdimports</a:t>
            </a:r>
            <a:r>
              <a:rPr lang="en-US" dirty="0"/>
              <a:t> -h -v -verbose </a:t>
            </a:r>
          </a:p>
          <a:p>
            <a:pPr marL="0" indent="0">
              <a:buNone/>
            </a:pPr>
            <a:r>
              <a:rPr lang="en-US" dirty="0"/>
              <a:t>           -quiet {</a:t>
            </a:r>
            <a:r>
              <a:rPr lang="en-US" dirty="0" err="1"/>
              <a:t>classname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99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Option	 Interpretation</a:t>
            </a:r>
          </a:p>
          <a:p>
            <a:pPr marL="0" indent="0">
              <a:buNone/>
            </a:pPr>
            <a:r>
              <a:rPr lang="en-US" sz="2800" dirty="0"/>
              <a:t>-?,-h,-help	 Displays the online help for this utility and exits.</a:t>
            </a:r>
          </a:p>
          <a:p>
            <a:pPr marL="0" indent="0">
              <a:buNone/>
            </a:pPr>
            <a:r>
              <a:rPr lang="en-US" sz="2800" dirty="0"/>
              <a:t>-o	 Specifies the name of the generated WSDL file.</a:t>
            </a:r>
          </a:p>
          <a:p>
            <a:pPr marL="0" indent="0">
              <a:buNone/>
            </a:pPr>
            <a:r>
              <a:rPr lang="en-US" sz="2800" dirty="0"/>
              <a:t>--</a:t>
            </a:r>
            <a:r>
              <a:rPr lang="en-US" sz="2800" dirty="0" err="1"/>
              <a:t>databinding</a:t>
            </a:r>
            <a:r>
              <a:rPr lang="en-US" sz="2800" dirty="0"/>
              <a:t>	Specify the data binding (aegis or </a:t>
            </a:r>
            <a:r>
              <a:rPr lang="en-US" sz="2800" dirty="0" err="1"/>
              <a:t>jaxb</a:t>
            </a:r>
            <a:r>
              <a:rPr lang="en-US" sz="2800" dirty="0"/>
              <a:t>). Default is </a:t>
            </a:r>
            <a:r>
              <a:rPr lang="en-US" sz="2800" dirty="0" err="1"/>
              <a:t>jaxb</a:t>
            </a:r>
            <a:r>
              <a:rPr lang="en-US" sz="2800" dirty="0"/>
              <a:t> for </a:t>
            </a:r>
            <a:r>
              <a:rPr lang="en-US" sz="2800" dirty="0" err="1"/>
              <a:t>jaxws</a:t>
            </a:r>
            <a:r>
              <a:rPr lang="en-US" sz="2800" dirty="0"/>
              <a:t> frontend, and aegis for simple frontend.</a:t>
            </a:r>
          </a:p>
          <a:p>
            <a:pPr marL="0" indent="0">
              <a:buNone/>
            </a:pPr>
            <a:r>
              <a:rPr lang="en-US" sz="2800" dirty="0"/>
              <a:t>-frontend	 Specify the frontend to use. </a:t>
            </a:r>
            <a:r>
              <a:rPr lang="en-US" sz="2800" dirty="0" err="1"/>
              <a:t>jaxws</a:t>
            </a:r>
            <a:r>
              <a:rPr lang="en-US" sz="2800" dirty="0"/>
              <a:t> and the simple frontend are supported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571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38121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wsdl</a:t>
            </a:r>
            <a:r>
              <a:rPr lang="en-US" sz="2000" dirty="0"/>
              <a:t>	Specify to generate the WSDL file.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wrapperbean</a:t>
            </a:r>
            <a:r>
              <a:rPr lang="en-US" sz="2000" dirty="0"/>
              <a:t>	Specify to generate the wrapper and fault bean</a:t>
            </a:r>
          </a:p>
          <a:p>
            <a:pPr marL="0" indent="0">
              <a:buNone/>
            </a:pPr>
            <a:r>
              <a:rPr lang="en-US" sz="2000" dirty="0"/>
              <a:t>-client	Specify to generate client side code</a:t>
            </a:r>
          </a:p>
          <a:p>
            <a:pPr marL="0" indent="0">
              <a:buNone/>
            </a:pPr>
            <a:r>
              <a:rPr lang="en-US" sz="2000" dirty="0"/>
              <a:t>-server	Specify to generate server side code</a:t>
            </a:r>
          </a:p>
          <a:p>
            <a:pPr marL="0" indent="0">
              <a:buNone/>
            </a:pPr>
            <a:r>
              <a:rPr lang="en-US" sz="2000" dirty="0"/>
              <a:t>-ant	Specify to generate an Ant </a:t>
            </a:r>
            <a:r>
              <a:rPr lang="en-US" sz="2000" dirty="0" err="1"/>
              <a:t>build.xml</a:t>
            </a:r>
            <a:r>
              <a:rPr lang="en-US" sz="2000" dirty="0"/>
              <a:t> script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cp</a:t>
            </a:r>
            <a:r>
              <a:rPr lang="en-US" sz="2000" dirty="0"/>
              <a:t>	 Specify the SEI and types class search path of directories and zip/jar files.</a:t>
            </a:r>
          </a:p>
          <a:p>
            <a:pPr marL="0" indent="0">
              <a:buNone/>
            </a:pPr>
            <a:r>
              <a:rPr lang="en-US" sz="2000" dirty="0"/>
              <a:t>-soap12	 Specifies that the generated WSDL is to include a SOAP 1.2 binding.</a:t>
            </a:r>
          </a:p>
          <a:p>
            <a:pPr marL="0" indent="0">
              <a:buNone/>
            </a:pPr>
            <a:r>
              <a:rPr lang="en-US" sz="2000" dirty="0"/>
              <a:t>-t	 Specifies the target namespace to use in the generated WSDL file.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servicename</a:t>
            </a:r>
            <a:r>
              <a:rPr lang="en-US" sz="2000" dirty="0"/>
              <a:t>	 Specifies the value of the generated service element's name attribute.</a:t>
            </a:r>
          </a:p>
          <a:p>
            <a:pPr marL="0" indent="0">
              <a:buNone/>
            </a:pPr>
            <a:r>
              <a:rPr lang="en-US" sz="2000" dirty="0"/>
              <a:t>-v	 Displays the version number for the tool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41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en-US" sz="2800" dirty="0"/>
              <a:t>verbose	 Displays comments during the code generation process.</a:t>
            </a:r>
          </a:p>
          <a:p>
            <a:pPr marL="0" indent="0">
              <a:buNone/>
            </a:pPr>
            <a:r>
              <a:rPr lang="en-US" sz="2800" dirty="0"/>
              <a:t>-quiet	 Suppresses comments during the code generation process.</a:t>
            </a:r>
          </a:p>
          <a:p>
            <a:pPr marL="0" indent="0">
              <a:buNone/>
            </a:pPr>
            <a:r>
              <a:rPr lang="en-US" sz="2800" dirty="0"/>
              <a:t>-s	 The directory in which the generated source files(wrapper bean ,fault bean ,client side or server side code) are placed.</a:t>
            </a:r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dirty="0" err="1"/>
              <a:t>classdir</a:t>
            </a:r>
            <a:r>
              <a:rPr lang="en-US" sz="2800" dirty="0"/>
              <a:t>	 The directory in which the generated sources are compiled into. If not specified, the files are not compiled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519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 err="1"/>
              <a:t>portname</a:t>
            </a:r>
            <a:r>
              <a:rPr lang="en-US" sz="2400" dirty="0"/>
              <a:t>	 Specify the port name to use in the generated </a:t>
            </a:r>
            <a:r>
              <a:rPr lang="en-US" sz="2400" dirty="0" err="1"/>
              <a:t>wsdl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-address	 Specify the port address.</a:t>
            </a:r>
          </a:p>
          <a:p>
            <a:pPr marL="0" indent="0">
              <a:buNone/>
            </a:pPr>
            <a:r>
              <a:rPr lang="en-US" sz="2400" dirty="0"/>
              <a:t>-beans	Specify the pathname of a file defining additional Spring beans to customize </a:t>
            </a:r>
            <a:r>
              <a:rPr lang="en-US" sz="2400" dirty="0" err="1"/>
              <a:t>databinding</a:t>
            </a:r>
            <a:r>
              <a:rPr lang="en-US" sz="2400" dirty="0"/>
              <a:t> configuration.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createxsdimports</a:t>
            </a:r>
            <a:r>
              <a:rPr lang="en-US" sz="2400" dirty="0"/>
              <a:t>	Output schemas to separate files and use imports to load them instead of </a:t>
            </a:r>
            <a:r>
              <a:rPr lang="en-US" sz="2400" dirty="0" err="1"/>
              <a:t>inlining</a:t>
            </a:r>
            <a:r>
              <a:rPr lang="en-US" sz="2400" dirty="0"/>
              <a:t> them into the </a:t>
            </a:r>
            <a:r>
              <a:rPr lang="en-US" sz="2400" dirty="0" err="1"/>
              <a:t>wsdl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-d	 The directory in which the resource files are placed, </a:t>
            </a:r>
            <a:r>
              <a:rPr lang="en-US" sz="2400" dirty="0" err="1"/>
              <a:t>wsdl</a:t>
            </a:r>
            <a:r>
              <a:rPr lang="en-US" sz="2400" dirty="0"/>
              <a:t> file will be placed into this directory by default</a:t>
            </a:r>
          </a:p>
          <a:p>
            <a:pPr marL="0" indent="0">
              <a:buNone/>
            </a:pPr>
            <a:r>
              <a:rPr lang="en-US" sz="2400" dirty="0" err="1"/>
              <a:t>classname</a:t>
            </a:r>
            <a:r>
              <a:rPr lang="en-US" sz="2400" dirty="0"/>
              <a:t>	 Specifies the name of the SEI class.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1074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you can ignore that!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3" y="1415414"/>
            <a:ext cx="6669123" cy="5095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89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JAX-WS</a:t>
            </a:r>
          </a:p>
          <a:p>
            <a:r>
              <a:rPr lang="en-US" dirty="0" smtClean="0"/>
              <a:t>Origins and history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Further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HandlerChain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/>
              <a:t>@</a:t>
            </a:r>
            <a:r>
              <a:rPr lang="en-US" sz="5900" dirty="0" err="1"/>
              <a:t>HandlerChain</a:t>
            </a:r>
            <a:r>
              <a:rPr lang="en-US" sz="5900" dirty="0"/>
              <a:t>(file = "</a:t>
            </a:r>
            <a:r>
              <a:rPr lang="en-US" sz="5900" dirty="0" err="1"/>
              <a:t>handlers.xml</a:t>
            </a:r>
            <a:r>
              <a:rPr lang="en-US" sz="5900" dirty="0"/>
              <a:t>"</a:t>
            </a:r>
            <a:r>
              <a:rPr lang="en-US" sz="59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Handlers.xml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&lt;handler-chains </a:t>
            </a:r>
            <a:r>
              <a:rPr lang="en-US" dirty="0" err="1">
                <a:latin typeface="Lucida Console"/>
                <a:cs typeface="Lucida Console"/>
              </a:rPr>
              <a:t>xmlns</a:t>
            </a:r>
            <a:r>
              <a:rPr lang="en-US" dirty="0">
                <a:latin typeface="Lucida Console"/>
                <a:cs typeface="Lucida Console"/>
              </a:rPr>
              <a:t>="http://</a:t>
            </a:r>
            <a:r>
              <a:rPr lang="en-US" dirty="0" err="1">
                <a:latin typeface="Lucida Console"/>
                <a:cs typeface="Lucida Console"/>
              </a:rPr>
              <a:t>java.sun.com</a:t>
            </a:r>
            <a:r>
              <a:rPr lang="en-US" dirty="0">
                <a:latin typeface="Lucida Console"/>
                <a:cs typeface="Lucida Console"/>
              </a:rPr>
              <a:t>/xml/ns/</a:t>
            </a:r>
            <a:r>
              <a:rPr lang="en-US" dirty="0" err="1">
                <a:latin typeface="Lucida Console"/>
                <a:cs typeface="Lucida Console"/>
              </a:rPr>
              <a:t>javaee</a:t>
            </a:r>
            <a:r>
              <a:rPr lang="en-US" dirty="0"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&lt;handler-chain&gt;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&lt;handler-name</a:t>
            </a:r>
            <a:r>
              <a:rPr lang="en-US" dirty="0" smtClean="0">
                <a:latin typeface="Lucida Console"/>
                <a:cs typeface="Lucida Console"/>
              </a:rPr>
              <a:t>&gt;Transform&lt;</a:t>
            </a:r>
            <a:r>
              <a:rPr lang="en-US" dirty="0">
                <a:latin typeface="Lucida Console"/>
                <a:cs typeface="Lucida Console"/>
              </a:rPr>
              <a:t>/handler-name&gt;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&lt;handler-class&gt;</a:t>
            </a:r>
            <a:r>
              <a:rPr lang="en-US" dirty="0" err="1" smtClean="0">
                <a:latin typeface="Lucida Console"/>
                <a:cs typeface="Lucida Console"/>
              </a:rPr>
              <a:t>org.freo.jaxws.handlers.Transform</a:t>
            </a:r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>
                <a:latin typeface="Lucida Console"/>
                <a:cs typeface="Lucida Console"/>
              </a:rPr>
              <a:t>/handler-class&gt;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&lt;/handler&gt;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&lt;handler-name</a:t>
            </a:r>
            <a:r>
              <a:rPr lang="en-US" dirty="0" smtClean="0">
                <a:latin typeface="Lucida Console"/>
                <a:cs typeface="Lucida Console"/>
              </a:rPr>
              <a:t>&gt;Log&lt;</a:t>
            </a:r>
            <a:r>
              <a:rPr lang="en-US" dirty="0">
                <a:latin typeface="Lucida Console"/>
                <a:cs typeface="Lucida Console"/>
              </a:rPr>
              <a:t>/handler-name&gt;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&lt;handler-class&gt;</a:t>
            </a:r>
            <a:r>
              <a:rPr lang="en-US" dirty="0" err="1" smtClean="0">
                <a:latin typeface="Lucida Console"/>
                <a:cs typeface="Lucida Console"/>
              </a:rPr>
              <a:t>org.freo.jaxws.handlers.Logger</a:t>
            </a:r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>
                <a:latin typeface="Lucida Console"/>
                <a:cs typeface="Lucida Console"/>
              </a:rPr>
              <a:t>/handler-class&gt;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&lt;/handler&gt;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&lt;/handler-chain&gt;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&lt;/handler-chains&gt;</a:t>
            </a:r>
          </a:p>
        </p:txBody>
      </p:sp>
    </p:spTree>
    <p:extLst>
      <p:ext uri="{BB962C8B-B14F-4D97-AF65-F5344CB8AC3E}">
        <p14:creationId xmlns:p14="http://schemas.microsoft.com/office/powerpoint/2010/main" val="155606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 there is a tool for this</a:t>
            </a:r>
          </a:p>
          <a:p>
            <a:r>
              <a:rPr lang="en-US" dirty="0" smtClean="0"/>
              <a:t>You might want to create a service</a:t>
            </a:r>
          </a:p>
          <a:p>
            <a:pPr lvl="1"/>
            <a:r>
              <a:rPr lang="en-US" dirty="0" smtClean="0"/>
              <a:t>Contract-first (design the WSDL, then implement)</a:t>
            </a:r>
          </a:p>
          <a:p>
            <a:pPr lvl="1"/>
            <a:r>
              <a:rPr lang="en-US" dirty="0" smtClean="0"/>
              <a:t>Implement a standard WSDL </a:t>
            </a:r>
          </a:p>
          <a:p>
            <a:pPr lvl="1"/>
            <a:r>
              <a:rPr lang="en-US" dirty="0" smtClean="0"/>
              <a:t>Re-architect an existing service</a:t>
            </a:r>
          </a:p>
          <a:p>
            <a:pPr lvl="1"/>
            <a:r>
              <a:rPr lang="en-US" dirty="0" smtClean="0"/>
              <a:t>Copy a competitor’s service (though this is a thorny issue!)</a:t>
            </a:r>
          </a:p>
          <a:p>
            <a:r>
              <a:rPr lang="en-US" dirty="0" smtClean="0"/>
              <a:t>Very likely you need to call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2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WSDL2Java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wsdl2java -</a:t>
            </a:r>
            <a:r>
              <a:rPr lang="en-US" dirty="0" err="1"/>
              <a:t>fe</a:t>
            </a:r>
            <a:r>
              <a:rPr lang="en-US" dirty="0"/>
              <a:t>|-frontend &lt;front-end-name&gt; -</a:t>
            </a:r>
            <a:r>
              <a:rPr lang="en-US" dirty="0" err="1"/>
              <a:t>db</a:t>
            </a:r>
            <a:r>
              <a:rPr lang="en-US" dirty="0"/>
              <a:t>|-</a:t>
            </a:r>
            <a:r>
              <a:rPr lang="en-US" dirty="0" err="1"/>
              <a:t>databinding</a:t>
            </a:r>
            <a:r>
              <a:rPr lang="en-US" dirty="0"/>
              <a:t> &lt;data-binding-name&gt;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wv</a:t>
            </a:r>
            <a:r>
              <a:rPr lang="en-US" dirty="0"/>
              <a:t> &lt;</a:t>
            </a:r>
            <a:r>
              <a:rPr lang="en-US" dirty="0" err="1"/>
              <a:t>wsdl</a:t>
            </a:r>
            <a:r>
              <a:rPr lang="en-US" dirty="0"/>
              <a:t>-version&gt; -p &lt;[</a:t>
            </a:r>
            <a:r>
              <a:rPr lang="en-US" dirty="0" err="1"/>
              <a:t>wsdl</a:t>
            </a:r>
            <a:r>
              <a:rPr lang="en-US" dirty="0"/>
              <a:t>-namespace =]package-name&gt;* -</a:t>
            </a:r>
            <a:r>
              <a:rPr lang="en-US" dirty="0" err="1"/>
              <a:t>sn</a:t>
            </a:r>
            <a:r>
              <a:rPr lang="en-US" dirty="0"/>
              <a:t> &lt;service-name&gt; </a:t>
            </a:r>
          </a:p>
          <a:p>
            <a:pPr marL="0" indent="0">
              <a:buNone/>
            </a:pPr>
            <a:r>
              <a:rPr lang="en-US" dirty="0"/>
              <a:t>-b &lt;binding-file-name&gt;* -</a:t>
            </a:r>
            <a:r>
              <a:rPr lang="en-US" dirty="0" err="1"/>
              <a:t>reserveClass</a:t>
            </a:r>
            <a:r>
              <a:rPr lang="en-US" dirty="0"/>
              <a:t> &lt;class-name&gt;* -catalog &lt;catalog-file-name&gt; </a:t>
            </a:r>
          </a:p>
          <a:p>
            <a:pPr marL="0" indent="0">
              <a:buNone/>
            </a:pPr>
            <a:r>
              <a:rPr lang="en-US" dirty="0"/>
              <a:t>-d &lt;output-directory&gt; -compile -</a:t>
            </a:r>
            <a:r>
              <a:rPr lang="en-US" dirty="0" err="1"/>
              <a:t>classdir</a:t>
            </a:r>
            <a:r>
              <a:rPr lang="en-US" dirty="0"/>
              <a:t> &lt;compile-classes-directory&gt; -</a:t>
            </a:r>
            <a:r>
              <a:rPr lang="en-US" dirty="0" err="1"/>
              <a:t>impl</a:t>
            </a:r>
            <a:r>
              <a:rPr lang="en-US" dirty="0"/>
              <a:t> -server</a:t>
            </a:r>
          </a:p>
          <a:p>
            <a:pPr marL="0" indent="0">
              <a:buNone/>
            </a:pPr>
            <a:r>
              <a:rPr lang="en-US" dirty="0"/>
              <a:t>-client -all -</a:t>
            </a:r>
            <a:r>
              <a:rPr lang="en-US" dirty="0" err="1"/>
              <a:t>autoNameResolution</a:t>
            </a:r>
            <a:r>
              <a:rPr lang="en-US" dirty="0"/>
              <a:t> -</a:t>
            </a:r>
            <a:r>
              <a:rPr lang="en-US" dirty="0" err="1"/>
              <a:t>allowElementReferences</a:t>
            </a:r>
            <a:r>
              <a:rPr lang="en-US" dirty="0"/>
              <a:t>|-</a:t>
            </a:r>
            <a:r>
              <a:rPr lang="en-US" dirty="0" err="1"/>
              <a:t>aer</a:t>
            </a:r>
            <a:r>
              <a:rPr lang="en-US" dirty="0"/>
              <a:t>&lt;=true&gt;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defaultValues</a:t>
            </a:r>
            <a:r>
              <a:rPr lang="en-US" dirty="0"/>
              <a:t>&lt;=class-name-for-</a:t>
            </a:r>
            <a:r>
              <a:rPr lang="en-US" dirty="0" err="1"/>
              <a:t>DefaultValueProvider</a:t>
            </a:r>
            <a:r>
              <a:rPr lang="en-US" dirty="0"/>
              <a:t>&gt; -ant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nexclude</a:t>
            </a:r>
            <a:r>
              <a:rPr lang="en-US" dirty="0"/>
              <a:t> &lt;schema-namespace [= java-package-name]&gt;* -</a:t>
            </a:r>
            <a:r>
              <a:rPr lang="en-US" dirty="0" err="1"/>
              <a:t>exsh</a:t>
            </a:r>
            <a:r>
              <a:rPr lang="en-US" dirty="0"/>
              <a:t> &lt;(true, false)&gt; -</a:t>
            </a:r>
            <a:r>
              <a:rPr lang="en-US" dirty="0" err="1"/>
              <a:t>noTypes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dns</a:t>
            </a:r>
            <a:r>
              <a:rPr lang="en-US" dirty="0"/>
              <a:t> &lt;(true, false&gt; -</a:t>
            </a:r>
            <a:r>
              <a:rPr lang="en-US" dirty="0" err="1"/>
              <a:t>dex</a:t>
            </a:r>
            <a:r>
              <a:rPr lang="en-US" dirty="0"/>
              <a:t> &lt;(true, false)&gt; -validate -keep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wsdlLocation</a:t>
            </a:r>
            <a:r>
              <a:rPr lang="en-US" dirty="0"/>
              <a:t> &lt;</a:t>
            </a:r>
            <a:r>
              <a:rPr lang="en-US" dirty="0" err="1"/>
              <a:t>wsdlLocation</a:t>
            </a:r>
            <a:r>
              <a:rPr lang="en-US" dirty="0"/>
              <a:t>&gt; -</a:t>
            </a:r>
            <a:r>
              <a:rPr lang="en-US" dirty="0" err="1"/>
              <a:t>xjc</a:t>
            </a:r>
            <a:r>
              <a:rPr lang="en-US" dirty="0"/>
              <a:t>&lt;</a:t>
            </a:r>
            <a:r>
              <a:rPr lang="en-US" dirty="0" err="1"/>
              <a:t>xjc</a:t>
            </a:r>
            <a:r>
              <a:rPr lang="en-US" dirty="0"/>
              <a:t>-arguments&gt;* -</a:t>
            </a:r>
            <a:r>
              <a:rPr lang="en-US" dirty="0" err="1"/>
              <a:t>asyncMethods</a:t>
            </a:r>
            <a:r>
              <a:rPr lang="en-US" dirty="0"/>
              <a:t>&lt;[=method1,method2,...]&gt;*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bareMethods</a:t>
            </a:r>
            <a:r>
              <a:rPr lang="en-US" dirty="0"/>
              <a:t>&lt;[=method1,method2,...]&gt;* -</a:t>
            </a:r>
            <a:r>
              <a:rPr lang="en-US" dirty="0" err="1"/>
              <a:t>mimeMethods</a:t>
            </a:r>
            <a:r>
              <a:rPr lang="en-US" dirty="0"/>
              <a:t>&lt;[=method1,method2,...]&gt;* -</a:t>
            </a:r>
            <a:r>
              <a:rPr lang="en-US" dirty="0" err="1"/>
              <a:t>noAddressBinding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faultSerialVersionUID</a:t>
            </a:r>
            <a:r>
              <a:rPr lang="en-US" dirty="0"/>
              <a:t> &lt;fault-</a:t>
            </a:r>
            <a:r>
              <a:rPr lang="en-US" dirty="0" err="1"/>
              <a:t>serialVersionUID</a:t>
            </a:r>
            <a:r>
              <a:rPr lang="en-US" dirty="0"/>
              <a:t>&gt; -</a:t>
            </a:r>
            <a:r>
              <a:rPr lang="en-US" dirty="0" err="1"/>
              <a:t>exceptionSuper</a:t>
            </a:r>
            <a:r>
              <a:rPr lang="en-US" dirty="0"/>
              <a:t> &lt;</a:t>
            </a:r>
            <a:r>
              <a:rPr lang="en-US" dirty="0" err="1"/>
              <a:t>exceptionSuper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-mark-generated -h|-?|-help -version|-v -verbose|-V -quiet|-q|-Q -</a:t>
            </a:r>
            <a:r>
              <a:rPr lang="en-US" dirty="0" err="1"/>
              <a:t>wsdlList</a:t>
            </a:r>
            <a:r>
              <a:rPr lang="en-US" dirty="0"/>
              <a:t> &lt;</a:t>
            </a:r>
            <a:r>
              <a:rPr lang="en-US" dirty="0" err="1"/>
              <a:t>wsdlurl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58731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Again do this via the Eclipse tooling!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930" t="14719" r="32309" b="24813"/>
          <a:stretch/>
        </p:blipFill>
        <p:spPr>
          <a:xfrm>
            <a:off x="2175143" y="1226336"/>
            <a:ext cx="4715245" cy="45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Labs</a:t>
            </a:r>
          </a:p>
          <a:p>
            <a:r>
              <a:rPr lang="en-US" dirty="0" smtClean="0"/>
              <a:t>The Spec</a:t>
            </a:r>
          </a:p>
          <a:p>
            <a:pPr lvl="1"/>
            <a:r>
              <a:rPr lang="en-US" dirty="0">
                <a:hlinkClick r:id="rId2"/>
              </a:rPr>
              <a:t>http://jcp.org/aboutJava/communityprocess/mrel/jsr224/index3.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dirty="0" smtClean="0"/>
              <a:t>The CXF documentation</a:t>
            </a:r>
          </a:p>
          <a:p>
            <a:pPr lvl="1"/>
            <a:r>
              <a:rPr lang="en-US" dirty="0">
                <a:hlinkClick r:id="rId3"/>
              </a:rPr>
              <a:t>http://cxf.apache.org/docs/a-simple-jax-ws-</a:t>
            </a:r>
            <a:r>
              <a:rPr lang="en-US" dirty="0" smtClean="0">
                <a:hlinkClick r:id="rId3"/>
              </a:rPr>
              <a:t>service.html</a:t>
            </a:r>
            <a:endParaRPr lang="en-US" dirty="0" smtClean="0"/>
          </a:p>
          <a:p>
            <a:r>
              <a:rPr lang="en-US" dirty="0" smtClean="0"/>
              <a:t>The Reference Implementation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jax-ws.java.net</a:t>
            </a:r>
            <a:r>
              <a:rPr lang="en-US"/>
              <a:t>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7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API for XML Web Services </a:t>
            </a:r>
          </a:p>
          <a:p>
            <a:pPr lvl="1"/>
            <a:r>
              <a:rPr lang="en-US" dirty="0" smtClean="0"/>
              <a:t>Currently version 2.2</a:t>
            </a:r>
          </a:p>
          <a:p>
            <a:r>
              <a:rPr lang="en-US" dirty="0" smtClean="0"/>
              <a:t>Create a standard Java approach to creating and consuming SOAP/WSDL web services</a:t>
            </a:r>
          </a:p>
          <a:p>
            <a:r>
              <a:rPr lang="en-US" dirty="0" smtClean="0"/>
              <a:t>Based on annotations</a:t>
            </a:r>
          </a:p>
          <a:p>
            <a:r>
              <a:rPr lang="en-US" dirty="0" smtClean="0"/>
              <a:t>Work with WS-I Basic Profile</a:t>
            </a:r>
          </a:p>
          <a:p>
            <a:r>
              <a:rPr lang="en-US" dirty="0" smtClean="0"/>
              <a:t>Work with JAX-B (Java API for XML Binding)</a:t>
            </a:r>
          </a:p>
          <a:p>
            <a:r>
              <a:rPr lang="en-US" dirty="0" smtClean="0"/>
              <a:t>Replaced the (broken) JAX-RPC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first:</a:t>
            </a:r>
          </a:p>
          <a:p>
            <a:pPr lvl="1"/>
            <a:r>
              <a:rPr lang="en-US" dirty="0" smtClean="0"/>
              <a:t>Create Java code, annotate </a:t>
            </a:r>
          </a:p>
          <a:p>
            <a:pPr lvl="1"/>
            <a:r>
              <a:rPr lang="en-US" dirty="0" smtClean="0"/>
              <a:t>Run Java2WS to create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Contract first:</a:t>
            </a:r>
          </a:p>
          <a:p>
            <a:pPr lvl="1"/>
            <a:r>
              <a:rPr lang="en-US" dirty="0" smtClean="0"/>
              <a:t>Create (or re-use)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 WSDL2Java to create the Java </a:t>
            </a:r>
            <a:r>
              <a:rPr lang="en-US" dirty="0" err="1" smtClean="0"/>
              <a:t>artefacts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5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 names and syntax ARE NOT part of the spec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theory, tools should work with other spec implementations </a:t>
            </a:r>
          </a:p>
          <a:p>
            <a:pPr lvl="1"/>
            <a:r>
              <a:rPr lang="en-US" dirty="0" smtClean="0"/>
              <a:t>Since the created </a:t>
            </a:r>
            <a:r>
              <a:rPr lang="en-US" dirty="0" err="1" smtClean="0"/>
              <a:t>artefacts</a:t>
            </a:r>
            <a:r>
              <a:rPr lang="en-US" dirty="0" smtClean="0"/>
              <a:t> should be portable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practise</a:t>
            </a:r>
            <a:r>
              <a:rPr lang="en-US" dirty="0" smtClean="0"/>
              <a:t>, I’ve never tested this</a:t>
            </a:r>
          </a:p>
          <a:p>
            <a:pPr lvl="1"/>
            <a:r>
              <a:rPr lang="en-US" dirty="0" smtClean="0"/>
              <a:t>Java2WS is equivalent to </a:t>
            </a:r>
            <a:r>
              <a:rPr lang="en-US" dirty="0" err="1" smtClean="0"/>
              <a:t>wsgen</a:t>
            </a:r>
            <a:endParaRPr lang="en-US" dirty="0" smtClean="0"/>
          </a:p>
          <a:p>
            <a:pPr lvl="1"/>
            <a:r>
              <a:rPr lang="en-US" dirty="0" smtClean="0"/>
              <a:t>WSDL2Java is equivalent to </a:t>
            </a:r>
            <a:r>
              <a:rPr lang="en-US" dirty="0" err="1" smtClean="0"/>
              <a:t>wsimport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0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first </a:t>
            </a:r>
            <a:br>
              <a:rPr lang="en-US" dirty="0" smtClean="0"/>
            </a:br>
            <a:r>
              <a:rPr lang="en-US" dirty="0" smtClean="0"/>
              <a:t>(annotated POJOs)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</a:t>
            </a:r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</a:t>
            </a:r>
          </a:p>
          <a:p>
            <a:r>
              <a:rPr lang="en-US" dirty="0" smtClean="0"/>
              <a:t>Create annotations that document the service definition, binding approach,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6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SOAPBinding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WebParam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OneWay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HandlerChain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All parameters are optional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3500" dirty="0" smtClean="0"/>
              <a:t>(name = “</a:t>
            </a:r>
            <a:r>
              <a:rPr lang="en-US" sz="3500" dirty="0" err="1" smtClean="0"/>
              <a:t>OrderService</a:t>
            </a:r>
            <a:r>
              <a:rPr lang="en-US" sz="3500" dirty="0" smtClean="0"/>
              <a:t>”,</a:t>
            </a:r>
          </a:p>
          <a:p>
            <a:pPr marL="457200" lvl="1" indent="0">
              <a:buNone/>
            </a:pPr>
            <a:r>
              <a:rPr lang="en-US" sz="3200" dirty="0" err="1" smtClean="0"/>
              <a:t>serviceName</a:t>
            </a:r>
            <a:r>
              <a:rPr lang="en-US" sz="3200" dirty="0" smtClean="0"/>
              <a:t> </a:t>
            </a:r>
            <a:r>
              <a:rPr lang="en-US" sz="3200" dirty="0"/>
              <a:t>= "</a:t>
            </a:r>
            <a:r>
              <a:rPr lang="en-US" sz="3200" dirty="0" err="1"/>
              <a:t>OrderProcess</a:t>
            </a:r>
            <a:r>
              <a:rPr lang="en-US" sz="3200" dirty="0"/>
              <a:t>",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portName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OrderProcessPort</a:t>
            </a:r>
            <a:r>
              <a:rPr lang="en-US" dirty="0"/>
              <a:t>",	</a:t>
            </a:r>
            <a:r>
              <a:rPr lang="en-US" dirty="0" err="1" smtClean="0"/>
              <a:t>targetNamespace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freo.me</a:t>
            </a:r>
            <a:r>
              <a:rPr lang="en-US" dirty="0"/>
              <a:t>/</a:t>
            </a:r>
            <a:r>
              <a:rPr lang="en-US" dirty="0" smtClean="0"/>
              <a:t>order",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wsdlLocation</a:t>
            </a:r>
            <a:r>
              <a:rPr lang="en-US" dirty="0" smtClean="0"/>
              <a:t>=“path to existing </a:t>
            </a:r>
            <a:r>
              <a:rPr lang="en-US" dirty="0" err="1" smtClean="0"/>
              <a:t>wsdl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WebService</a:t>
            </a:r>
            <a:r>
              <a:rPr lang="en-US" dirty="0"/>
              <a:t>(</a:t>
            </a:r>
            <a:r>
              <a:rPr lang="en-US" dirty="0" err="1"/>
              <a:t>endpointInterface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me.freo.OrderProcess</a:t>
            </a:r>
            <a:r>
              <a:rPr lang="en-US" dirty="0" smtClean="0"/>
              <a:t>") applies to class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allows you to create an interface defining the service/WSDL and a separate implementation. This is especially important for WSDL first operation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1044</Words>
  <Application>Microsoft Macintosh PowerPoint</Application>
  <PresentationFormat>On-screen Show (4:3)</PresentationFormat>
  <Paragraphs>170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JAX-WS – Creating Java-based SOAP and WS-* Services</vt:lpstr>
      <vt:lpstr>Contents</vt:lpstr>
      <vt:lpstr>JAX-WS Motivation</vt:lpstr>
      <vt:lpstr>Two approaches</vt:lpstr>
      <vt:lpstr>Tool names and syntax ARE NOT part of the spec </vt:lpstr>
      <vt:lpstr>Code first  (annotated POJOs)</vt:lpstr>
      <vt:lpstr>Common Annotations</vt:lpstr>
      <vt:lpstr>WebService</vt:lpstr>
      <vt:lpstr>WebService continued</vt:lpstr>
      <vt:lpstr>SOAPBinding</vt:lpstr>
      <vt:lpstr>WebMethod</vt:lpstr>
      <vt:lpstr>OneWay</vt:lpstr>
      <vt:lpstr>WebParam</vt:lpstr>
      <vt:lpstr>Java2WS tooling</vt:lpstr>
      <vt:lpstr>Options</vt:lpstr>
      <vt:lpstr>Options (continued)</vt:lpstr>
      <vt:lpstr>Options (continued)</vt:lpstr>
      <vt:lpstr>Options (continued)</vt:lpstr>
      <vt:lpstr>But you can ignore that!</vt:lpstr>
      <vt:lpstr>HandlerChain</vt:lpstr>
      <vt:lpstr>WSDL first</vt:lpstr>
      <vt:lpstr>WSDL2Java</vt:lpstr>
      <vt:lpstr>Again do this via the Eclipse tooling!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267</cp:revision>
  <dcterms:created xsi:type="dcterms:W3CDTF">2012-03-07T10:41:54Z</dcterms:created>
  <dcterms:modified xsi:type="dcterms:W3CDTF">2012-12-06T15:17:14Z</dcterms:modified>
</cp:coreProperties>
</file>