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64" r:id="rId13"/>
    <p:sldId id="265" r:id="rId14"/>
    <p:sldId id="269" r:id="rId15"/>
    <p:sldId id="268" r:id="rId16"/>
    <p:sldId id="266" r:id="rId17"/>
    <p:sldId id="270" r:id="rId18"/>
    <p:sldId id="282" r:id="rId19"/>
    <p:sldId id="271" r:id="rId20"/>
    <p:sldId id="276" r:id="rId21"/>
    <p:sldId id="277" r:id="rId22"/>
    <p:sldId id="274" r:id="rId23"/>
    <p:sldId id="273" r:id="rId24"/>
    <p:sldId id="272" r:id="rId25"/>
    <p:sldId id="267" r:id="rId26"/>
    <p:sldId id="275" r:id="rId27"/>
    <p:sldId id="286" r:id="rId28"/>
    <p:sldId id="283" r:id="rId29"/>
    <p:sldId id="285" r:id="rId30"/>
    <p:sldId id="284" r:id="rId31"/>
    <p:sldId id="288" r:id="rId32"/>
    <p:sldId id="287" r:id="rId33"/>
    <p:sldId id="289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jones-json-web-signature-07" TargetMode="External"/><Relationship Id="rId4" Type="http://schemas.openxmlformats.org/officeDocument/2006/relationships/hyperlink" Target="http://tools.ietf.org/html/draft-ietf-oauth-json-web-token-0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draft-ietf-jose-json-web-encryption-0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erware.com/2009/06/first-few-milliseconds-of-http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SOA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Mutual TLS/SSL</a:t>
            </a:r>
          </a:p>
          <a:p>
            <a:pPr lvl="1"/>
            <a:r>
              <a:rPr lang="en-US" dirty="0" smtClean="0"/>
              <a:t>Hardly ever used. Requires managing certificates for every client</a:t>
            </a:r>
          </a:p>
          <a:p>
            <a:pPr lvl="1"/>
            <a:r>
              <a:rPr lang="en-US" dirty="0" smtClean="0"/>
              <a:t>Have you tried to get your mum to install a client cert?!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Easy, fast, effective</a:t>
            </a:r>
          </a:p>
          <a:p>
            <a:pPr lvl="1"/>
            <a:r>
              <a:rPr lang="en-US" dirty="0" smtClean="0"/>
              <a:t>Completely insecure except over HTTPS – base64 encoding</a:t>
            </a:r>
          </a:p>
          <a:p>
            <a:r>
              <a:rPr lang="en-US" dirty="0" smtClean="0"/>
              <a:t>Digest</a:t>
            </a:r>
          </a:p>
          <a:p>
            <a:pPr lvl="1"/>
            <a:r>
              <a:rPr lang="en-US" dirty="0" smtClean="0"/>
              <a:t>Hash of the password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vs</a:t>
            </a:r>
            <a:r>
              <a:rPr lang="en-US" dirty="0" smtClean="0"/>
              <a:t> Digest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Digest looks good on the wire</a:t>
            </a:r>
          </a:p>
          <a:p>
            <a:pPr lvl="1"/>
            <a:r>
              <a:rPr lang="en-US" dirty="0" smtClean="0"/>
              <a:t>Secure hash of the password is passed over the wire</a:t>
            </a:r>
          </a:p>
          <a:p>
            <a:r>
              <a:rPr lang="en-US" dirty="0" smtClean="0"/>
              <a:t>How does the server validate?</a:t>
            </a:r>
          </a:p>
          <a:p>
            <a:pPr lvl="1"/>
            <a:r>
              <a:rPr lang="en-US" dirty="0" smtClean="0"/>
              <a:t>Needs to have the password stored using reversible encryption</a:t>
            </a:r>
          </a:p>
          <a:p>
            <a:r>
              <a:rPr lang="en-US" dirty="0" smtClean="0"/>
              <a:t>Basic looks bad on the wire</a:t>
            </a:r>
          </a:p>
          <a:p>
            <a:pPr lvl="1"/>
            <a:r>
              <a:rPr lang="en-US" dirty="0" smtClean="0"/>
              <a:t>Unencrypted password</a:t>
            </a:r>
          </a:p>
          <a:p>
            <a:r>
              <a:rPr lang="en-US" dirty="0" smtClean="0"/>
              <a:t>Server can store the hash instead</a:t>
            </a:r>
          </a:p>
          <a:p>
            <a:pPr lvl="1"/>
            <a:r>
              <a:rPr lang="en-US" dirty="0" smtClean="0"/>
              <a:t>Much more likely that a hacker will attack the server and steal 100m passwords, than break a TLS session and steal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 Function</a:t>
            </a:r>
          </a:p>
          <a:p>
            <a:pPr lvl="1"/>
            <a:r>
              <a:rPr lang="en-US" dirty="0" smtClean="0"/>
              <a:t>Takes a large input (e.g. a message)</a:t>
            </a:r>
          </a:p>
          <a:p>
            <a:pPr lvl="1"/>
            <a:r>
              <a:rPr lang="en-US" dirty="0" smtClean="0"/>
              <a:t>Creates a (hopefully) unique shortened </a:t>
            </a:r>
            <a:r>
              <a:rPr lang="en-US" i="1" dirty="0" smtClean="0"/>
              <a:t>hash</a:t>
            </a:r>
          </a:p>
          <a:p>
            <a:pPr lvl="1"/>
            <a:r>
              <a:rPr lang="en-US" dirty="0" smtClean="0"/>
              <a:t>e.g. a 160-bit, 256-bit, 384-bit or 512-bit output</a:t>
            </a:r>
          </a:p>
          <a:p>
            <a:pPr lvl="1"/>
            <a:r>
              <a:rPr lang="en-US" dirty="0" smtClean="0"/>
              <a:t>Exact inputs will always end with identical outputs</a:t>
            </a:r>
          </a:p>
          <a:p>
            <a:pPr lvl="1"/>
            <a:r>
              <a:rPr lang="en-US" dirty="0" smtClean="0"/>
              <a:t>You cannot go from the output back to the input (that would be a wicked compression algorithm)</a:t>
            </a:r>
          </a:p>
          <a:p>
            <a:pPr lvl="2"/>
            <a:r>
              <a:rPr lang="en-US" dirty="0" smtClean="0"/>
              <a:t>Except maybe by guessing?!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a signed hash in with the message</a:t>
            </a:r>
          </a:p>
          <a:p>
            <a:r>
              <a:rPr lang="en-US" dirty="0" smtClean="0"/>
              <a:t>Only the sender could do this</a:t>
            </a:r>
          </a:p>
          <a:p>
            <a:r>
              <a:rPr lang="en-US" dirty="0" smtClean="0"/>
              <a:t>If the message is modified or manipulated the receiver will calculate a different hash to the sender</a:t>
            </a:r>
          </a:p>
          <a:p>
            <a:r>
              <a:rPr lang="en-US" dirty="0" smtClean="0"/>
              <a:t>This is used for both integrity AND authenticity </a:t>
            </a:r>
          </a:p>
          <a:p>
            <a:pPr lvl="1"/>
            <a:r>
              <a:rPr lang="en-US" dirty="0" smtClean="0"/>
              <a:t>The signed hash is equivalent to signing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done by passing back a signed hash of the signed hash!</a:t>
            </a:r>
          </a:p>
          <a:p>
            <a:r>
              <a:rPr lang="en-US" dirty="0" smtClean="0"/>
              <a:t>The receiver can prove that the sender sent the message (log the signed hash)</a:t>
            </a:r>
          </a:p>
          <a:p>
            <a:r>
              <a:rPr lang="en-US" dirty="0" smtClean="0"/>
              <a:t>The receiver then signs this and sends it back</a:t>
            </a:r>
            <a:endParaRPr lang="en-US" dirty="0"/>
          </a:p>
          <a:p>
            <a:r>
              <a:rPr lang="en-US" dirty="0" smtClean="0"/>
              <a:t>The sender logs this to prove that the receiver received the message</a:t>
            </a:r>
          </a:p>
        </p:txBody>
      </p:sp>
    </p:spTree>
    <p:extLst>
      <p:ext uri="{BB962C8B-B14F-4D97-AF65-F5344CB8AC3E}">
        <p14:creationId xmlns:p14="http://schemas.microsoft.com/office/powerpoint/2010/main" val="226830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is an important aspect</a:t>
            </a:r>
          </a:p>
          <a:p>
            <a:r>
              <a:rPr lang="en-US" dirty="0" smtClean="0"/>
              <a:t>Many attacks have been based on bringing down one system before spoofing it</a:t>
            </a:r>
          </a:p>
          <a:p>
            <a:r>
              <a:rPr lang="en-US" dirty="0" smtClean="0"/>
              <a:t>e.g. famously </a:t>
            </a:r>
            <a:r>
              <a:rPr lang="en-US" dirty="0" err="1" smtClean="0"/>
              <a:t>Mitnick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Shimomura, Christmas Day 1994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 Cryptography is based on mathematics of very large prime numbers</a:t>
            </a:r>
          </a:p>
          <a:p>
            <a:r>
              <a:rPr lang="en-US" dirty="0" smtClean="0"/>
              <a:t>The aim is that to break it will take many many years </a:t>
            </a:r>
          </a:p>
          <a:p>
            <a:pPr lvl="1"/>
            <a:r>
              <a:rPr lang="en-US" dirty="0" smtClean="0"/>
              <a:t>Though Quantum Computing may change that</a:t>
            </a:r>
          </a:p>
          <a:p>
            <a:r>
              <a:rPr lang="en-US" dirty="0" smtClean="0"/>
              <a:t>Its slow</a:t>
            </a:r>
          </a:p>
          <a:p>
            <a:r>
              <a:rPr lang="en-US" dirty="0" smtClean="0"/>
              <a:t>Usually PKC is only used for exchange of a secret key that is then used for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99% of time used with only Server-Side authenticity</a:t>
            </a:r>
          </a:p>
          <a:p>
            <a:r>
              <a:rPr lang="en-US" dirty="0" smtClean="0"/>
              <a:t>Client validates the cert, and then authenticates via another model (e.g. Basic </a:t>
            </a:r>
            <a:r>
              <a:rPr lang="en-US" dirty="0" err="1" smtClean="0"/>
              <a:t>Auth</a:t>
            </a:r>
            <a:r>
              <a:rPr lang="en-US" dirty="0" smtClean="0"/>
              <a:t>, OAuth2, SAML2,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Mutual SSL/TLS is where both sides authenticate</a:t>
            </a:r>
          </a:p>
          <a:p>
            <a:r>
              <a:rPr lang="en-US" dirty="0" smtClean="0"/>
              <a:t>Most usually used in server-server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trongly </a:t>
            </a:r>
            <a:r>
              <a:rPr lang="en-US" dirty="0"/>
              <a:t>encrypted two-way data channel </a:t>
            </a:r>
          </a:p>
          <a:p>
            <a:r>
              <a:rPr lang="en-US" b="1" dirty="0"/>
              <a:t>(+)  </a:t>
            </a:r>
            <a:r>
              <a:rPr lang="en-US" dirty="0"/>
              <a:t>standard and straightforward </a:t>
            </a:r>
          </a:p>
          <a:p>
            <a:r>
              <a:rPr lang="en-US" b="1" dirty="0"/>
              <a:t>(+)  </a:t>
            </a:r>
            <a:r>
              <a:rPr lang="en-US" dirty="0"/>
              <a:t>highly trustworthy </a:t>
            </a:r>
          </a:p>
          <a:p>
            <a:r>
              <a:rPr lang="en-US" b="1" dirty="0"/>
              <a:t>(–)  </a:t>
            </a:r>
            <a:r>
              <a:rPr lang="en-US" dirty="0"/>
              <a:t>entirely point-to-point </a:t>
            </a:r>
          </a:p>
          <a:p>
            <a:r>
              <a:rPr lang="en-US" b="1" dirty="0"/>
              <a:t>(–)  </a:t>
            </a:r>
            <a:r>
              <a:rPr lang="en-US" dirty="0"/>
              <a:t>no scope for processing by intermediaries (that includes firewalls and </a:t>
            </a:r>
            <a:r>
              <a:rPr lang="en-US" dirty="0" smtClean="0"/>
              <a:t>filters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(–) </a:t>
            </a:r>
            <a:r>
              <a:rPr lang="en-US" dirty="0"/>
              <a:t>protocol-based; no scope for fine-grained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428095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OAuth/OAuth2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Designed to solve the problem of LinkedIn/Gmail </a:t>
            </a:r>
          </a:p>
          <a:p>
            <a:pPr lvl="1"/>
            <a:r>
              <a:rPr lang="en-US" dirty="0" smtClean="0"/>
              <a:t>I don’t want to give LinkedIn my Gmail password so they can scan my contact list </a:t>
            </a:r>
          </a:p>
          <a:p>
            <a:pPr lvl="1"/>
            <a:r>
              <a:rPr lang="en-US" dirty="0" smtClean="0"/>
              <a:t>I just want to give them 10 </a:t>
            </a:r>
            <a:r>
              <a:rPr lang="en-US" dirty="0" err="1" smtClean="0"/>
              <a:t>mins</a:t>
            </a:r>
            <a:r>
              <a:rPr lang="en-US" dirty="0" smtClean="0"/>
              <a:t> access to my contact list	</a:t>
            </a:r>
          </a:p>
          <a:p>
            <a:r>
              <a:rPr lang="en-US" dirty="0" smtClean="0"/>
              <a:t>OAuth 1.x requires clients to implement signature algorithms</a:t>
            </a:r>
          </a:p>
          <a:p>
            <a:r>
              <a:rPr lang="en-US" dirty="0" smtClean="0"/>
              <a:t>OAuth 2.0 allows a vanilla client that implements HTTPS to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Authenticity</a:t>
            </a:r>
          </a:p>
          <a:p>
            <a:r>
              <a:rPr lang="en-US" dirty="0" smtClean="0"/>
              <a:t>Non-Repudiation</a:t>
            </a:r>
          </a:p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Security Tokens provide an effective way of managing sign-on, authenticity and identity across a network</a:t>
            </a:r>
          </a:p>
          <a:p>
            <a:pPr lvl="1"/>
            <a:r>
              <a:rPr lang="en-US" sz="2000" dirty="0" smtClean="0"/>
              <a:t>I need to sign on to multiple systems</a:t>
            </a:r>
          </a:p>
          <a:p>
            <a:pPr lvl="1"/>
            <a:r>
              <a:rPr lang="en-US" sz="2000" dirty="0" smtClean="0"/>
              <a:t>I go to the token server and prove who I am</a:t>
            </a:r>
          </a:p>
          <a:p>
            <a:pPr lvl="1"/>
            <a:r>
              <a:rPr lang="en-US" sz="2000" dirty="0" smtClean="0"/>
              <a:t>The token server issues me with a token for a given period </a:t>
            </a:r>
          </a:p>
          <a:p>
            <a:pPr lvl="1"/>
            <a:r>
              <a:rPr lang="en-US" sz="2000" dirty="0" smtClean="0"/>
              <a:t>I present that token to the other systems</a:t>
            </a:r>
          </a:p>
          <a:p>
            <a:pPr lvl="1"/>
            <a:r>
              <a:rPr lang="en-US" sz="2000" dirty="0" smtClean="0"/>
              <a:t>They validate that the trusted token server has signed this token</a:t>
            </a:r>
          </a:p>
          <a:p>
            <a:pPr lvl="1"/>
            <a:r>
              <a:rPr lang="en-US" sz="2000" dirty="0" smtClean="0"/>
              <a:t>Since they trust the token server, they now trust the claims made by that token</a:t>
            </a:r>
          </a:p>
          <a:p>
            <a:r>
              <a:rPr lang="en-US" sz="2400" dirty="0" smtClean="0"/>
              <a:t>The only system that needs to validate my password or identity is the token server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Kerberos (known as tickets)</a:t>
            </a:r>
          </a:p>
          <a:p>
            <a:pPr lvl="1"/>
            <a:r>
              <a:rPr lang="en-US" dirty="0" smtClean="0"/>
              <a:t>Developed by MIT in the late 80’s onwards </a:t>
            </a:r>
          </a:p>
          <a:p>
            <a:pPr lvl="1"/>
            <a:r>
              <a:rPr lang="en-US" dirty="0" smtClean="0"/>
              <a:t>Designed to allow lots of campus machines to be secured easily (without having local UNIX password files!)</a:t>
            </a:r>
          </a:p>
          <a:p>
            <a:r>
              <a:rPr lang="en-US" dirty="0" smtClean="0"/>
              <a:t>SAML/SAML2</a:t>
            </a:r>
          </a:p>
          <a:p>
            <a:pPr lvl="1"/>
            <a:r>
              <a:rPr lang="en-US" dirty="0" smtClean="0"/>
              <a:t>An XML version that has become a popular way of doing Single Sign On for the Web</a:t>
            </a:r>
          </a:p>
          <a:p>
            <a:pPr lvl="1"/>
            <a:r>
              <a:rPr lang="en-US" dirty="0" smtClean="0"/>
              <a:t>Used by Google Apps</a:t>
            </a:r>
          </a:p>
          <a:p>
            <a:r>
              <a:rPr lang="en-US" dirty="0" smtClean="0"/>
              <a:t>OAuth/OAuth2 </a:t>
            </a:r>
          </a:p>
          <a:p>
            <a:pPr lvl="1"/>
            <a:r>
              <a:rPr lang="en-US" dirty="0" smtClean="0"/>
              <a:t>Rapidly gaining popularity with Facebook/LinkedIn/Gmail/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7" y="1246727"/>
            <a:ext cx="6419194" cy="47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7" y="1417637"/>
            <a:ext cx="8350267" cy="3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 + Basic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Rapidly moving to HTTPS+OAuth2</a:t>
            </a:r>
          </a:p>
          <a:p>
            <a:r>
              <a:rPr lang="en-US" dirty="0" smtClean="0"/>
              <a:t>Does not support signatures, or message level encryption</a:t>
            </a:r>
          </a:p>
          <a:p>
            <a:r>
              <a:rPr lang="en-US" dirty="0" smtClean="0"/>
              <a:t>New standards emerging</a:t>
            </a:r>
          </a:p>
          <a:p>
            <a:pPr lvl="1"/>
            <a:r>
              <a:rPr lang="en-US" dirty="0">
                <a:hlinkClick r:id="rId2"/>
              </a:rPr>
              <a:t>http://tools.ietf.org/html/draft-ietf-jose-json-web-encryption-</a:t>
            </a:r>
            <a:r>
              <a:rPr lang="en-US" dirty="0" smtClean="0">
                <a:hlinkClick r:id="rId2"/>
              </a:rPr>
              <a:t>07</a:t>
            </a:r>
            <a:r>
              <a:rPr lang="en-US" dirty="0" smtClean="0"/>
              <a:t>  (JWE)</a:t>
            </a:r>
          </a:p>
          <a:p>
            <a:pPr lvl="1"/>
            <a:r>
              <a:rPr lang="en-US" dirty="0">
                <a:hlinkClick r:id="rId3"/>
              </a:rPr>
              <a:t>http://tools.ietf.org/html/draft-jones-json-web-signature-</a:t>
            </a:r>
            <a:r>
              <a:rPr lang="en-US" dirty="0" smtClean="0">
                <a:hlinkClick r:id="rId3"/>
              </a:rPr>
              <a:t>07</a:t>
            </a:r>
            <a:r>
              <a:rPr lang="en-US" dirty="0" smtClean="0"/>
              <a:t>   (JWS)</a:t>
            </a:r>
          </a:p>
          <a:p>
            <a:pPr lvl="1"/>
            <a:r>
              <a:rPr lang="en-US" dirty="0">
                <a:hlinkClick r:id="rId4"/>
              </a:rPr>
              <a:t>http://tools.ietf.org/html/draft-ietf-oauth-json-web-token-</a:t>
            </a:r>
            <a:r>
              <a:rPr lang="en-US" dirty="0" smtClean="0">
                <a:hlinkClick r:id="rId4"/>
              </a:rPr>
              <a:t>05</a:t>
            </a:r>
            <a:r>
              <a:rPr lang="en-US" dirty="0" smtClean="0"/>
              <a:t> (JWT)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5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Services Security</a:t>
            </a:r>
            <a:br>
              <a:rPr lang="en-US" dirty="0" smtClean="0"/>
            </a:br>
            <a:r>
              <a:rPr lang="en-US" dirty="0" smtClean="0"/>
              <a:t>Covered in detail in </a:t>
            </a:r>
            <a:r>
              <a:rPr lang="en-US" smtClean="0"/>
              <a:t>another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WS-Security</a:t>
            </a:r>
          </a:p>
          <a:p>
            <a:pPr lvl="1"/>
            <a:r>
              <a:rPr lang="en-US" dirty="0" smtClean="0"/>
              <a:t>Provides Message level encryption, signature and authentication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SecurityPolicy</a:t>
            </a:r>
            <a:endParaRPr lang="en-US" dirty="0" smtClean="0"/>
          </a:p>
          <a:p>
            <a:pPr lvl="1"/>
            <a:r>
              <a:rPr lang="en-US" dirty="0" smtClean="0"/>
              <a:t>Allows services to publish their security requirements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SecureConversation</a:t>
            </a:r>
            <a:endParaRPr lang="en-US" dirty="0" smtClean="0"/>
          </a:p>
          <a:p>
            <a:pPr lvl="1"/>
            <a:r>
              <a:rPr lang="en-US" dirty="0" smtClean="0"/>
              <a:t>Greater efficiency by bootstrapping fast cryptography for a session</a:t>
            </a:r>
          </a:p>
          <a:p>
            <a:r>
              <a:rPr lang="en-US" dirty="0" smtClean="0"/>
              <a:t>WS-Trust</a:t>
            </a:r>
          </a:p>
          <a:p>
            <a:pPr lvl="1"/>
            <a:r>
              <a:rPr lang="en-US" dirty="0" smtClean="0"/>
              <a:t>Token-based security (</a:t>
            </a:r>
            <a:r>
              <a:rPr lang="en-US" dirty="0" err="1" smtClean="0"/>
              <a:t>inc</a:t>
            </a:r>
            <a:r>
              <a:rPr lang="en-US" dirty="0" smtClean="0"/>
              <a:t> Kerberos and SAML)</a:t>
            </a:r>
          </a:p>
          <a:p>
            <a:r>
              <a:rPr lang="en-US" dirty="0" smtClean="0"/>
              <a:t>WS-Federation</a:t>
            </a:r>
          </a:p>
          <a:p>
            <a:pPr lvl="1"/>
            <a:r>
              <a:rPr lang="en-US" dirty="0" smtClean="0"/>
              <a:t>Federated security using WS-Trust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Traditionally Authorization has been</a:t>
            </a:r>
          </a:p>
          <a:p>
            <a:pPr lvl="1"/>
            <a:r>
              <a:rPr lang="en-US" dirty="0" smtClean="0"/>
              <a:t>Role-based</a:t>
            </a:r>
          </a:p>
          <a:p>
            <a:pPr lvl="2"/>
            <a:r>
              <a:rPr lang="en-US" dirty="0" smtClean="0"/>
              <a:t>If I am a manager then I can look at salaries</a:t>
            </a:r>
          </a:p>
          <a:p>
            <a:pPr lvl="2"/>
            <a:r>
              <a:rPr lang="en-US" dirty="0" smtClean="0"/>
              <a:t>Based only on user </a:t>
            </a:r>
          </a:p>
          <a:p>
            <a:pPr lvl="1"/>
            <a:r>
              <a:rPr lang="en-US" dirty="0" smtClean="0"/>
              <a:t>Hard-coded</a:t>
            </a:r>
          </a:p>
          <a:p>
            <a:pPr lvl="2"/>
            <a:r>
              <a:rPr lang="en-US" dirty="0" smtClean="0"/>
              <a:t>Authorization rules encapsulated in code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9972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Problems with this are:</a:t>
            </a:r>
          </a:p>
          <a:p>
            <a:pPr lvl="1"/>
            <a:r>
              <a:rPr lang="en-US" dirty="0"/>
              <a:t>Doesn’t correctly model the real world</a:t>
            </a:r>
          </a:p>
          <a:p>
            <a:pPr lvl="2"/>
            <a:r>
              <a:rPr lang="en-US" dirty="0"/>
              <a:t>I should only be able to see my team’s salaries, and only while participating in the salary review process</a:t>
            </a:r>
          </a:p>
          <a:p>
            <a:pPr lvl="1"/>
            <a:r>
              <a:rPr lang="en-US" dirty="0"/>
              <a:t>Hard to evolve</a:t>
            </a:r>
          </a:p>
          <a:p>
            <a:pPr lvl="1"/>
            <a:r>
              <a:rPr lang="en-US" dirty="0"/>
              <a:t>Hard to manage compliance</a:t>
            </a:r>
          </a:p>
          <a:p>
            <a:pPr lvl="2"/>
            <a:r>
              <a:rPr lang="en-US" dirty="0"/>
              <a:t>How do I find out who can make a trade of $30m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8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635" y="1600200"/>
            <a:ext cx="42376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opacity</a:t>
            </a:r>
            <a:r>
              <a:rPr lang="en-US" dirty="0" smtClean="0"/>
              <a:t> of the envelope provides confidentiality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seal</a:t>
            </a:r>
            <a:r>
              <a:rPr lang="en-US" dirty="0" smtClean="0"/>
              <a:t> on the envelope provides integrity</a:t>
            </a:r>
          </a:p>
          <a:p>
            <a:r>
              <a:rPr lang="en-US" dirty="0" smtClean="0"/>
              <a:t>Royal Mail hopefully provides availability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signature</a:t>
            </a:r>
            <a:r>
              <a:rPr lang="en-US" dirty="0" smtClean="0"/>
              <a:t> provides authenticity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proof of posting</a:t>
            </a:r>
            <a:r>
              <a:rPr lang="en-US" dirty="0" smtClean="0"/>
              <a:t> and “</a:t>
            </a:r>
            <a:r>
              <a:rPr lang="en-US" b="1" dirty="0" smtClean="0"/>
              <a:t>signed-for</a:t>
            </a:r>
            <a:r>
              <a:rPr lang="en-US" dirty="0" smtClean="0"/>
              <a:t>” provide non-repudiation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8" y="1615024"/>
            <a:ext cx="3327400" cy="255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475149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latin typeface="Calisto MT"/>
                <a:cs typeface="Calisto MT"/>
              </a:rPr>
              <a:t>None of these match up to the standards of electronic security</a:t>
            </a:r>
          </a:p>
        </p:txBody>
      </p:sp>
    </p:spTree>
    <p:extLst>
      <p:ext uri="{BB962C8B-B14F-4D97-AF65-F5344CB8AC3E}">
        <p14:creationId xmlns:p14="http://schemas.microsoft.com/office/powerpoint/2010/main" val="271720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access control decisions to a “Policy Decision Point”</a:t>
            </a:r>
          </a:p>
          <a:p>
            <a:r>
              <a:rPr lang="en-US" dirty="0" err="1" smtClean="0"/>
              <a:t>Utilise</a:t>
            </a:r>
            <a:r>
              <a:rPr lang="en-US" dirty="0" smtClean="0"/>
              <a:t> more information in the decision</a:t>
            </a:r>
          </a:p>
          <a:p>
            <a:r>
              <a:rPr lang="en-US" dirty="0" err="1" smtClean="0"/>
              <a:t>Externalise</a:t>
            </a:r>
            <a:r>
              <a:rPr lang="en-US" dirty="0" smtClean="0"/>
              <a:t> the decision from the code</a:t>
            </a:r>
          </a:p>
        </p:txBody>
      </p:sp>
    </p:spTree>
    <p:extLst>
      <p:ext uri="{BB962C8B-B14F-4D97-AF65-F5344CB8AC3E}">
        <p14:creationId xmlns:p14="http://schemas.microsoft.com/office/powerpoint/2010/main" val="190778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 language for capturing authorization and entitlement </a:t>
            </a:r>
          </a:p>
          <a:p>
            <a:r>
              <a:rPr lang="en-US" dirty="0" smtClean="0"/>
              <a:t>Together with a powerful model</a:t>
            </a:r>
            <a:endParaRPr lang="en-US" dirty="0"/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Policy Decision Point (PDP)</a:t>
            </a:r>
          </a:p>
          <a:p>
            <a:pPr lvl="1"/>
            <a:r>
              <a:rPr lang="en-US" dirty="0" smtClean="0"/>
              <a:t>Policy Enforcement Point (PEP)</a:t>
            </a:r>
          </a:p>
          <a:p>
            <a:pPr lvl="1"/>
            <a:r>
              <a:rPr lang="en-US" dirty="0" smtClean="0"/>
              <a:t>Policy Administration Point (PAP)</a:t>
            </a:r>
          </a:p>
          <a:p>
            <a:pPr lvl="1"/>
            <a:r>
              <a:rPr lang="en-US" dirty="0" smtClean="0"/>
              <a:t>Policy Information Point (PIP)</a:t>
            </a:r>
          </a:p>
        </p:txBody>
      </p:sp>
    </p:spTree>
    <p:extLst>
      <p:ext uri="{BB962C8B-B14F-4D97-AF65-F5344CB8AC3E}">
        <p14:creationId xmlns:p14="http://schemas.microsoft.com/office/powerpoint/2010/main" val="197365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0"/>
            <a:ext cx="855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XACML?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Encode rules such as:</a:t>
            </a:r>
          </a:p>
          <a:p>
            <a:r>
              <a:rPr lang="en-US" dirty="0" smtClean="0"/>
              <a:t>X can access record Y if:</a:t>
            </a:r>
          </a:p>
          <a:p>
            <a:pPr lvl="1"/>
            <a:r>
              <a:rPr lang="en-US" dirty="0" smtClean="0"/>
              <a:t>X is the patient for record Y</a:t>
            </a:r>
          </a:p>
          <a:p>
            <a:pPr lvl="1"/>
            <a:r>
              <a:rPr lang="en-US" dirty="0" smtClean="0"/>
              <a:t>X is the doctor of the patient and working on the patients behalf</a:t>
            </a:r>
          </a:p>
          <a:p>
            <a:pPr lvl="1"/>
            <a:r>
              <a:rPr lang="en-US" dirty="0" smtClean="0"/>
              <a:t>X is the guardian or parent of the patient</a:t>
            </a:r>
            <a:endParaRPr lang="en-US" dirty="0"/>
          </a:p>
          <a:p>
            <a:r>
              <a:rPr lang="en-US" dirty="0" smtClean="0"/>
              <a:t>How does this data get to the decision point?</a:t>
            </a:r>
          </a:p>
          <a:p>
            <a:pPr lvl="1"/>
            <a:r>
              <a:rPr lang="en-US" dirty="0" smtClean="0"/>
              <a:t>In claims (e.g. there may be a claim saying that the doctor is logged into the hospital records system)</a:t>
            </a:r>
          </a:p>
          <a:p>
            <a:pPr lvl="1"/>
            <a:r>
              <a:rPr lang="en-US" dirty="0" smtClean="0"/>
              <a:t>In further information available to the PIP</a:t>
            </a:r>
          </a:p>
          <a:p>
            <a:pPr lvl="2"/>
            <a:r>
              <a:rPr lang="en-US" dirty="0" smtClean="0"/>
              <a:t>LDAP lookup shows I am Z’s guardian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</a:t>
            </a:r>
            <a:r>
              <a:rPr lang="en-US" dirty="0" smtClean="0"/>
              <a:t>Cryptography, Second Edition, Bruce </a:t>
            </a:r>
            <a:r>
              <a:rPr lang="en-US" dirty="0" err="1" smtClean="0"/>
              <a:t>Schneier</a:t>
            </a:r>
            <a:r>
              <a:rPr lang="en-US" dirty="0" smtClean="0"/>
              <a:t>, John </a:t>
            </a:r>
            <a:r>
              <a:rPr lang="en-US" dirty="0"/>
              <a:t>Wiley &amp; Sons, </a:t>
            </a:r>
            <a:r>
              <a:rPr lang="en-US" dirty="0" smtClean="0"/>
              <a:t>1996, ISBN </a:t>
            </a:r>
            <a:r>
              <a:rPr lang="en-US" dirty="0"/>
              <a:t>0-471-11709-9 </a:t>
            </a:r>
            <a:endParaRPr lang="en-US" dirty="0" smtClean="0"/>
          </a:p>
          <a:p>
            <a:r>
              <a:rPr lang="en-US" dirty="0"/>
              <a:t>Web Services </a:t>
            </a:r>
            <a:r>
              <a:rPr lang="en-US" dirty="0" smtClean="0"/>
              <a:t>Security, </a:t>
            </a:r>
            <a:r>
              <a:rPr lang="en-US" dirty="0"/>
              <a:t>Mark O’Neill, 2003, </a:t>
            </a:r>
            <a:r>
              <a:rPr lang="en-US"/>
              <a:t>ISBN </a:t>
            </a:r>
            <a:r>
              <a:rPr lang="en-US" smtClean="0"/>
              <a:t>0072224711</a:t>
            </a:r>
            <a:endParaRPr lang="en-US" dirty="0" smtClean="0"/>
          </a:p>
          <a:p>
            <a:r>
              <a:rPr lang="en-US" dirty="0" smtClean="0"/>
              <a:t>Google (sorry but there are too many links!)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Encryption</a:t>
            </a:r>
          </a:p>
          <a:p>
            <a:r>
              <a:rPr lang="en-US" dirty="0" smtClean="0"/>
              <a:t>On the web, 99% of the time using TLS </a:t>
            </a:r>
          </a:p>
          <a:p>
            <a:r>
              <a:rPr lang="en-US" dirty="0" smtClean="0"/>
              <a:t>TLS is the successor to SSL </a:t>
            </a:r>
          </a:p>
          <a:p>
            <a:pPr lvl="1"/>
            <a:r>
              <a:rPr lang="en-US" dirty="0" smtClean="0"/>
              <a:t>And often referred to as SSL!</a:t>
            </a:r>
          </a:p>
          <a:p>
            <a:r>
              <a:rPr lang="en-US" dirty="0" smtClean="0"/>
              <a:t>If you want to understand TLS well, this is about the best resource I’ve seen:</a:t>
            </a:r>
          </a:p>
          <a:p>
            <a:r>
              <a:rPr lang="en-US" dirty="0">
                <a:hlinkClick r:id="rId2"/>
              </a:rPr>
              <a:t>http://www.moserware.com/2009/06/first-few-milliseconds-of-</a:t>
            </a:r>
            <a:r>
              <a:rPr lang="en-US" dirty="0" smtClean="0">
                <a:hlinkClick r:id="rId2"/>
              </a:rPr>
              <a:t>https.html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is pointless without authenticity/identity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I encrypt the message aimed at the wrong person, I have failed</a:t>
            </a:r>
          </a:p>
          <a:p>
            <a:r>
              <a:rPr lang="en-US" dirty="0" smtClean="0"/>
              <a:t>Encryption key distribution was the biggest issue until</a:t>
            </a:r>
          </a:p>
          <a:p>
            <a:pPr lvl="1"/>
            <a:r>
              <a:rPr lang="en-US" dirty="0" smtClean="0"/>
              <a:t>1973: Ellis, Cocks and Williamson of GCHQ created first “non-secret crypto” </a:t>
            </a:r>
          </a:p>
          <a:p>
            <a:pPr lvl="2"/>
            <a:r>
              <a:rPr lang="en-US" dirty="0" smtClean="0"/>
              <a:t>Only made public in 1997</a:t>
            </a:r>
          </a:p>
          <a:p>
            <a:pPr lvl="1"/>
            <a:r>
              <a:rPr lang="en-US" dirty="0" smtClean="0"/>
              <a:t>1976: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 err="1" smtClean="0"/>
              <a:t>Helman</a:t>
            </a:r>
            <a:r>
              <a:rPr lang="en-US" dirty="0" smtClean="0"/>
              <a:t> key exchange</a:t>
            </a:r>
          </a:p>
          <a:p>
            <a:pPr lvl="1"/>
            <a:r>
              <a:rPr lang="en-US" dirty="0" smtClean="0"/>
              <a:t>1977: </a:t>
            </a:r>
            <a:r>
              <a:rPr lang="en-US" dirty="0" err="1" smtClean="0"/>
              <a:t>Rivest</a:t>
            </a:r>
            <a:r>
              <a:rPr lang="en-US" dirty="0" smtClean="0"/>
              <a:t> Shamir </a:t>
            </a:r>
            <a:r>
              <a:rPr lang="en-US" dirty="0" err="1" smtClean="0"/>
              <a:t>Adleman</a:t>
            </a:r>
            <a:r>
              <a:rPr lang="en-US" dirty="0" smtClean="0"/>
              <a:t> (RSA) public key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Padlocks which cannot be explored, re-engineered or re-used</a:t>
            </a:r>
          </a:p>
          <a:p>
            <a:r>
              <a:rPr lang="en-US" dirty="0" smtClean="0"/>
              <a:t>Keys which cannot be reverse-engineered into a padlock</a:t>
            </a:r>
          </a:p>
        </p:txBody>
      </p:sp>
    </p:spTree>
    <p:extLst>
      <p:ext uri="{BB962C8B-B14F-4D97-AF65-F5344CB8AC3E}">
        <p14:creationId xmlns:p14="http://schemas.microsoft.com/office/powerpoint/2010/main" val="345786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7" y="1969609"/>
            <a:ext cx="1606484" cy="140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48" y="4794443"/>
            <a:ext cx="1659515" cy="117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564" y="1465815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You send out as many padlocks as you like, but you keep the key secret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482" y="3600782"/>
            <a:ext cx="691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2. I lock the message in a box with YOUR padlock and send it to you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64" y="5305240"/>
            <a:ext cx="594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3. Only you have the key, so only you can read the message</a:t>
            </a:r>
            <a:endParaRPr lang="en-US" dirty="0">
              <a:latin typeface="Calisto MT"/>
              <a:cs typeface="Calisto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21" y="1969609"/>
            <a:ext cx="1606484" cy="1404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05" y="1969609"/>
            <a:ext cx="1606484" cy="1404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63" y="3976921"/>
            <a:ext cx="1606484" cy="14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Sign the message</a:t>
            </a:r>
          </a:p>
          <a:p>
            <a:r>
              <a:rPr lang="en-US" dirty="0" smtClean="0"/>
              <a:t>Now I send out lots of keys but keep the padlocks secret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Anything I lock up in a box with my padlock must come from me</a:t>
            </a:r>
          </a:p>
          <a:p>
            <a:r>
              <a:rPr lang="en-US" dirty="0" smtClean="0"/>
              <a:t>Anyone can unlock it and verify its from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92" y="3174698"/>
            <a:ext cx="1659515" cy="1173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77" y="3174698"/>
            <a:ext cx="1659515" cy="1173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62" y="3174698"/>
            <a:ext cx="1659515" cy="117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47" y="3174698"/>
            <a:ext cx="1659515" cy="11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actual implementation of this is different 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Most interactions </a:t>
            </a:r>
          </a:p>
          <a:p>
            <a:pPr lvl="1"/>
            <a:r>
              <a:rPr lang="en-US" dirty="0" smtClean="0">
                <a:sym typeface="Wingdings"/>
              </a:rPr>
              <a:t>only use PKI for one sided authenticity (do I trust the server?),</a:t>
            </a:r>
          </a:p>
          <a:p>
            <a:pPr lvl="1"/>
            <a:r>
              <a:rPr lang="en-US" dirty="0" smtClean="0">
                <a:sym typeface="Wingdings"/>
              </a:rPr>
              <a:t>HTTP Basic </a:t>
            </a:r>
            <a:r>
              <a:rPr lang="en-US" dirty="0" err="1" smtClean="0">
                <a:sym typeface="Wingdings"/>
              </a:rPr>
              <a:t>Auth</a:t>
            </a:r>
            <a:r>
              <a:rPr lang="en-US" dirty="0" smtClean="0">
                <a:sym typeface="Wingdings"/>
              </a:rPr>
              <a:t> for the client</a:t>
            </a:r>
          </a:p>
          <a:p>
            <a:r>
              <a:rPr lang="en-US" dirty="0" smtClean="0">
                <a:sym typeface="Wingdings"/>
              </a:rPr>
              <a:t>No direct trust of the server (I don’t want to store a key for every server I talk to)</a:t>
            </a:r>
          </a:p>
          <a:p>
            <a:pPr lvl="1"/>
            <a:r>
              <a:rPr lang="en-US" dirty="0" smtClean="0">
                <a:sym typeface="Wingdings"/>
              </a:rPr>
              <a:t>Certificate Authority model</a:t>
            </a:r>
          </a:p>
          <a:p>
            <a:pPr lvl="1"/>
            <a:r>
              <a:rPr lang="en-US" dirty="0" smtClean="0">
                <a:sym typeface="Wingdings"/>
              </a:rPr>
              <a:t>I trust the CA, the CA trusts the Website =&gt; I trust the website</a:t>
            </a:r>
          </a:p>
        </p:txBody>
      </p:sp>
    </p:spTree>
    <p:extLst>
      <p:ext uri="{BB962C8B-B14F-4D97-AF65-F5344CB8AC3E}">
        <p14:creationId xmlns:p14="http://schemas.microsoft.com/office/powerpoint/2010/main" val="202052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1516</Words>
  <Application>Microsoft Macintosh PowerPoint</Application>
  <PresentationFormat>On-screen Show (4:3)</PresentationFormat>
  <Paragraphs>200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SOA Security</vt:lpstr>
      <vt:lpstr>Security Aims</vt:lpstr>
      <vt:lpstr>In Real Life</vt:lpstr>
      <vt:lpstr>Confidentiality</vt:lpstr>
      <vt:lpstr>Encryption is pointless without authenticity/identity</vt:lpstr>
      <vt:lpstr>A simple analogy</vt:lpstr>
      <vt:lpstr>Public Key Encryption</vt:lpstr>
      <vt:lpstr>Authenticity</vt:lpstr>
      <vt:lpstr>Authenticity</vt:lpstr>
      <vt:lpstr>HTTP Authorization</vt:lpstr>
      <vt:lpstr>Basic vs Digest </vt:lpstr>
      <vt:lpstr>Integrity</vt:lpstr>
      <vt:lpstr>Integrity</vt:lpstr>
      <vt:lpstr>Non-repudiation</vt:lpstr>
      <vt:lpstr>Availability</vt:lpstr>
      <vt:lpstr>Performance</vt:lpstr>
      <vt:lpstr>TLS</vt:lpstr>
      <vt:lpstr>TLS pros and cons</vt:lpstr>
      <vt:lpstr>OAuth/OAuth2</vt:lpstr>
      <vt:lpstr>Tokens</vt:lpstr>
      <vt:lpstr>Tokens</vt:lpstr>
      <vt:lpstr>SAML2</vt:lpstr>
      <vt:lpstr>Three-legged OAuth</vt:lpstr>
      <vt:lpstr>Two Legged OAuth</vt:lpstr>
      <vt:lpstr>REST Security</vt:lpstr>
      <vt:lpstr>Web Services Security Covered in detail in another chapter</vt:lpstr>
      <vt:lpstr>Authorization</vt:lpstr>
      <vt:lpstr>Access Control</vt:lpstr>
      <vt:lpstr>Problems with RBAC</vt:lpstr>
      <vt:lpstr>Policy Based Access Control</vt:lpstr>
      <vt:lpstr>XACML 3.0</vt:lpstr>
      <vt:lpstr>PowerPoint Presentation</vt:lpstr>
      <vt:lpstr>What can you do with XACML?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265</cp:revision>
  <dcterms:created xsi:type="dcterms:W3CDTF">2012-03-07T10:41:54Z</dcterms:created>
  <dcterms:modified xsi:type="dcterms:W3CDTF">2012-12-18T09:26:24Z</dcterms:modified>
</cp:coreProperties>
</file>