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31/10/2012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title Order API - Create an Order</a:t>
            </a:r>
          </a:p>
          <a:p>
            <a:endParaRPr lang="en-US" dirty="0" smtClean="0"/>
          </a:p>
          <a:p>
            <a:r>
              <a:rPr lang="en-US" dirty="0" smtClean="0"/>
              <a:t>Client -&gt; Order: POST http://</a:t>
            </a:r>
            <a:r>
              <a:rPr lang="en-US" dirty="0" err="1" smtClean="0"/>
              <a:t>s:p</a:t>
            </a:r>
            <a:r>
              <a:rPr lang="en-US" dirty="0" smtClean="0"/>
              <a:t>/app/order</a:t>
            </a:r>
          </a:p>
          <a:p>
            <a:r>
              <a:rPr lang="en-US" dirty="0" smtClean="0"/>
              <a:t>note right of Order: Service creates unique </a:t>
            </a:r>
            <a:r>
              <a:rPr lang="en-US" dirty="0" err="1" smtClean="0"/>
              <a:t>uuid</a:t>
            </a:r>
            <a:endParaRPr lang="en-US" dirty="0" smtClean="0"/>
          </a:p>
          <a:p>
            <a:r>
              <a:rPr lang="en-US" dirty="0" smtClean="0"/>
              <a:t>Order -&gt; Client: 201 Created + Location: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</a:t>
            </a:r>
          </a:p>
          <a:p>
            <a:r>
              <a:rPr lang="en-US" dirty="0" smtClean="0"/>
              <a:t>note right of Order: "garbage collect" orders not completed</a:t>
            </a:r>
          </a:p>
          <a:p>
            <a:r>
              <a:rPr lang="en-US" dirty="0" smtClean="0"/>
              <a:t>Client -&gt; Order: PUT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with actual JSON</a:t>
            </a:r>
          </a:p>
          <a:p>
            <a:r>
              <a:rPr lang="en-US" dirty="0" smtClean="0"/>
              <a:t>Order -&gt; Client: 200 OK + re-serialization of JSON (for validation purposes)</a:t>
            </a:r>
          </a:p>
          <a:p>
            <a:r>
              <a:rPr lang="en-US" dirty="0" smtClean="0"/>
              <a:t>Client -&gt; Order: PUT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with actual JSON</a:t>
            </a:r>
          </a:p>
          <a:p>
            <a:r>
              <a:rPr lang="en-US" dirty="0" smtClean="0"/>
              <a:t>Order -&gt; Client: 304 Not Modified</a:t>
            </a:r>
          </a:p>
          <a:p>
            <a:endParaRPr lang="en-US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664AA-B0B2-4135-A54D-0C5FA1ABBA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18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 Order API - Deal with an Order</a:t>
            </a:r>
          </a:p>
          <a:p>
            <a:endParaRPr lang="en-US" dirty="0" smtClean="0"/>
          </a:p>
          <a:p>
            <a:r>
              <a:rPr lang="en-US" dirty="0" smtClean="0"/>
              <a:t>Client -&gt; Order: GET http://</a:t>
            </a:r>
            <a:r>
              <a:rPr lang="en-US" dirty="0" err="1" smtClean="0"/>
              <a:t>s:p</a:t>
            </a:r>
            <a:r>
              <a:rPr lang="en-US" dirty="0" smtClean="0"/>
              <a:t>/app/order</a:t>
            </a:r>
          </a:p>
          <a:p>
            <a:r>
              <a:rPr lang="en-US" dirty="0" smtClean="0"/>
              <a:t>note right of Order: Properly should implement size of return list and pagination</a:t>
            </a:r>
          </a:p>
          <a:p>
            <a:r>
              <a:rPr lang="en-US" dirty="0" smtClean="0"/>
              <a:t>Order -&gt; Client: 200 OK + JSON Array of URIs</a:t>
            </a:r>
          </a:p>
          <a:p>
            <a:r>
              <a:rPr lang="en-US" dirty="0" smtClean="0"/>
              <a:t>Client -&gt; Order: GET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Order -&gt; Client: 200 OK + serialization of JSON </a:t>
            </a:r>
          </a:p>
          <a:p>
            <a:r>
              <a:rPr lang="en-US" dirty="0" smtClean="0"/>
              <a:t>Client -&gt; Order: DELETE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note right of Order: Don't actually delete, just mark deleted</a:t>
            </a:r>
          </a:p>
          <a:p>
            <a:r>
              <a:rPr lang="en-US" dirty="0" smtClean="0"/>
              <a:t>Order -&gt; Client: 200 OK</a:t>
            </a:r>
          </a:p>
          <a:p>
            <a:r>
              <a:rPr lang="en-US" dirty="0" smtClean="0"/>
              <a:t>Client -&gt; Order: DELETE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Order -&gt; Client: 304 Not Modified</a:t>
            </a:r>
          </a:p>
          <a:p>
            <a:r>
              <a:rPr lang="en-US" dirty="0" smtClean="0"/>
              <a:t>Client -&gt; Order: GET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Order -&gt; Client: 410 Gone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664AA-B0B2-4135-A54D-0C5FA1ABBA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84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31/10/2012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31/10/2012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31/10/2012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31/10/2012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31/10/2012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31/10/2012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 userDrawn="1"/>
        </p:nvSpPr>
        <p:spPr bwMode="auto"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19" name="TextBox 18"/>
          <p:cNvSpPr txBox="1">
            <a:spLocks noChangeArrowheads="1"/>
          </p:cNvSpPr>
          <p:nvPr userDrawn="1"/>
        </p:nvSpPr>
        <p:spPr bwMode="auto"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0" name="TextBox 19"/>
          <p:cNvSpPr txBox="1">
            <a:spLocks noChangeArrowheads="1"/>
          </p:cNvSpPr>
          <p:nvPr userDrawn="1"/>
        </p:nvSpPr>
        <p:spPr bwMode="auto"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3273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/>
              <a:t>Licensed under the Creative Commons 3.0 BY-SA (Attribution-</a:t>
            </a:r>
            <a:r>
              <a:rPr lang="en-US" sz="1000" dirty="0" err="1" smtClean="0"/>
              <a:t>Sharealike</a:t>
            </a:r>
            <a:r>
              <a:rPr lang="en-US" sz="1000" dirty="0" smtClean="0"/>
              <a:t>) license.</a:t>
            </a:r>
          </a:p>
          <a:p>
            <a:pPr algn="l" eaLnBrk="1" hangingPunct="1">
              <a:defRPr/>
            </a:pPr>
            <a:r>
              <a:rPr lang="en-US" sz="1000" dirty="0" smtClean="0"/>
              <a:t>See </a:t>
            </a:r>
            <a:r>
              <a:rPr lang="en-US" sz="1000" dirty="0" smtClean="0">
                <a:hlinkClick r:id="rId13"/>
              </a:rPr>
              <a:t>http://creativecommons.org/licenses/by-sa/3.0/</a:t>
            </a:r>
            <a:r>
              <a:rPr lang="en-US" sz="1000" dirty="0" smtClean="0"/>
              <a:t> </a:t>
            </a:r>
          </a:p>
          <a:p>
            <a:pPr algn="l" eaLnBrk="1" hangingPunct="1">
              <a:defRPr/>
            </a:pPr>
            <a:endParaRPr lang="en-US" sz="1000" dirty="0" smtClean="0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Understanding REST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936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Order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399" y="304800"/>
            <a:ext cx="931601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85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77800"/>
            <a:ext cx="84455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89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9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71600"/>
            <a:ext cx="5080000" cy="402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066800"/>
            <a:ext cx="36068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61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is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REST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95864" indent="-195864" algn="just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REST isn't protocol specific, but in practice means the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RESTful</a:t>
            </a:r>
            <a:r>
              <a:rPr lang="en-US" dirty="0" smtClean="0">
                <a:ea typeface="Droid Sans Fallback" charset="0"/>
                <a:cs typeface="Droid Sans Fallback" charset="0"/>
              </a:rPr>
              <a:t> usage of HTTP</a:t>
            </a:r>
          </a:p>
          <a:p>
            <a:pPr marL="195864" indent="-195864" algn="just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HTTP is actually a very rich application protocol which gives us features like content negotiation and distributed caching. </a:t>
            </a:r>
          </a:p>
          <a:p>
            <a:pPr marL="195864" indent="-195864" algn="just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HTTP verbs nicely map to CRUD operations of data</a:t>
            </a:r>
          </a:p>
          <a:p>
            <a:pPr marL="195864" indent="-195864" algn="just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err="1" smtClean="0">
                <a:ea typeface="Droid Sans Fallback" charset="0"/>
                <a:cs typeface="Droid Sans Fallback" charset="0"/>
              </a:rPr>
              <a:t>RESTful</a:t>
            </a:r>
            <a:r>
              <a:rPr lang="en-US" dirty="0" smtClean="0">
                <a:ea typeface="Droid Sans Fallback" charset="0"/>
                <a:cs typeface="Droid Sans Fallback" charset="0"/>
              </a:rPr>
              <a:t> web services try to leverage HTTP in its entirety using specific architectural principles.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888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simple notation that originated in JavaScript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var</a:t>
            </a:r>
            <a:r>
              <a:rPr lang="en-US" sz="2400" dirty="0" smtClean="0">
                <a:latin typeface="Lucida Console"/>
                <a:cs typeface="Lucida Console"/>
              </a:rPr>
              <a:t> x = {a:1, b:2, c:3}</a:t>
            </a:r>
          </a:p>
          <a:p>
            <a:r>
              <a:rPr lang="en-US" sz="2400" dirty="0" smtClean="0"/>
              <a:t>equivalent to: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x.a</a:t>
            </a:r>
            <a:r>
              <a:rPr lang="en-US" sz="2400" dirty="0" smtClean="0">
                <a:latin typeface="Lucida Console"/>
                <a:cs typeface="Lucida Console"/>
              </a:rPr>
              <a:t> = 1; </a:t>
            </a:r>
            <a:r>
              <a:rPr lang="en-US" sz="2400" dirty="0" err="1" smtClean="0">
                <a:latin typeface="Lucida Console"/>
                <a:cs typeface="Lucida Console"/>
              </a:rPr>
              <a:t>x.b</a:t>
            </a:r>
            <a:r>
              <a:rPr lang="en-US" sz="2400" dirty="0" smtClean="0">
                <a:latin typeface="Lucida Console"/>
                <a:cs typeface="Lucida Console"/>
              </a:rPr>
              <a:t> = 2; </a:t>
            </a:r>
            <a:r>
              <a:rPr lang="en-US" sz="2400" dirty="0" err="1" smtClean="0">
                <a:latin typeface="Lucida Console"/>
                <a:cs typeface="Lucida Console"/>
              </a:rPr>
              <a:t>x.c</a:t>
            </a:r>
            <a:r>
              <a:rPr lang="en-US" sz="2400" dirty="0" smtClean="0">
                <a:latin typeface="Lucida Console"/>
                <a:cs typeface="Lucida Console"/>
              </a:rPr>
              <a:t> = 3</a:t>
            </a:r>
          </a:p>
          <a:p>
            <a:r>
              <a:rPr lang="en-US" sz="2400" dirty="0" smtClean="0"/>
              <a:t>Can be done “dynamically”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var</a:t>
            </a:r>
            <a:r>
              <a:rPr lang="en-US" sz="2400" dirty="0" smtClean="0">
                <a:latin typeface="Lucida Console"/>
                <a:cs typeface="Lucida Console"/>
              </a:rPr>
              <a:t> x = “{a:1, b:2, c:3}” 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// imagine this actually 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// comes from a webserver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var</a:t>
            </a:r>
            <a:r>
              <a:rPr lang="en-US" sz="2400" dirty="0" smtClean="0">
                <a:latin typeface="Lucida Console"/>
                <a:cs typeface="Lucida Console"/>
              </a:rPr>
              <a:t> z = </a:t>
            </a:r>
            <a:r>
              <a:rPr lang="en-US" sz="2400" dirty="0" err="1" smtClean="0">
                <a:latin typeface="Lucida Console"/>
                <a:cs typeface="Lucida Console"/>
              </a:rPr>
              <a:t>eval</a:t>
            </a:r>
            <a:r>
              <a:rPr lang="en-US" sz="2400" dirty="0" smtClean="0">
                <a:latin typeface="Lucida Console"/>
                <a:cs typeface="Lucida Console"/>
              </a:rPr>
              <a:t>(‘(‘+x+’)’)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assert(</a:t>
            </a:r>
            <a:r>
              <a:rPr lang="en-US" sz="2400" dirty="0" err="1" smtClean="0">
                <a:latin typeface="Lucida Console"/>
                <a:cs typeface="Lucida Console"/>
              </a:rPr>
              <a:t>z.a</a:t>
            </a:r>
            <a:r>
              <a:rPr lang="en-US" sz="2400" dirty="0" smtClean="0">
                <a:latin typeface="Lucida Console"/>
                <a:cs typeface="Lucida Console"/>
              </a:rPr>
              <a:t> == 1)</a:t>
            </a:r>
          </a:p>
        </p:txBody>
      </p:sp>
    </p:spTree>
    <p:extLst>
      <p:ext uri="{BB962C8B-B14F-4D97-AF65-F5344CB8AC3E}">
        <p14:creationId xmlns:p14="http://schemas.microsoft.com/office/powerpoint/2010/main" val="118913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Addressable Resources. Every “object” on your network should have a unique ID. An important aspect is that each “object” or resource has its own specific URI where it can be addressed</a:t>
            </a:r>
          </a:p>
          <a:p>
            <a:r>
              <a:rPr lang="en-US" dirty="0" smtClean="0"/>
              <a:t>A Uniform, Constrained Interface. When applying REST over HTTP, stick to the methods provided by the protocol</a:t>
            </a:r>
          </a:p>
          <a:p>
            <a:pPr lvl="1"/>
            <a:r>
              <a:rPr lang="en-US" dirty="0" smtClean="0"/>
              <a:t>GET, POST, PUT, and DELETE.</a:t>
            </a:r>
          </a:p>
          <a:p>
            <a:r>
              <a:rPr lang="en-US" dirty="0" smtClean="0"/>
              <a:t>These should be used properly</a:t>
            </a:r>
          </a:p>
          <a:p>
            <a:pPr lvl="1"/>
            <a:r>
              <a:rPr lang="en-US" dirty="0" smtClean="0"/>
              <a:t>GET should have no side effects or change on state</a:t>
            </a:r>
          </a:p>
          <a:p>
            <a:pPr lvl="1"/>
            <a:r>
              <a:rPr lang="en-US" dirty="0" smtClean="0"/>
              <a:t>PUT should update the resource “in-place”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Content-Type</a:t>
            </a:r>
            <a:r>
              <a:rPr lang="en-US" dirty="0" smtClean="0"/>
              <a:t> of the resource should be useful and meaningful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77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Resource Representations and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Interact with services using representations of resources.</a:t>
            </a:r>
          </a:p>
          <a:p>
            <a:pPr lvl="1"/>
            <a:r>
              <a:rPr lang="en-US" dirty="0" smtClean="0"/>
              <a:t>An XML representation</a:t>
            </a:r>
          </a:p>
          <a:p>
            <a:pPr lvl="1"/>
            <a:r>
              <a:rPr lang="en-US" dirty="0" smtClean="0"/>
              <a:t>A JSON representation </a:t>
            </a:r>
          </a:p>
          <a:p>
            <a:r>
              <a:rPr lang="en-US" dirty="0" smtClean="0"/>
              <a:t>An object referenced by one URI can have different formats available. Different platforms need different formats. </a:t>
            </a:r>
          </a:p>
          <a:p>
            <a:pPr lvl="1"/>
            <a:r>
              <a:rPr lang="en-US" dirty="0" smtClean="0"/>
              <a:t>A mobile application may need JSON</a:t>
            </a:r>
          </a:p>
          <a:p>
            <a:pPr lvl="1"/>
            <a:r>
              <a:rPr lang="en-US" dirty="0" smtClean="0"/>
              <a:t>A Java application may need XML.</a:t>
            </a:r>
          </a:p>
          <a:p>
            <a:r>
              <a:rPr lang="en-US" dirty="0" smtClean="0"/>
              <a:t>Utilize the Content-Type header</a:t>
            </a:r>
          </a:p>
          <a:p>
            <a:pPr lvl="1"/>
            <a:r>
              <a:rPr lang="en-US" dirty="0" smtClean="0"/>
              <a:t>And the Accept: header</a:t>
            </a:r>
          </a:p>
          <a:p>
            <a:r>
              <a:rPr lang="en-US" dirty="0" smtClean="0"/>
              <a:t>Communicate in a stateless manner</a:t>
            </a:r>
          </a:p>
          <a:p>
            <a:pPr lvl="1"/>
            <a:r>
              <a:rPr lang="en-US" dirty="0" smtClean="0"/>
              <a:t>Stateless applications are far more </a:t>
            </a:r>
            <a:r>
              <a:rPr lang="en-US" dirty="0" err="1" smtClean="0"/>
              <a:t>scaleable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86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Hypertext as the Engine of Application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dirty="0" smtClean="0">
              <a:ea typeface="Droid Sans Fallback" charset="0"/>
              <a:cs typeface="Droid Sans Fallback" charset="0"/>
            </a:endParaRP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Resources are identified by URIs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↓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Clients communicate with resources via requests using a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standard set of methods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↓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Requests and responses contain resource representations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in formats identified by media types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↓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Responses contain URIs that link to further resources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↓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/>
              <a:t>Beginning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99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look at the Sample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6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708</Words>
  <Application>Microsoft Macintosh PowerPoint</Application>
  <PresentationFormat>On-screen Show (4:3)</PresentationFormat>
  <Paragraphs>81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Understanding REST</vt:lpstr>
      <vt:lpstr>Design Patterns</vt:lpstr>
      <vt:lpstr>REST is a design pattern</vt:lpstr>
      <vt:lpstr>Principles of REST Architecture</vt:lpstr>
      <vt:lpstr>JSON</vt:lpstr>
      <vt:lpstr>Resources</vt:lpstr>
      <vt:lpstr>Resource Representations and States</vt:lpstr>
      <vt:lpstr>Hypertext as the Engine of Application State</vt:lpstr>
      <vt:lpstr>Quick look at the Sample Service</vt:lpstr>
      <vt:lpstr>Create an Order</vt:lpstr>
      <vt:lpstr>PowerPoint Presentation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195</cp:revision>
  <dcterms:created xsi:type="dcterms:W3CDTF">2012-03-07T10:41:54Z</dcterms:created>
  <dcterms:modified xsi:type="dcterms:W3CDTF">2012-10-31T16:48:08Z</dcterms:modified>
</cp:coreProperties>
</file>