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3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09/12/2012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pers.ssrn.com/sol3/papers.cfm?abstract_id=2038665" TargetMode="Externa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ws-cdl-1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Composition of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1.1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allow process designers to communicate </a:t>
            </a:r>
          </a:p>
          <a:p>
            <a:pPr lvl="1"/>
            <a:r>
              <a:rPr lang="en-US" dirty="0" smtClean="0"/>
              <a:t>Think UML</a:t>
            </a:r>
          </a:p>
          <a:p>
            <a:r>
              <a:rPr lang="en-US" dirty="0" smtClean="0"/>
              <a:t>Activities, Gateways, Events</a:t>
            </a:r>
          </a:p>
          <a:p>
            <a:r>
              <a:rPr lang="en-US" dirty="0" smtClean="0"/>
              <a:t>Control and Data Flow</a:t>
            </a:r>
          </a:p>
          <a:p>
            <a:r>
              <a:rPr lang="en-US" dirty="0" smtClean="0"/>
              <a:t>Organization </a:t>
            </a:r>
            <a:r>
              <a:rPr lang="en-US" dirty="0" err="1" smtClean="0"/>
              <a:t>modelling</a:t>
            </a:r>
            <a:r>
              <a:rPr lang="en-US" dirty="0" smtClean="0"/>
              <a:t> (Pools, </a:t>
            </a:r>
            <a:r>
              <a:rPr lang="en-US" dirty="0" err="1" smtClean="0"/>
              <a:t>Swimlanes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4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144000" cy="40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Swimlanes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200" dirty="0"/>
              <a:t>partition an activity diagram into the responsibilities of different entities </a:t>
            </a:r>
            <a:r>
              <a:rPr lang="en-US" sz="2200" dirty="0"/>
              <a:t/>
            </a:r>
            <a:br>
              <a:rPr lang="en-US" sz="22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7" y="1417638"/>
            <a:ext cx="6672174" cy="44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6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ransitions </a:t>
            </a:r>
            <a:r>
              <a:rPr lang="en-US" dirty="0"/>
              <a:t>between activities represent </a:t>
            </a:r>
            <a:r>
              <a:rPr lang="en-US" i="1" dirty="0"/>
              <a:t>control dependencies</a:t>
            </a:r>
            <a:r>
              <a:rPr lang="en-US" dirty="0"/>
              <a:t>: one activity must complete before another can start 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orkflows </a:t>
            </a:r>
            <a:r>
              <a:rPr lang="en-US" dirty="0"/>
              <a:t>also have </a:t>
            </a:r>
            <a:r>
              <a:rPr lang="en-US" i="1" dirty="0"/>
              <a:t>data dependencies</a:t>
            </a:r>
            <a:r>
              <a:rPr lang="en-US" dirty="0"/>
              <a:t>: one activity produces a result that another requires </a:t>
            </a:r>
            <a:endParaRPr lang="en-US" dirty="0"/>
          </a:p>
          <a:p>
            <a:r>
              <a:rPr lang="en-US" dirty="0"/>
              <a:t>UML activity diagrams allow </a:t>
            </a:r>
            <a:r>
              <a:rPr lang="en-US" i="1" dirty="0"/>
              <a:t>object flow </a:t>
            </a:r>
            <a:r>
              <a:rPr lang="en-US" dirty="0"/>
              <a:t>as well as </a:t>
            </a:r>
            <a:r>
              <a:rPr lang="en-US" i="1" dirty="0"/>
              <a:t>control flow 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ependent </a:t>
            </a:r>
            <a:r>
              <a:rPr lang="en-US" dirty="0"/>
              <a:t>data is shown as an object icon (rectangle with underlined </a:t>
            </a:r>
            <a:r>
              <a:rPr lang="en-US" dirty="0" smtClean="0"/>
              <a:t>name </a:t>
            </a:r>
            <a:r>
              <a:rPr lang="en-US" dirty="0"/>
              <a:t>and type) </a:t>
            </a:r>
            <a:endParaRPr lang="en-US" dirty="0" smtClean="0"/>
          </a:p>
          <a:p>
            <a:pPr lvl="1"/>
            <a:r>
              <a:rPr lang="en-US" i="1" dirty="0" smtClean="0"/>
              <a:t>dependencies </a:t>
            </a:r>
            <a:r>
              <a:rPr lang="en-US" dirty="0"/>
              <a:t>shown as dashed arrows from generating activity to object, and from object to consuming activity(s) </a:t>
            </a:r>
            <a:endParaRPr lang="en-US" dirty="0" smtClean="0"/>
          </a:p>
          <a:p>
            <a:pPr lvl="1"/>
            <a:r>
              <a:rPr lang="en-US" dirty="0" smtClean="0"/>
              <a:t>same </a:t>
            </a:r>
            <a:r>
              <a:rPr lang="en-US" dirty="0"/>
              <a:t>object may occur multiple times in an activity diagram, typically in different </a:t>
            </a:r>
            <a:r>
              <a:rPr lang="en-US" i="1" dirty="0"/>
              <a:t>states </a:t>
            </a:r>
            <a:r>
              <a:rPr lang="en-US" dirty="0"/>
              <a:t>(shown in square brackets after object name)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8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Object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181101"/>
            <a:ext cx="7257268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Process Execution Language (BPEL)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Standardised</a:t>
            </a:r>
            <a:r>
              <a:rPr lang="en-US" sz="2800" dirty="0" smtClean="0"/>
              <a:t> XML language for executable processes</a:t>
            </a:r>
          </a:p>
          <a:p>
            <a:r>
              <a:rPr lang="en-US" sz="2800" dirty="0" smtClean="0"/>
              <a:t>Well defined execution</a:t>
            </a:r>
          </a:p>
          <a:p>
            <a:pPr lvl="1"/>
            <a:r>
              <a:rPr lang="en-US" sz="2400" dirty="0" smtClean="0"/>
              <a:t>No deadlocks</a:t>
            </a:r>
          </a:p>
          <a:p>
            <a:pPr lvl="1"/>
            <a:r>
              <a:rPr lang="en-US" sz="2400" dirty="0" smtClean="0"/>
              <a:t>Graphs must be acyclic</a:t>
            </a:r>
          </a:p>
          <a:p>
            <a:r>
              <a:rPr lang="en-US" sz="2800" dirty="0" smtClean="0"/>
              <a:t>Tied to WSDL concepts</a:t>
            </a:r>
          </a:p>
          <a:p>
            <a:r>
              <a:rPr lang="en-US" sz="2800" dirty="0" smtClean="0"/>
              <a:t>No built in support for human activities (though this has been added)</a:t>
            </a:r>
          </a:p>
          <a:p>
            <a:r>
              <a:rPr lang="en-US" sz="2800" dirty="0" smtClean="0"/>
              <a:t>No graphical notation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352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+ BPEL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theory:</a:t>
            </a:r>
          </a:p>
          <a:p>
            <a:pPr lvl="1"/>
            <a:r>
              <a:rPr lang="en-US" dirty="0" smtClean="0"/>
              <a:t>Process experts design and model in BPMN</a:t>
            </a:r>
          </a:p>
          <a:p>
            <a:pPr lvl="1"/>
            <a:r>
              <a:rPr lang="en-US" dirty="0" smtClean="0"/>
              <a:t>Developers/</a:t>
            </a:r>
            <a:r>
              <a:rPr lang="en-US" dirty="0" err="1" smtClean="0"/>
              <a:t>Implementors</a:t>
            </a:r>
            <a:r>
              <a:rPr lang="en-US" dirty="0" smtClean="0"/>
              <a:t> implement in BPEL</a:t>
            </a:r>
          </a:p>
          <a:p>
            <a:r>
              <a:rPr lang="en-US" dirty="0" smtClean="0"/>
              <a:t>No standard bridging/mapping</a:t>
            </a:r>
          </a:p>
          <a:p>
            <a:pPr lvl="1"/>
            <a:r>
              <a:rPr lang="en-US" dirty="0" smtClean="0"/>
              <a:t>Double the effort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600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notation for a subset of BPEL</a:t>
            </a:r>
          </a:p>
          <a:p>
            <a:r>
              <a:rPr lang="en-US" dirty="0" smtClean="0"/>
              <a:t>Execution semantics for BPMN</a:t>
            </a:r>
          </a:p>
          <a:p>
            <a:r>
              <a:rPr lang="en-US" dirty="0" smtClean="0"/>
              <a:t>Notational support for choreography</a:t>
            </a:r>
          </a:p>
          <a:p>
            <a:r>
              <a:rPr lang="en-US" dirty="0" smtClean="0"/>
              <a:t>The best of both worlds?</a:t>
            </a:r>
          </a:p>
        </p:txBody>
      </p:sp>
    </p:spTree>
    <p:extLst>
      <p:ext uri="{BB962C8B-B14F-4D97-AF65-F5344CB8AC3E}">
        <p14:creationId xmlns:p14="http://schemas.microsoft.com/office/powerpoint/2010/main" val="331266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89300" cy="1143000"/>
          </a:xfrm>
        </p:spPr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163481"/>
            <a:ext cx="4730205" cy="5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2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33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much </a:t>
            </a:r>
            <a:br>
              <a:rPr lang="en-US" dirty="0" smtClean="0"/>
            </a:br>
            <a:r>
              <a:rPr lang="en-US" dirty="0" smtClean="0"/>
              <a:t>BPMN</a:t>
            </a:r>
            <a:br>
              <a:rPr lang="en-US" dirty="0" smtClean="0"/>
            </a:br>
            <a:r>
              <a:rPr lang="en-US" dirty="0" smtClean="0"/>
              <a:t>do you need?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How Much Language is Enough?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Theoretical </a:t>
            </a:r>
            <a:r>
              <a:rPr lang="en-US" sz="1400" dirty="0"/>
              <a:t>and Practical Use of the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Business </a:t>
            </a:r>
            <a:r>
              <a:rPr lang="en-US" sz="1400" dirty="0"/>
              <a:t>Process Management </a:t>
            </a:r>
            <a:r>
              <a:rPr lang="en-US" sz="1400" dirty="0" smtClean="0"/>
              <a:t>Notation</a:t>
            </a:r>
          </a:p>
          <a:p>
            <a:r>
              <a:rPr lang="en-US" sz="1400" dirty="0">
                <a:hlinkClick r:id="rId2"/>
              </a:rPr>
              <a:t>http://papers.ssrn.com/sol3</a:t>
            </a:r>
            <a:r>
              <a:rPr lang="en-US" sz="1400" dirty="0" smtClean="0">
                <a:hlinkClick r:id="rId2"/>
              </a:rPr>
              <a:t>/</a:t>
            </a:r>
            <a:br>
              <a:rPr lang="en-US" sz="1400" dirty="0" smtClean="0">
                <a:hlinkClick r:id="rId2"/>
              </a:rPr>
            </a:br>
            <a:r>
              <a:rPr lang="en-US" sz="1400" dirty="0" smtClean="0">
                <a:hlinkClick r:id="rId2"/>
              </a:rPr>
              <a:t>papers.cfm</a:t>
            </a:r>
            <a:r>
              <a:rPr lang="en-US" sz="1400" dirty="0">
                <a:hlinkClick r:id="rId2"/>
              </a:rPr>
              <a:t>?abstract_id=</a:t>
            </a:r>
            <a:r>
              <a:rPr lang="en-US" sz="1400" dirty="0" smtClean="0">
                <a:hlinkClick r:id="rId2"/>
              </a:rPr>
              <a:t>2038665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52" y="274638"/>
            <a:ext cx="5184648" cy="56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Hammer &amp; </a:t>
            </a:r>
            <a:r>
              <a:rPr lang="en-US" dirty="0" err="1" smtClean="0"/>
              <a:t>Champy</a:t>
            </a:r>
            <a:r>
              <a:rPr lang="en-US" dirty="0" smtClean="0"/>
              <a:t> [</a:t>
            </a:r>
            <a:r>
              <a:rPr lang="en-US" dirty="0"/>
              <a:t>1993</a:t>
            </a:r>
            <a:r>
              <a:rPr lang="en-US" dirty="0" smtClean="0"/>
              <a:t>] “A collection of activities that takes one or more kinds of input and creates an output that is of value to the customer</a:t>
            </a:r>
            <a:r>
              <a:rPr lang="en-US" dirty="0"/>
              <a:t>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Davenport [</a:t>
            </a:r>
            <a:r>
              <a:rPr lang="en-US" dirty="0"/>
              <a:t>1992</a:t>
            </a:r>
            <a:r>
              <a:rPr lang="en-US" dirty="0" smtClean="0"/>
              <a:t>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</a:t>
            </a:r>
            <a:endParaRPr lang="en-US" dirty="0"/>
          </a:p>
        </p:txBody>
      </p:sp>
      <p:pic>
        <p:nvPicPr>
          <p:cNvPr id="4" name="Picture 4" descr="E:\presentations\bps\bps\3.0.0\dev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7" y="1417638"/>
            <a:ext cx="7947604" cy="427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225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 Activities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7" y="1312076"/>
            <a:ext cx="7533530" cy="485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6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Fault </a:t>
            </a:r>
            <a:br>
              <a:rPr lang="en-US" dirty="0" smtClean="0"/>
            </a:br>
            <a:r>
              <a:rPr lang="en-US" dirty="0" smtClean="0"/>
              <a:t>Handling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06" y="39281"/>
            <a:ext cx="5547251" cy="59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3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Partner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Interactions between business process and external parties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artner link type defines one (for unidirectional links) or two (for bi-directional) roles of corresponding port type</a:t>
            </a:r>
          </a:p>
          <a:p>
            <a:r>
              <a:rPr lang="en-US" dirty="0"/>
              <a:t>P</a:t>
            </a:r>
            <a:r>
              <a:rPr lang="en-US" dirty="0" smtClean="0"/>
              <a:t>artner links instantiate partner link types, specifying </a:t>
            </a:r>
            <a:r>
              <a:rPr lang="en-US" dirty="0" err="1" smtClean="0"/>
              <a:t>myRole</a:t>
            </a:r>
            <a:r>
              <a:rPr lang="en-US" dirty="0" smtClean="0"/>
              <a:t> (played by this process) and/or </a:t>
            </a:r>
            <a:r>
              <a:rPr lang="en-US" dirty="0" err="1" smtClean="0"/>
              <a:t>partnerRole</a:t>
            </a:r>
            <a:r>
              <a:rPr lang="en-US" dirty="0" smtClean="0"/>
              <a:t> (played by external party)</a:t>
            </a:r>
          </a:p>
          <a:p>
            <a:pPr lvl="1"/>
            <a:r>
              <a:rPr lang="en-US" dirty="0" smtClean="0"/>
              <a:t>bindings of actual partners to external roles are omitted</a:t>
            </a:r>
          </a:p>
          <a:p>
            <a:r>
              <a:rPr lang="en-US" dirty="0" smtClean="0"/>
              <a:t>Who takes what role?</a:t>
            </a:r>
          </a:p>
          <a:p>
            <a:r>
              <a:rPr lang="en-US" dirty="0" smtClean="0"/>
              <a:t>A key concept for asynchronous messaging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72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flow not data flow</a:t>
            </a:r>
          </a:p>
          <a:p>
            <a:r>
              <a:rPr lang="en-US" dirty="0" smtClean="0"/>
              <a:t>Variables are assigned on: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Return</a:t>
            </a:r>
          </a:p>
          <a:p>
            <a:pPr lvl="1"/>
            <a:r>
              <a:rPr lang="en-US" dirty="0" smtClean="0"/>
              <a:t>&lt;assign&gt;</a:t>
            </a:r>
          </a:p>
          <a:p>
            <a:r>
              <a:rPr lang="en-US" dirty="0" smtClean="0"/>
              <a:t>Often need to jump into XSLT</a:t>
            </a:r>
          </a:p>
          <a:p>
            <a:pPr lvl="1"/>
            <a:r>
              <a:rPr lang="en-US" dirty="0" smtClean="0"/>
              <a:t>Cumbersome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7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 extensions and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BPEL4People/WS-</a:t>
            </a:r>
            <a:r>
              <a:rPr lang="en-US" dirty="0" err="1" smtClean="0"/>
              <a:t>HumanTasks</a:t>
            </a:r>
            <a:endParaRPr lang="en-US" dirty="0" smtClean="0"/>
          </a:p>
          <a:p>
            <a:pPr lvl="1"/>
            <a:r>
              <a:rPr lang="en-US" dirty="0" smtClean="0"/>
              <a:t>How people interact with BPEL</a:t>
            </a:r>
          </a:p>
          <a:p>
            <a:r>
              <a:rPr lang="en-US" dirty="0" err="1" smtClean="0"/>
              <a:t>BPELlight</a:t>
            </a:r>
            <a:endParaRPr lang="en-US" dirty="0" smtClean="0"/>
          </a:p>
          <a:p>
            <a:pPr lvl="1"/>
            <a:r>
              <a:rPr lang="en-US" dirty="0" smtClean="0"/>
              <a:t>WSDL-less BPEL</a:t>
            </a:r>
          </a:p>
          <a:p>
            <a:r>
              <a:rPr lang="en-US" dirty="0" smtClean="0"/>
              <a:t>BPEL JS/E4X</a:t>
            </a:r>
          </a:p>
          <a:p>
            <a:pPr lvl="1"/>
            <a:r>
              <a:rPr lang="en-US" dirty="0" smtClean="0"/>
              <a:t>Simplified assignment</a:t>
            </a:r>
          </a:p>
          <a:p>
            <a:r>
              <a:rPr lang="en-US" dirty="0" err="1" smtClean="0"/>
              <a:t>BPELScript</a:t>
            </a:r>
            <a:r>
              <a:rPr lang="en-US" dirty="0" smtClean="0"/>
              <a:t>/</a:t>
            </a:r>
            <a:r>
              <a:rPr lang="en-US" dirty="0" err="1" smtClean="0"/>
              <a:t>simBPEL</a:t>
            </a:r>
            <a:r>
              <a:rPr lang="en-US" dirty="0" smtClean="0"/>
              <a:t>/</a:t>
            </a:r>
            <a:r>
              <a:rPr lang="en-US" dirty="0" err="1" smtClean="0"/>
              <a:t>SimPEL</a:t>
            </a:r>
            <a:endParaRPr lang="en-US" dirty="0" smtClean="0"/>
          </a:p>
          <a:p>
            <a:pPr lvl="1"/>
            <a:r>
              <a:rPr lang="en-US" dirty="0" smtClean="0"/>
              <a:t>DSL/textual notations for BPEL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6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Tasks</a:t>
            </a:r>
            <a:endParaRPr lang="en-US" dirty="0"/>
          </a:p>
        </p:txBody>
      </p:sp>
      <p:pic>
        <p:nvPicPr>
          <p:cNvPr id="4" name="Picture 4" descr="E:\presentations\bps\bps\3.0.0\ht-inacti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8" y="1116036"/>
            <a:ext cx="7582057" cy="486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083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Amazon Simple</a:t>
            </a:r>
            <a:br>
              <a:rPr lang="en-US" dirty="0" smtClean="0"/>
            </a:br>
            <a:r>
              <a:rPr lang="en-US" dirty="0" smtClean="0"/>
              <a:t> Workflow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66" y="274638"/>
            <a:ext cx="5539748" cy="5551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swf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1567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Process Management has a strong place in composing SOA systems</a:t>
            </a:r>
          </a:p>
          <a:p>
            <a:pPr lvl="1"/>
            <a:r>
              <a:rPr lang="en-US" sz="2400" dirty="0" err="1" smtClean="0"/>
              <a:t>Externalising</a:t>
            </a:r>
            <a:r>
              <a:rPr lang="en-US" sz="2400" dirty="0" smtClean="0"/>
              <a:t> dependencies</a:t>
            </a:r>
          </a:p>
          <a:p>
            <a:pPr lvl="1"/>
            <a:r>
              <a:rPr lang="en-US" sz="2400" dirty="0" smtClean="0"/>
              <a:t>Agility</a:t>
            </a:r>
          </a:p>
          <a:p>
            <a:pPr lvl="1"/>
            <a:r>
              <a:rPr lang="en-US" sz="2400" dirty="0" smtClean="0"/>
              <a:t>Sharing with the business owners</a:t>
            </a:r>
            <a:endParaRPr lang="en-US" sz="2400" dirty="0"/>
          </a:p>
          <a:p>
            <a:r>
              <a:rPr lang="en-US" sz="2800" dirty="0" smtClean="0"/>
              <a:t>BPEL is the most common and standard model today</a:t>
            </a:r>
          </a:p>
          <a:p>
            <a:r>
              <a:rPr lang="en-US" sz="2800" dirty="0" smtClean="0"/>
              <a:t>BPMN 2.0 is gaining a lot of mindshare</a:t>
            </a:r>
          </a:p>
          <a:p>
            <a:r>
              <a:rPr lang="en-US" sz="2800" dirty="0" smtClean="0"/>
              <a:t>Other approaches like Amazon SWF may also appear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60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ervices </a:t>
            </a:r>
            <a:r>
              <a:rPr lang="en-US" dirty="0"/>
              <a:t>provide </a:t>
            </a:r>
            <a:r>
              <a:rPr lang="en-US" i="1" dirty="0"/>
              <a:t>platform- and language-independent access </a:t>
            </a:r>
            <a:r>
              <a:rPr lang="en-US" dirty="0"/>
              <a:t>to </a:t>
            </a:r>
            <a:r>
              <a:rPr lang="en-US" i="1" dirty="0"/>
              <a:t>software components </a:t>
            </a:r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these components are </a:t>
            </a:r>
            <a:r>
              <a:rPr lang="en-US" i="1" dirty="0"/>
              <a:t>isolated</a:t>
            </a:r>
            <a:r>
              <a:rPr lang="en-US" dirty="0"/>
              <a:t>: they need to be </a:t>
            </a:r>
            <a:r>
              <a:rPr lang="en-US" i="1" dirty="0"/>
              <a:t>assembled </a:t>
            </a:r>
            <a:r>
              <a:rPr lang="en-US" dirty="0"/>
              <a:t>into </a:t>
            </a:r>
            <a:r>
              <a:rPr lang="en-US" i="1" dirty="0"/>
              <a:t>service-oriented architectures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deally</a:t>
            </a:r>
            <a:r>
              <a:rPr lang="en-US" dirty="0"/>
              <a:t>, they should be recursively </a:t>
            </a:r>
            <a:r>
              <a:rPr lang="en-US" i="1" dirty="0" err="1"/>
              <a:t>composable</a:t>
            </a:r>
            <a:r>
              <a:rPr lang="en-US" i="1" dirty="0"/>
              <a:t> </a:t>
            </a:r>
            <a:r>
              <a:rPr lang="en-US" dirty="0"/>
              <a:t>to form composite services in their own right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dirty="0"/>
              <a:t>languages for scripting or ‘glue’ between individual services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BPMN, WSCI, WSFL, XLANG, BPEL. . 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beyond mere </a:t>
            </a:r>
            <a:r>
              <a:rPr lang="en-US" i="1" dirty="0"/>
              <a:t>business protocol specifications </a:t>
            </a:r>
            <a:r>
              <a:rPr lang="en-US" dirty="0"/>
              <a:t>like </a:t>
            </a:r>
            <a:r>
              <a:rPr lang="en-US" dirty="0" err="1"/>
              <a:t>RosettaNet</a:t>
            </a:r>
            <a:r>
              <a:rPr lang="en-US" dirty="0"/>
              <a:t>, which are essentially paper specifications so can’t be automated and won’t scale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Removal of Dependencies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Leymann</a:t>
            </a:r>
            <a:r>
              <a:rPr lang="en-US" dirty="0" smtClean="0"/>
              <a:t> and Roller)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DBMS provides independence from data </a:t>
            </a:r>
            <a:r>
              <a:rPr lang="en-US" sz="2400" i="1" dirty="0"/>
              <a:t>representation</a:t>
            </a:r>
            <a:r>
              <a:rPr lang="en-US" sz="2400" dirty="0"/>
              <a:t>; workflow provides independence from control or data </a:t>
            </a:r>
            <a:r>
              <a:rPr lang="en-US" sz="2400" i="1" dirty="0"/>
              <a:t>flow</a:t>
            </a:r>
            <a:r>
              <a:rPr lang="en-US" sz="2400" dirty="0"/>
              <a:t>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40" y="2418979"/>
            <a:ext cx="6281618" cy="37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Heritage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</a:t>
            </a:r>
            <a:r>
              <a:rPr lang="en-US" i="1" dirty="0" smtClean="0"/>
              <a:t>nterprise </a:t>
            </a:r>
            <a:r>
              <a:rPr lang="en-US" i="1" dirty="0"/>
              <a:t>application integration </a:t>
            </a:r>
            <a:r>
              <a:rPr lang="en-US" dirty="0"/>
              <a:t>(EAI) </a:t>
            </a:r>
            <a:endParaRPr lang="en-US" dirty="0"/>
          </a:p>
          <a:p>
            <a:pPr lvl="1"/>
            <a:r>
              <a:rPr lang="en-US" dirty="0" smtClean="0"/>
              <a:t>resolving </a:t>
            </a:r>
            <a:r>
              <a:rPr lang="en-US" dirty="0"/>
              <a:t>heterogeneity, typically via asynchronous </a:t>
            </a:r>
            <a:r>
              <a:rPr lang="en-US" i="1" dirty="0"/>
              <a:t>message </a:t>
            </a:r>
            <a:r>
              <a:rPr lang="en-US" i="1" dirty="0" smtClean="0"/>
              <a:t>brokers</a:t>
            </a:r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i="1" dirty="0"/>
              <a:t>management systems </a:t>
            </a:r>
            <a:r>
              <a:rPr lang="en-US" dirty="0"/>
              <a:t>(</a:t>
            </a:r>
            <a:r>
              <a:rPr lang="en-US" dirty="0" err="1"/>
              <a:t>WfMS</a:t>
            </a:r>
            <a:r>
              <a:rPr lang="en-US" dirty="0"/>
              <a:t>): automating interactions </a:t>
            </a:r>
            <a:endParaRPr lang="en-US" dirty="0" smtClean="0"/>
          </a:p>
          <a:p>
            <a:pPr lvl="1"/>
            <a:r>
              <a:rPr lang="en-US" dirty="0" smtClean="0"/>
              <a:t>origins </a:t>
            </a:r>
            <a:r>
              <a:rPr lang="en-US" dirty="0"/>
              <a:t>in </a:t>
            </a:r>
            <a:r>
              <a:rPr lang="en-US" i="1" dirty="0"/>
              <a:t>office automation</a:t>
            </a:r>
            <a:r>
              <a:rPr lang="en-US" dirty="0"/>
              <a:t>: admin processes </a:t>
            </a:r>
            <a:endParaRPr lang="en-US" dirty="0"/>
          </a:p>
          <a:p>
            <a:r>
              <a:rPr lang="en-US" dirty="0"/>
              <a:t>P</a:t>
            </a:r>
            <a:r>
              <a:rPr lang="en-US" i="1" dirty="0" smtClean="0"/>
              <a:t>roduction </a:t>
            </a:r>
            <a:r>
              <a:rPr lang="en-US" i="1" dirty="0"/>
              <a:t>workflows</a:t>
            </a:r>
            <a:r>
              <a:rPr lang="en-US" dirty="0"/>
              <a:t>: from information between people to integration of systems </a:t>
            </a:r>
            <a:endParaRPr lang="en-US" dirty="0" smtClean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associated with </a:t>
            </a:r>
            <a:r>
              <a:rPr lang="en-US" i="1" dirty="0"/>
              <a:t>business process re-engineering</a:t>
            </a:r>
            <a:r>
              <a:rPr lang="en-US" dirty="0"/>
              <a:t>: assessment, analysis, </a:t>
            </a:r>
            <a:r>
              <a:rPr lang="en-US" dirty="0" err="1"/>
              <a:t>modelling</a:t>
            </a:r>
            <a:r>
              <a:rPr lang="en-US" dirty="0"/>
              <a:t>, definition, implementation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composition = EAI + </a:t>
            </a:r>
            <a:r>
              <a:rPr lang="en-US" dirty="0" err="1"/>
              <a:t>WfMS</a:t>
            </a:r>
            <a:r>
              <a:rPr lang="en-US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Model Business Processes</a:t>
            </a:r>
          </a:p>
          <a:p>
            <a:pPr lvl="1"/>
            <a:r>
              <a:rPr lang="en-US" dirty="0" smtClean="0"/>
              <a:t>Understand what happens?</a:t>
            </a:r>
          </a:p>
          <a:p>
            <a:pPr lvl="1"/>
            <a:r>
              <a:rPr lang="en-US" dirty="0" smtClean="0"/>
              <a:t>Who is responsible?</a:t>
            </a:r>
          </a:p>
          <a:p>
            <a:pPr lvl="1"/>
            <a:r>
              <a:rPr lang="en-US" dirty="0" smtClean="0"/>
              <a:t>What is involved?</a:t>
            </a:r>
          </a:p>
          <a:p>
            <a:r>
              <a:rPr lang="en-US" dirty="0" smtClean="0"/>
              <a:t>Simulate</a:t>
            </a:r>
          </a:p>
          <a:p>
            <a:pPr lvl="1"/>
            <a:r>
              <a:rPr lang="en-US" dirty="0" smtClean="0"/>
              <a:t>Improve and model</a:t>
            </a:r>
          </a:p>
          <a:p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Automate processes</a:t>
            </a:r>
          </a:p>
          <a:p>
            <a:pPr lvl="1"/>
            <a:r>
              <a:rPr lang="en-US" dirty="0" smtClean="0"/>
              <a:t>Improve them more quickly</a:t>
            </a:r>
          </a:p>
          <a:p>
            <a:r>
              <a:rPr lang="en-US" dirty="0" smtClean="0"/>
              <a:t>Monitor	</a:t>
            </a:r>
          </a:p>
          <a:p>
            <a:pPr lvl="1"/>
            <a:r>
              <a:rPr lang="en-US" dirty="0" smtClean="0"/>
              <a:t>Get a real-time health status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7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87003" cy="2593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www.flickr.com</a:t>
            </a:r>
            <a:r>
              <a:rPr lang="en-US" sz="1050" dirty="0"/>
              <a:t>/photos/</a:t>
            </a:r>
            <a:r>
              <a:rPr lang="en-US" sz="1050" dirty="0" err="1"/>
              <a:t>herrolm</a:t>
            </a:r>
            <a:r>
              <a:rPr lang="en-US" sz="1050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86" y="3245078"/>
            <a:ext cx="3476122" cy="26070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www.flickr.com</a:t>
            </a:r>
            <a:r>
              <a:rPr lang="en-US" sz="1200" dirty="0"/>
              <a:t>/photos/</a:t>
            </a:r>
            <a:r>
              <a:rPr lang="en-US" sz="1200" dirty="0" err="1"/>
              <a:t>tasuki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289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Orchestration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procedure</a:t>
            </a:r>
            <a:endParaRPr lang="en-US" dirty="0"/>
          </a:p>
          <a:p>
            <a:pPr lvl="1"/>
            <a:r>
              <a:rPr lang="en-US" dirty="0" smtClean="0"/>
              <a:t>instructs </a:t>
            </a:r>
            <a:r>
              <a:rPr lang="en-US" dirty="0"/>
              <a:t>participants globally </a:t>
            </a:r>
            <a:r>
              <a:rPr lang="en-US" b="1" dirty="0"/>
              <a:t>– </a:t>
            </a:r>
            <a:r>
              <a:rPr lang="en-US" dirty="0"/>
              <a:t>imperative; </a:t>
            </a:r>
            <a:r>
              <a:rPr lang="en-US" dirty="0" smtClean="0"/>
              <a:t>centralized</a:t>
            </a: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deterministic: ‘must’ </a:t>
            </a:r>
            <a:endParaRPr lang="en-US" dirty="0"/>
          </a:p>
          <a:p>
            <a:r>
              <a:rPr lang="en-US" i="1" dirty="0" smtClean="0"/>
              <a:t>Choreography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protocol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onstraints </a:t>
            </a:r>
            <a:r>
              <a:rPr lang="en-US" dirty="0"/>
              <a:t>on interaction, but participants act locally </a:t>
            </a:r>
            <a:r>
              <a:rPr lang="en-US" b="1" dirty="0"/>
              <a:t>– </a:t>
            </a:r>
            <a:r>
              <a:rPr lang="en-US" dirty="0"/>
              <a:t>declarative; no ‘current </a:t>
            </a:r>
            <a:r>
              <a:rPr lang="en-US" dirty="0" smtClean="0"/>
              <a:t>state’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sually </a:t>
            </a:r>
            <a:r>
              <a:rPr lang="en-US" dirty="0"/>
              <a:t>non-deterministic: ‘may’ </a:t>
            </a:r>
            <a:endParaRPr lang="en-US" dirty="0"/>
          </a:p>
          <a:p>
            <a:r>
              <a:rPr lang="en-US" dirty="0" smtClean="0"/>
              <a:t>Orchestra </a:t>
            </a:r>
            <a:r>
              <a:rPr lang="en-US" dirty="0"/>
              <a:t>has </a:t>
            </a:r>
            <a:r>
              <a:rPr lang="en-US" dirty="0" smtClean="0"/>
              <a:t>a conductor</a:t>
            </a:r>
            <a:r>
              <a:rPr lang="en-US" dirty="0"/>
              <a:t>, </a:t>
            </a:r>
            <a:r>
              <a:rPr lang="en-US" dirty="0" smtClean="0"/>
              <a:t>Ballet </a:t>
            </a:r>
            <a:r>
              <a:rPr lang="en-US" dirty="0"/>
              <a:t>does not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WS-Choreography Description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http://www.w3.org/TR/ws-cdl-10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Never got past Candidate Recommendation</a:t>
            </a:r>
          </a:p>
          <a:p>
            <a:r>
              <a:rPr lang="en-US" dirty="0" smtClean="0"/>
              <a:t>Captures the flow of messages between parties</a:t>
            </a:r>
          </a:p>
          <a:p>
            <a:r>
              <a:rPr lang="en-US" dirty="0" smtClean="0"/>
              <a:t>Temporal and logical dependencies between messages</a:t>
            </a:r>
          </a:p>
          <a:p>
            <a:r>
              <a:rPr lang="en-US" dirty="0"/>
              <a:t>features sequencing rules, correlation, exception handling and transactions </a:t>
            </a:r>
            <a:endParaRPr lang="en-US" dirty="0" smtClean="0"/>
          </a:p>
          <a:p>
            <a:r>
              <a:rPr lang="en-US" dirty="0" smtClean="0"/>
              <a:t>Not executable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834</Words>
  <Application>Microsoft Macintosh PowerPoint</Application>
  <PresentationFormat>On-screen Show (4:3)</PresentationFormat>
  <Paragraphs>134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Composition of Web Services</vt:lpstr>
      <vt:lpstr>Business Process Management</vt:lpstr>
      <vt:lpstr>Composition</vt:lpstr>
      <vt:lpstr>Removal of Dependencies (Leymann and Roller)</vt:lpstr>
      <vt:lpstr>Heritage</vt:lpstr>
      <vt:lpstr>Motivations</vt:lpstr>
      <vt:lpstr>Orchestration vs Choreography</vt:lpstr>
      <vt:lpstr>Orchestration vs Choreography</vt:lpstr>
      <vt:lpstr>WS-Choreography Description Language</vt:lpstr>
      <vt:lpstr>BPMN 1.1 </vt:lpstr>
      <vt:lpstr>BPMN Example</vt:lpstr>
      <vt:lpstr>Swimlanes: partition an activity diagram into the responsibilities of different entities  </vt:lpstr>
      <vt:lpstr>Data Flow</vt:lpstr>
      <vt:lpstr>Example Object Flow</vt:lpstr>
      <vt:lpstr>Business Process Execution Language (BPEL)</vt:lpstr>
      <vt:lpstr>BPMN + BPEL</vt:lpstr>
      <vt:lpstr>BPMN 2.0</vt:lpstr>
      <vt:lpstr>BPMN 2.0</vt:lpstr>
      <vt:lpstr>How much  BPMN do you need?</vt:lpstr>
      <vt:lpstr>BPEL</vt:lpstr>
      <vt:lpstr>BPEL Activities</vt:lpstr>
      <vt:lpstr>Fault  Handling</vt:lpstr>
      <vt:lpstr>Partner Links</vt:lpstr>
      <vt:lpstr>BPEL data</vt:lpstr>
      <vt:lpstr>BPEL extensions and extras</vt:lpstr>
      <vt:lpstr>Human Tasks</vt:lpstr>
      <vt:lpstr>Amazon Simple  Workflow Service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273</cp:revision>
  <dcterms:created xsi:type="dcterms:W3CDTF">2012-03-07T10:41:54Z</dcterms:created>
  <dcterms:modified xsi:type="dcterms:W3CDTF">2012-12-09T18:22:09Z</dcterms:modified>
</cp:coreProperties>
</file>