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0" r:id="rId12"/>
    <p:sldId id="273" r:id="rId13"/>
    <p:sldId id="268" r:id="rId14"/>
    <p:sldId id="266" r:id="rId15"/>
    <p:sldId id="262" r:id="rId16"/>
    <p:sldId id="275" r:id="rId17"/>
    <p:sldId id="276" r:id="rId18"/>
    <p:sldId id="282" r:id="rId19"/>
    <p:sldId id="277" r:id="rId20"/>
    <p:sldId id="278" r:id="rId21"/>
    <p:sldId id="281" r:id="rId22"/>
    <p:sldId id="283" r:id="rId23"/>
    <p:sldId id="284" r:id="rId24"/>
    <p:sldId id="279" r:id="rId25"/>
    <p:sldId id="280" r:id="rId26"/>
    <p:sldId id="285" r:id="rId27"/>
    <p:sldId id="286" r:id="rId28"/>
    <p:sldId id="287" r:id="rId29"/>
    <p:sldId id="288" r:id="rId30"/>
    <p:sldId id="27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B6A-BCFC-894E-A213-69485CAFF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24156-C167-5D40-ADAB-D00E85F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0DB9-D2C0-B247-B935-4295F2C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8E31-9B4F-A549-8F80-68B38D4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CA3B-2FE8-9644-B426-9E79161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4B64-13A8-CF49-BD1A-5F100C0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69DC3-DB61-7E4F-AC5F-2F40813D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F4D2-4D88-C747-9BEA-FEBEBC4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EBDA-4A67-4946-ADB8-FB8B21F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5B03-0C5C-F848-95AC-19C86C7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31C6-29D5-4B47-A0A0-AA33C4C23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070E-7B2C-F740-A764-58FFB60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15AB-8517-F641-821F-93F270B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0B66-4353-514B-90E4-F7E4303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73505-2A4D-6046-A66E-F6E455A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02C2-D879-A543-AE06-8680C47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C089-03A9-7D49-A343-827FA6F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E7B-0570-3947-9D00-6BD1DAA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3C11-FCE6-A449-9D93-2B297D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E76BC-703A-F541-A5AB-1AAC0600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D57A-F6A6-1D4C-B338-E2E698CC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C0DA9-8E75-A64F-84F1-608707E7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E1BE-CEFD-E548-B31E-CD1AA6F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A9D-7303-9545-B629-E75DB5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97F43-5945-3A4B-B4C8-BFB1C8D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8FAF-BFAC-9D43-B300-0F06E38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C596-1010-1648-93CE-DBC00452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A61B0-879F-6A44-AF13-BB9FBEBA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F0F1-0675-0A4F-92FC-F1BFE3D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F04E7-99D2-1A41-9109-F840551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292D0-69EB-7142-87CE-D3B2E1D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50D59-85D9-5843-9300-8DC88E6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4F3E-5350-A549-A317-80C8105D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D96D-1295-6E4E-915B-48C5CD77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0E4E-2950-E74E-AE64-934D43E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61852-85FF-A24E-AC7A-5F5EC36A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ED355-05E0-3443-AC1E-8DB675E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096BC-2677-084F-9906-7C8A3F3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84C46-1857-7C47-B219-50679F6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7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F4A-5FF1-804B-BE66-1466E4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85A45-A776-7A4F-A338-2FBD26A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A6E7-B834-7B48-BF4C-75265C3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057B5-39DC-8942-BCEE-79A6265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EF39-7433-E64B-AB40-C58C2E6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619E1-8EC7-D54B-87C1-FB8C7C9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14B0-12C4-DA4D-A637-2D7D8F3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7C19-1C55-E940-8A10-CE268C3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19751-D2EE-D243-A221-01E504CC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2753-6D34-0B4C-BB24-ADC12C8F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D6DC3-AF14-224A-9D00-6A8FAF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5A015-8A1C-D948-8FCA-80B7B1F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E3B1-319B-2B41-944F-8505507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5244-8032-804F-AC54-CC91984D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E3314-60A5-DE45-8B1C-711F3C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AEED6-A19A-3F4E-9ED5-C851009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70238-EC1E-924A-92A9-F503AC9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4067-D65F-D542-B78E-CF929CE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DD1A-C45C-C84E-A2D6-CC29497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4259-DEB5-0E44-BE1D-DFCD09A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68607-1985-2C41-958D-B234CBAC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C63B-9CB1-2049-A78D-3FA9BC67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1D61-4C4C-ED44-8E87-C7FBEA60D121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CEE4-698E-E242-8FA5-C4290993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2A68-8442-874D-8D74-1C3077AA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F51C-B883-0D40-9933-CE5FDD06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2" y="387583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专用画图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AF77-C531-8047-87FA-BFF6A3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8" y="1488237"/>
            <a:ext cx="2584111" cy="238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9FE817-5F9B-A342-A1CC-37498307F0A7}"/>
              </a:ext>
            </a:extLst>
          </p:cNvPr>
          <p:cNvSpPr txBox="1"/>
          <p:nvPr/>
        </p:nvSpPr>
        <p:spPr>
          <a:xfrm>
            <a:off x="5769053" y="2952507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/>
              <a:t>卷</a:t>
            </a:r>
            <a:r>
              <a:rPr kumimoji="1" lang="en-US" altLang="zh-CN" sz="5400" b="1" dirty="0"/>
              <a:t>link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2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2043131" y="254099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88257" y="515691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step2.3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489342" y="3687366"/>
            <a:ext cx="1981214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3824526" y="43302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4240314" y="1993079"/>
            <a:ext cx="3013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.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2,</a:t>
            </a:r>
            <a:r>
              <a:rPr lang="en-US" altLang="zh-CN" sz="1600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4923117" y="465647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trike="sngStrike" dirty="0"/>
              <a:t>Map(5 -&gt; investmentInfo(狮驼岭小钻风巡山有限公司,0.675325,770.0,4,1</a:t>
            </a:r>
            <a:r>
              <a:rPr lang="en-US" altLang="zh-CN" sz="1050" strike="sngStrike" dirty="0"/>
              <a:t>,false</a:t>
            </a:r>
            <a:r>
              <a:rPr lang="zh-CN" altLang="en-US" sz="1050" strike="sngStrike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8431922" y="3314552"/>
            <a:ext cx="230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合并发送，同时将 </a:t>
            </a:r>
            <a:r>
              <a:rPr kumimoji="1" lang="en-US" altLang="zh-CN" dirty="0" err="1"/>
              <a:t>investmentMap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r>
              <a:rPr kumimoji="1" lang="en-US" altLang="zh-CN" dirty="0" err="1"/>
              <a:t>addSign</a:t>
            </a:r>
            <a:r>
              <a:rPr kumimoji="1" lang="zh-CN" altLang="en-US" dirty="0"/>
              <a:t> 改为 </a:t>
            </a:r>
            <a:r>
              <a:rPr kumimoji="1" lang="en-US" altLang="zh-CN" b="1" dirty="0">
                <a:solidFill>
                  <a:srgbClr val="FF0000"/>
                </a:solidFill>
              </a:rPr>
              <a:t>true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933CF-9980-9542-8837-276ACA9CB3C7}"/>
              </a:ext>
            </a:extLst>
          </p:cNvPr>
          <p:cNvSpPr/>
          <p:nvPr/>
        </p:nvSpPr>
        <p:spPr>
          <a:xfrm>
            <a:off x="4896584" y="5205582"/>
            <a:ext cx="31704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8D51B1B-31CE-2443-AF3D-4447342275BC}"/>
              </a:ext>
            </a:extLst>
          </p:cNvPr>
          <p:cNvCxnSpPr>
            <a:cxnSpLocks/>
            <a:stCxn id="11" idx="3"/>
            <a:endCxn id="6" idx="3"/>
          </p:cNvCxnSpPr>
          <p:nvPr/>
        </p:nvCxnSpPr>
        <p:spPr>
          <a:xfrm flipH="1" flipV="1">
            <a:off x="7254240" y="2808687"/>
            <a:ext cx="812799" cy="2727755"/>
          </a:xfrm>
          <a:prstGeom prst="curvedConnector3">
            <a:avLst>
              <a:gd name="adj1" fmla="val -28125"/>
            </a:avLst>
          </a:prstGeom>
          <a:ln w="34925">
            <a:solidFill>
              <a:srgbClr val="FFC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187029" y="3612766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332155" y="550536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step2.4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994897" y="4397477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911952" y="503518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9102786" y="5057681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6749596" y="550178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161876" y="4518747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9102601" y="3168458"/>
            <a:ext cx="2908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(5 -&gt; investmentInfo(狮驼岭小钻风巡山有限公司,0.324675,770.0,</a:t>
            </a:r>
            <a:r>
              <a:rPr lang="en-US" altLang="zh-CN" sz="1050" dirty="0">
                <a:solidFill>
                  <a:srgbClr val="0070C0"/>
                </a:solidFill>
              </a:rPr>
              <a:t>6</a:t>
            </a:r>
            <a:r>
              <a:rPr lang="zh-CN" altLang="en-US" sz="1050" dirty="0">
                <a:solidFill>
                  <a:srgbClr val="0070C0"/>
                </a:solidFill>
              </a:rPr>
              <a:t>,</a:t>
            </a:r>
            <a:r>
              <a:rPr lang="en-US" altLang="zh-CN" sz="1050" dirty="0">
                <a:solidFill>
                  <a:srgbClr val="0070C0"/>
                </a:solidFill>
              </a:rPr>
              <a:t>2</a:t>
            </a:r>
            <a:r>
              <a:rPr lang="en-US" altLang="zh-CN" sz="1050" dirty="0"/>
              <a:t> ,</a:t>
            </a:r>
            <a:r>
              <a:rPr lang="en-US" altLang="zh-CN" sz="1050" b="1" dirty="0">
                <a:solidFill>
                  <a:srgbClr val="0070C0"/>
                </a:solidFill>
              </a:rPr>
              <a:t>true</a:t>
            </a:r>
            <a:r>
              <a:rPr lang="zh-CN" altLang="en-US" sz="105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5271454" y="2327639"/>
            <a:ext cx="6739636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85CE4-D180-D14C-B586-9C7F19364627}"/>
              </a:ext>
            </a:extLst>
          </p:cNvPr>
          <p:cNvSpPr txBox="1"/>
          <p:nvPr/>
        </p:nvSpPr>
        <p:spPr>
          <a:xfrm>
            <a:off x="180910" y="2499899"/>
            <a:ext cx="48045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注意，从</a:t>
            </a:r>
            <a:r>
              <a:rPr kumimoji="1" lang="zh-CN" altLang="en-US" sz="1400" dirty="0">
                <a:solidFill>
                  <a:srgbClr val="0070C0"/>
                </a:solidFill>
              </a:rPr>
              <a:t>左护法</a:t>
            </a:r>
            <a:r>
              <a:rPr kumimoji="1" lang="zh-CN" altLang="en-US" sz="1400" dirty="0"/>
              <a:t>和</a:t>
            </a:r>
            <a:r>
              <a:rPr kumimoji="1" lang="zh-CN" altLang="en-US" sz="1400" dirty="0">
                <a:solidFill>
                  <a:srgbClr val="FF0000"/>
                </a:solidFill>
              </a:rPr>
              <a:t>右护法</a:t>
            </a:r>
            <a:r>
              <a:rPr kumimoji="1" lang="zh-CN" altLang="en-US" sz="1400" dirty="0"/>
              <a:t>传到</a:t>
            </a:r>
            <a:endParaRPr kumimoji="1" lang="en-US" altLang="zh-CN" sz="1400" dirty="0"/>
          </a:p>
          <a:p>
            <a:r>
              <a:rPr kumimoji="1" lang="zh-CN" altLang="en-US" sz="1400" dirty="0"/>
              <a:t>狮驼岭等待</a:t>
            </a:r>
            <a:r>
              <a:rPr kumimoji="1" lang="en-US" altLang="zh-CN" sz="1400" dirty="0"/>
              <a:t>Merge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Map</a:t>
            </a:r>
            <a:r>
              <a:rPr kumimoji="1" lang="zh-CN" altLang="en-US" sz="1400" dirty="0"/>
              <a:t>，还有很多问题。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我们期望的是红色和蓝色相加，而其他不变。</a:t>
            </a:r>
            <a:endParaRPr kumimoji="1" lang="en-US" altLang="zh-CN" sz="1400" dirty="0"/>
          </a:p>
          <a:p>
            <a:r>
              <a:rPr kumimoji="1" lang="zh-CN" altLang="en-US" sz="1400" dirty="0"/>
              <a:t>实际上：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直接 </a:t>
            </a:r>
            <a:r>
              <a:rPr kumimoji="1" lang="en-US" altLang="zh-CN" sz="1400" dirty="0"/>
              <a:t>++</a:t>
            </a:r>
            <a:r>
              <a:rPr kumimoji="1" lang="zh-CN" altLang="en-US" sz="1400" dirty="0"/>
              <a:t> 会少算狮驼岭小钻风的投资份额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同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相加又会多算狮驼岭对左右护法的份额，</a:t>
            </a:r>
            <a:endParaRPr kumimoji="1" lang="en-US" altLang="zh-CN" sz="1400" dirty="0"/>
          </a:p>
          <a:p>
            <a:r>
              <a:rPr kumimoji="1" lang="zh-CN" altLang="en-US" sz="1400" dirty="0"/>
              <a:t>导致投资比例超过</a:t>
            </a:r>
            <a:r>
              <a:rPr kumimoji="1" lang="en-US" altLang="zh-CN" sz="1400" dirty="0"/>
              <a:t>100%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解决办法：之前在 </a:t>
            </a:r>
            <a:r>
              <a:rPr kumimoji="1" lang="en-US" altLang="zh-CN" sz="1400" dirty="0" err="1"/>
              <a:t>investmentInfo</a:t>
            </a:r>
            <a:r>
              <a:rPr kumimoji="1" lang="zh-CN" altLang="en-US" sz="1400" dirty="0"/>
              <a:t> 里面加了一个 </a:t>
            </a:r>
            <a:r>
              <a:rPr kumimoji="1" lang="en-US" altLang="zh-CN" sz="1400" dirty="0" err="1"/>
              <a:t>addSign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只有这个为 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 的时候才对比例相加。</a:t>
            </a:r>
            <a:endParaRPr kumimoji="1" lang="en-US" altLang="zh-CN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5236419" y="2978065"/>
            <a:ext cx="29084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050" b="1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18114-0A2F-7745-B953-9A4FE67E1FF5}"/>
              </a:ext>
            </a:extLst>
          </p:cNvPr>
          <p:cNvSpPr/>
          <p:nvPr/>
        </p:nvSpPr>
        <p:spPr>
          <a:xfrm>
            <a:off x="6334787" y="20407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963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882268" y="360973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027394" y="550233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step2.5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690136" y="439444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07191" y="503214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2798025" y="505464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44835" y="5498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857115" y="451571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834413" y="2306607"/>
            <a:ext cx="4872101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2798025" y="2816066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true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2AEA1-FA10-F74C-A3D0-3A037AD1A1BC}"/>
              </a:ext>
            </a:extLst>
          </p:cNvPr>
          <p:cNvSpPr txBox="1"/>
          <p:nvPr/>
        </p:nvSpPr>
        <p:spPr>
          <a:xfrm>
            <a:off x="2794270" y="2553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合并成功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BFA76FA-3F29-2044-89CF-257D59A9115C}"/>
              </a:ext>
            </a:extLst>
          </p:cNvPr>
          <p:cNvSpPr/>
          <p:nvPr/>
        </p:nvSpPr>
        <p:spPr>
          <a:xfrm>
            <a:off x="7054544" y="360804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C7CF85-216F-2E4F-A98C-7EE37FF1E832}"/>
              </a:ext>
            </a:extLst>
          </p:cNvPr>
          <p:cNvSpPr/>
          <p:nvPr/>
        </p:nvSpPr>
        <p:spPr>
          <a:xfrm>
            <a:off x="8199670" y="55006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2D257284-31AD-894E-95FB-49C209C722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7862412" y="439275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CFE51D-48EA-8046-A8D6-7C7AAD26D524}"/>
              </a:ext>
            </a:extLst>
          </p:cNvPr>
          <p:cNvSpPr txBox="1"/>
          <p:nvPr/>
        </p:nvSpPr>
        <p:spPr>
          <a:xfrm>
            <a:off x="6779467" y="503045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0E6FA-0AEF-144E-A61D-B29260F1B4E2}"/>
              </a:ext>
            </a:extLst>
          </p:cNvPr>
          <p:cNvSpPr txBox="1"/>
          <p:nvPr/>
        </p:nvSpPr>
        <p:spPr>
          <a:xfrm>
            <a:off x="8970301" y="505295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BF6725-9C54-B944-8DF6-1147A34160C8}"/>
              </a:ext>
            </a:extLst>
          </p:cNvPr>
          <p:cNvSpPr/>
          <p:nvPr/>
        </p:nvSpPr>
        <p:spPr>
          <a:xfrm>
            <a:off x="6617111" y="549705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42445D3-8264-9942-9556-B20D8CC86AE7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7029391" y="451402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FB50FC9-BA2A-7A40-8D93-B4355350D648}"/>
              </a:ext>
            </a:extLst>
          </p:cNvPr>
          <p:cNvSpPr/>
          <p:nvPr/>
        </p:nvSpPr>
        <p:spPr>
          <a:xfrm>
            <a:off x="6930506" y="2304917"/>
            <a:ext cx="4952039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79F63-52C9-EA4C-A548-8613C3F32177}"/>
              </a:ext>
            </a:extLst>
          </p:cNvPr>
          <p:cNvSpPr/>
          <p:nvPr/>
        </p:nvSpPr>
        <p:spPr>
          <a:xfrm>
            <a:off x="8974056" y="2826431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False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F71019-C8B7-DD4D-9F90-ED38EF5BAE48}"/>
              </a:ext>
            </a:extLst>
          </p:cNvPr>
          <p:cNvSpPr txBox="1"/>
          <p:nvPr/>
        </p:nvSpPr>
        <p:spPr>
          <a:xfrm>
            <a:off x="8970301" y="256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修改状态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3D31D4DC-4AEE-4B4B-9E53-ABEA5574FA8F}"/>
              </a:ext>
            </a:extLst>
          </p:cNvPr>
          <p:cNvSpPr/>
          <p:nvPr/>
        </p:nvSpPr>
        <p:spPr>
          <a:xfrm>
            <a:off x="5876544" y="3248268"/>
            <a:ext cx="740567" cy="35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256575" y="58269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step3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11B84-68BD-4647-B86C-50EDD010D2C4}"/>
              </a:ext>
            </a:extLst>
          </p:cNvPr>
          <p:cNvSpPr/>
          <p:nvPr/>
        </p:nvSpPr>
        <p:spPr>
          <a:xfrm>
            <a:off x="7946571" y="4088003"/>
            <a:ext cx="32098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,0.675325,770.0,4,1,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(default_name,0.000000,0,4,2,true))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E9A23-4CFC-674E-8F4C-53FCDA265B6C}"/>
              </a:ext>
            </a:extLst>
          </p:cNvPr>
          <p:cNvSpPr/>
          <p:nvPr/>
        </p:nvSpPr>
        <p:spPr>
          <a:xfrm>
            <a:off x="2534494" y="4007212"/>
            <a:ext cx="21051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,0.324675,770.0,3,1,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(default_name,0.000000,0,3,2,true))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13792-A3B1-1B43-9535-0E6536D40768}"/>
              </a:ext>
            </a:extLst>
          </p:cNvPr>
          <p:cNvSpPr/>
          <p:nvPr/>
        </p:nvSpPr>
        <p:spPr>
          <a:xfrm>
            <a:off x="7509133" y="1954614"/>
            <a:ext cx="28139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,1.000000,770.0,6,2,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(default_name,0.000000,0,6,3,false))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69FC-2DE8-1145-BC9C-E183E0CA7335}"/>
              </a:ext>
            </a:extLst>
          </p:cNvPr>
          <p:cNvSpPr/>
          <p:nvPr/>
        </p:nvSpPr>
        <p:spPr>
          <a:xfrm>
            <a:off x="2575758" y="627580"/>
            <a:ext cx="250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,1.000000,770.0,1,3,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(default_name,0.000000,0,1,4,false), </a:t>
            </a:r>
          </a:p>
          <a:p>
            <a:r>
              <a:rPr lang="en" altLang="zh-CN" sz="1050" dirty="0"/>
              <a:t>6 -&gt;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狮驼岭集团股份有限公司</a:t>
            </a:r>
            <a:r>
              <a:rPr lang="en-US" altLang="zh-CN" sz="1050" dirty="0"/>
              <a:t>,1.000000,2000.0,1,1,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,1.000000,177.0,1,2,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,1.000000,125.0,1,2,</a:t>
            </a:r>
            <a:r>
              <a:rPr lang="en" altLang="zh-CN" sz="1050" dirty="0"/>
              <a:t>false))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80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301134" y="2101230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6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67385" y="1817167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603837" y="2529839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4546180" y="1789533"/>
            <a:ext cx="395322" cy="1719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56" idx="2"/>
            <a:endCxn id="33" idx="3"/>
          </p:cNvCxnSpPr>
          <p:nvPr/>
        </p:nvCxnSpPr>
        <p:spPr>
          <a:xfrm rot="5400000" flipH="1">
            <a:off x="8117920" y="3069252"/>
            <a:ext cx="63796" cy="2183579"/>
          </a:xfrm>
          <a:prstGeom prst="curvedConnector4">
            <a:avLst>
              <a:gd name="adj1" fmla="val -358330"/>
              <a:gd name="adj2" fmla="val 6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516764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516763" y="2847191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总览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6970956" y="2847190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59C0B2F-A87F-5545-AB99-4034CC82EC13}"/>
              </a:ext>
            </a:extLst>
          </p:cNvPr>
          <p:cNvSpPr/>
          <p:nvPr/>
        </p:nvSpPr>
        <p:spPr>
          <a:xfrm>
            <a:off x="8425147" y="355823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748828-4CCB-1F47-83D4-FB435DE3927C}"/>
              </a:ext>
            </a:extLst>
          </p:cNvPr>
          <p:cNvSpPr txBox="1"/>
          <p:nvPr/>
        </p:nvSpPr>
        <p:spPr>
          <a:xfrm>
            <a:off x="4291716" y="24518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625752" y="32846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7983783" y="444649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1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E02EAD2-1840-DE49-84BE-C7B257CA93A8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A1E76BE-E33E-3640-B490-7B5EFA03F3F0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4E2FA3B-29AD-1A46-9F8C-F9C7A0AE1D0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81F0F227-5A62-8F44-92D7-C85520C4A7D2}"/>
              </a:ext>
            </a:extLst>
          </p:cNvPr>
          <p:cNvCxnSpPr>
            <a:cxnSpLocks/>
            <a:stCxn id="39" idx="2"/>
            <a:endCxn id="34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FB49DD6-08DB-ED44-8FA5-847C264DEB3C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3A0601E4-3EE7-124D-90E8-82534EE52C60}"/>
              </a:ext>
            </a:extLst>
          </p:cNvPr>
          <p:cNvCxnSpPr>
            <a:cxnSpLocks/>
            <a:stCxn id="34" idx="1"/>
            <a:endCxn id="30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B8D08BBB-DBE8-0D4E-ABAB-0C873922891D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8EA0F9B-EA72-2649-B813-1CEE6EF521F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2ABCE-5611-9246-BF06-3CB676ECEE7A}"/>
              </a:ext>
            </a:extLst>
          </p:cNvPr>
          <p:cNvSpPr/>
          <p:nvPr/>
        </p:nvSpPr>
        <p:spPr>
          <a:xfrm>
            <a:off x="4806268" y="5661197"/>
            <a:ext cx="257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investmentInfo(狮驼岭左护法有限公司,0.500000,1000.0,4,1,false))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8C8D28-77CD-B240-AB6E-013673AC0D36}"/>
              </a:ext>
            </a:extLst>
          </p:cNvPr>
          <p:cNvSpPr/>
          <p:nvPr/>
        </p:nvSpPr>
        <p:spPr>
          <a:xfrm>
            <a:off x="767255" y="1421131"/>
            <a:ext cx="2659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investmentInfo(狮驼岭左护法有限公司,0.500000,1000.0,1,1,false))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543F41-B6DF-694D-A958-F4A13DE4D93D}"/>
              </a:ext>
            </a:extLst>
          </p:cNvPr>
          <p:cNvSpPr/>
          <p:nvPr/>
        </p:nvSpPr>
        <p:spPr>
          <a:xfrm>
            <a:off x="4477407" y="1680338"/>
            <a:ext cx="3563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investmentInfo(狮驼岭右护法有限公司,0.500000,1000.0,3,1,false))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89BD4-5FA8-6444-A5E8-8F95CC33AFFA}"/>
              </a:ext>
            </a:extLst>
          </p:cNvPr>
          <p:cNvSpPr/>
          <p:nvPr/>
        </p:nvSpPr>
        <p:spPr>
          <a:xfrm>
            <a:off x="8807669" y="3429000"/>
            <a:ext cx="3080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investmentInfo(狮驼岭右护法有限公司,0.500000,1000.0,2,1,false))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0B347-830A-CC4B-AD46-165EC7143104}"/>
              </a:ext>
            </a:extLst>
          </p:cNvPr>
          <p:cNvSpPr txBox="1"/>
          <p:nvPr/>
        </p:nvSpPr>
        <p:spPr>
          <a:xfrm>
            <a:off x="240014" y="3699585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次，相当于一阶信息，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19337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2.1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F90F62D-F90A-BB42-801A-FCF775239DC1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405D3228-1E85-854A-9265-2A128350D89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9CD94E0C-2904-604E-AAD9-9BECB78614C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61034225-18B6-B048-8DFB-1DE3344AE24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B2C01B-3F08-A842-937C-6BF19E04FD54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3009243" y="5402522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91933-AB22-2F4A-B1C2-369000756C04}"/>
              </a:ext>
            </a:extLst>
          </p:cNvPr>
          <p:cNvSpPr/>
          <p:nvPr/>
        </p:nvSpPr>
        <p:spPr>
          <a:xfrm>
            <a:off x="645458" y="2490281"/>
            <a:ext cx="27557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investmentInfo(狮驼岭左护法有限公司,0.500000,1000.0,1,1,false),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investmentInfo(狮驼岭右护法有限公司,0.250000,1000.0,1,2,false))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5880978" y="124527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51115D-D37A-494F-A51F-A18D26DA3E4F}"/>
              </a:ext>
            </a:extLst>
          </p:cNvPr>
          <p:cNvSpPr/>
          <p:nvPr/>
        </p:nvSpPr>
        <p:spPr>
          <a:xfrm>
            <a:off x="8863235" y="2910700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AACDB-CAB2-40EB-A9E6-3F0A7B178AAF}"/>
              </a:ext>
            </a:extLst>
          </p:cNvPr>
          <p:cNvSpPr txBox="1"/>
          <p:nvPr/>
        </p:nvSpPr>
        <p:spPr>
          <a:xfrm>
            <a:off x="240014" y="3699585"/>
            <a:ext cx="3076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次，相当于二阶信息，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从这里开始我们就要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一步一步手动推导。</a:t>
            </a:r>
          </a:p>
        </p:txBody>
      </p:sp>
    </p:spTree>
    <p:extLst>
      <p:ext uri="{BB962C8B-B14F-4D97-AF65-F5344CB8AC3E}">
        <p14:creationId xmlns:p14="http://schemas.microsoft.com/office/powerpoint/2010/main" val="33079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2.2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1019062" y="31997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2386181" y="2585629"/>
            <a:ext cx="174145" cy="931496"/>
          </a:xfrm>
          <a:prstGeom prst="curvedConnector3">
            <a:avLst>
              <a:gd name="adj1" fmla="val 23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782699" y="380448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1702621" y="128741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CA5366-2155-48B8-953E-55CAB7B49A99}"/>
              </a:ext>
            </a:extLst>
          </p:cNvPr>
          <p:cNvSpPr/>
          <p:nvPr/>
        </p:nvSpPr>
        <p:spPr>
          <a:xfrm>
            <a:off x="6384138" y="3836564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只看左护法到右护法两点一线。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阶段，左护法唯一当上游的情况是下游是右护法。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1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2.3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44923C0-506C-4118-9660-DD2206D20BF3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EA2200A7-ED78-41D2-B84D-C4A70521F4AC}"/>
              </a:ext>
            </a:extLst>
          </p:cNvPr>
          <p:cNvSpPr/>
          <p:nvPr/>
        </p:nvSpPr>
        <p:spPr>
          <a:xfrm>
            <a:off x="931989" y="41141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D46A6000-6C27-405A-A797-8CBAC837DC5D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386181" y="2585629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4367BA8-9276-4142-A0D1-35F88E7FC9E6}"/>
              </a:ext>
            </a:extLst>
          </p:cNvPr>
          <p:cNvSpPr/>
          <p:nvPr/>
        </p:nvSpPr>
        <p:spPr>
          <a:xfrm>
            <a:off x="1835624" y="128766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1421ED-3CD7-4C9E-80C1-1B551C3571F6}"/>
              </a:ext>
            </a:extLst>
          </p:cNvPr>
          <p:cNvSpPr txBox="1"/>
          <p:nvPr/>
        </p:nvSpPr>
        <p:spPr>
          <a:xfrm>
            <a:off x="4220805" y="2902979"/>
            <a:ext cx="34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r>
              <a:rPr lang="zh-CN" altLang="en-US" dirty="0"/>
              <a:t>阶段，发送到</a:t>
            </a:r>
            <a:r>
              <a:rPr lang="zh-CN" altLang="en-US" dirty="0">
                <a:solidFill>
                  <a:srgbClr val="0070C0"/>
                </a:solidFill>
                <a:highlight>
                  <a:srgbClr val="C0C0C0"/>
                </a:highlight>
              </a:rPr>
              <a:t>左护法</a:t>
            </a:r>
            <a:r>
              <a:rPr lang="zh-CN" altLang="en-US" dirty="0"/>
              <a:t>同</a:t>
            </a:r>
            <a:r>
              <a:rPr lang="en-US" altLang="zh-CN" dirty="0"/>
              <a:t>key</a:t>
            </a:r>
            <a:r>
              <a:rPr lang="zh-CN" altLang="en-US" dirty="0"/>
              <a:t>的值相加。实际上这里并无其他发送的消息，就直接原样放过来。</a:t>
            </a:r>
          </a:p>
        </p:txBody>
      </p:sp>
    </p:spTree>
    <p:extLst>
      <p:ext uri="{BB962C8B-B14F-4D97-AF65-F5344CB8AC3E}">
        <p14:creationId xmlns:p14="http://schemas.microsoft.com/office/powerpoint/2010/main" val="39964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55171" y="181804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4366707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6989779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567824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850801" y="29709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3828377" y="2265830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4984600" y="2421142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5640368" y="2346736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6479240" y="2191424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804195" y="4252857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685190" y="3454776"/>
            <a:ext cx="647252" cy="94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7918521" y="3001382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7232047" y="2887307"/>
            <a:ext cx="616774" cy="2114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8748654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10057501" y="185569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8691953" y="2358388"/>
            <a:ext cx="548639" cy="73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9546064" y="2221003"/>
            <a:ext cx="828339" cy="1367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6850826" y="543619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6779500" y="4591329"/>
            <a:ext cx="548639" cy="114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4952999" y="5436196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30587" y="4783512"/>
            <a:ext cx="548638" cy="75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G07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478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2.4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 err="1"/>
              <a:t>leftJoin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AC1F854-19D5-4830-8125-48310AF63598}"/>
              </a:ext>
            </a:extLst>
          </p:cNvPr>
          <p:cNvSpPr/>
          <p:nvPr/>
        </p:nvSpPr>
        <p:spPr>
          <a:xfrm>
            <a:off x="914131" y="262752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17AACAD4-1401-4D06-A678-3E2F663AF910}"/>
              </a:ext>
            </a:extLst>
          </p:cNvPr>
          <p:cNvSpPr/>
          <p:nvPr/>
        </p:nvSpPr>
        <p:spPr>
          <a:xfrm>
            <a:off x="827058" y="44734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9E73241D-B964-40F6-B046-08E2D060AADE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281250" y="2944876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3097ED-A826-49CD-AC5C-68D64138DF90}"/>
              </a:ext>
            </a:extLst>
          </p:cNvPr>
          <p:cNvSpPr/>
          <p:nvPr/>
        </p:nvSpPr>
        <p:spPr>
          <a:xfrm>
            <a:off x="5538351" y="1520268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510546-9623-4F66-A0E7-4B1EB5F826D4}"/>
              </a:ext>
            </a:extLst>
          </p:cNvPr>
          <p:cNvSpPr txBox="1"/>
          <p:nvPr/>
        </p:nvSpPr>
        <p:spPr>
          <a:xfrm>
            <a:off x="3822514" y="4610925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阶段，问题：</a:t>
            </a:r>
            <a:endParaRPr lang="en-US" altLang="zh-CN" dirty="0"/>
          </a:p>
          <a:p>
            <a:r>
              <a:rPr lang="zh-CN" altLang="en-US" dirty="0"/>
              <a:t>新图和旧图是应该怎么做</a:t>
            </a:r>
            <a:r>
              <a:rPr lang="en-US" altLang="zh-CN" dirty="0"/>
              <a:t>Join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现在我们回到另一条边上去看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6421B9-EB6C-45AA-80DD-3ECB11C4069B}"/>
              </a:ext>
            </a:extLst>
          </p:cNvPr>
          <p:cNvSpPr/>
          <p:nvPr/>
        </p:nvSpPr>
        <p:spPr>
          <a:xfrm>
            <a:off x="2159821" y="1486529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310899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2.5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1262714" y="3626195"/>
            <a:ext cx="1129893" cy="4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34114" y="421405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1034114" y="244946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8377AC-0D07-44C7-BA68-4894B95623A8}"/>
              </a:ext>
            </a:extLst>
          </p:cNvPr>
          <p:cNvSpPr/>
          <p:nvPr/>
        </p:nvSpPr>
        <p:spPr>
          <a:xfrm>
            <a:off x="808914" y="1376811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6942861" y="379432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CA53D0-AD74-4A34-AED9-EDAF1F888C9F}"/>
              </a:ext>
            </a:extLst>
          </p:cNvPr>
          <p:cNvSpPr/>
          <p:nvPr/>
        </p:nvSpPr>
        <p:spPr>
          <a:xfrm>
            <a:off x="629215" y="5192331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192561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2.6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Reduce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3059198" y="3638227"/>
            <a:ext cx="484122" cy="1632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943535" y="437939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301259" y="3577925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5069090" y="351596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25488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2.7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 err="1"/>
              <a:t>leftJoin</a:t>
            </a:r>
            <a:endParaRPr kumimoji="1" lang="en-US" altLang="zh-CN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7683533" y="1895739"/>
            <a:ext cx="343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是关键中的关键，这里涉及新老信息相加，而且要推及环内边。</a:t>
            </a:r>
            <a:endParaRPr lang="en-US" altLang="zh-CN" dirty="0"/>
          </a:p>
          <a:p>
            <a:r>
              <a:rPr lang="zh-CN" altLang="en-US" dirty="0"/>
              <a:t>首先可以确定的是，这里不能同</a:t>
            </a:r>
            <a:r>
              <a:rPr lang="en-US" altLang="zh-CN" dirty="0"/>
              <a:t>Key</a:t>
            </a:r>
            <a:r>
              <a:rPr lang="zh-CN" altLang="en-US" dirty="0"/>
              <a:t>的比例相加，异</a:t>
            </a:r>
            <a:r>
              <a:rPr lang="en-US" altLang="zh-CN" dirty="0"/>
              <a:t>Key</a:t>
            </a:r>
            <a:r>
              <a:rPr lang="zh-CN" altLang="en-US" dirty="0"/>
              <a:t>合并。否则前面的</a:t>
            </a:r>
            <a:r>
              <a:rPr lang="en-US" altLang="zh-CN" dirty="0"/>
              <a:t>G12</a:t>
            </a:r>
            <a:r>
              <a:rPr lang="zh-CN" altLang="en-US" dirty="0"/>
              <a:t>的比例就会重复计算，超出</a:t>
            </a:r>
            <a:r>
              <a:rPr lang="en-US" altLang="zh-CN" dirty="0"/>
              <a:t>1.000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但是如果环足够大，那么这条边会一直重复发送消息。导致相加结果超过</a:t>
            </a:r>
            <a:r>
              <a:rPr lang="en-US" altLang="zh-CN" dirty="0"/>
              <a:t>1</a:t>
            </a:r>
            <a:r>
              <a:rPr lang="zh-CN" altLang="en-US"/>
              <a:t>，这时候我们就希望当一次完整计算后，这条边再发送消息。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2858902" y="4593146"/>
            <a:ext cx="996168" cy="1504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63456" y="55261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292791" y="421262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A11065-8817-4D80-B094-7F7EB5F6CECA}"/>
              </a:ext>
            </a:extLst>
          </p:cNvPr>
          <p:cNvSpPr/>
          <p:nvPr/>
        </p:nvSpPr>
        <p:spPr>
          <a:xfrm>
            <a:off x="4109252" y="2548141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0AB1C4-99E0-4ABA-83FE-66D5D2B8A1F2}"/>
              </a:ext>
            </a:extLst>
          </p:cNvPr>
          <p:cNvSpPr/>
          <p:nvPr/>
        </p:nvSpPr>
        <p:spPr>
          <a:xfrm>
            <a:off x="730722" y="2514402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24443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5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D98F5D-2DEF-0C4A-AD4B-85C446276FFA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FA77C39-9E73-5A46-92DC-D97DE46CCC4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500C2F06-493D-F749-91E9-CA9D8E9C22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B97E9F2-CE24-AE41-94AF-8585C1301763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BFD528-8E30-694B-A23C-2BBD39DD82A7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89483FD-54DD-7645-A673-23A4E1411D2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B69E5161-38B9-0B42-B5F5-72436156FFC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9A27C38-04EE-EE4F-B4F7-3BF1B8C243B9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6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6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5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570204" y="4571147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55989" y="552674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573246" y="4471454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7" y="5209398"/>
            <a:ext cx="1021232" cy="6347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5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570204" y="4571147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55989" y="552674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573246" y="4471454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7" y="5209398"/>
            <a:ext cx="1021232" cy="6347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60402" y="62540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494211" y="54196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1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05122" y="4261942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90907" y="521754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86105" y="522468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778680" y="445011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6608164" y="4162249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189034" y="4089838"/>
            <a:ext cx="349791" cy="370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549313" y="5084819"/>
            <a:ext cx="1241595" cy="450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94183" y="569713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68751" y="4932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4001080" y="50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95320" y="59448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529129" y="51104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33E39A-8752-4745-B361-3F75CEC7B73F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1231E1-D855-5F44-9928-98E66D52562F}"/>
              </a:ext>
            </a:extLst>
          </p:cNvPr>
          <p:cNvSpPr txBox="1"/>
          <p:nvPr/>
        </p:nvSpPr>
        <p:spPr>
          <a:xfrm>
            <a:off x="2452942" y="554203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(9)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2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238264" y="1680283"/>
            <a:ext cx="1561973" cy="3160851"/>
          </a:xfrm>
          <a:prstGeom prst="curvedConnector4">
            <a:avLst>
              <a:gd name="adj1" fmla="val -14635"/>
              <a:gd name="adj2" fmla="val 62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6783216" y="340699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885334" y="139494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655967" y="2029647"/>
            <a:ext cx="1241595" cy="450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5700837" y="26419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2107734" y="19848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2782759" y="29365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635783" y="205528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33E39A-8752-4745-B361-3F75CEC7B73F}"/>
              </a:ext>
            </a:extLst>
          </p:cNvPr>
          <p:cNvSpPr txBox="1"/>
          <p:nvPr/>
        </p:nvSpPr>
        <p:spPr>
          <a:xfrm>
            <a:off x="2800252" y="325813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1231E1-D855-5F44-9928-98E66D52562F}"/>
              </a:ext>
            </a:extLst>
          </p:cNvPr>
          <p:cNvSpPr txBox="1"/>
          <p:nvPr/>
        </p:nvSpPr>
        <p:spPr>
          <a:xfrm>
            <a:off x="559596" y="248686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(9)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8344DD-0EE9-0244-9101-1EEF20AB447C}"/>
              </a:ext>
            </a:extLst>
          </p:cNvPr>
          <p:cNvSpPr/>
          <p:nvPr/>
        </p:nvSpPr>
        <p:spPr>
          <a:xfrm>
            <a:off x="8244716" y="4167434"/>
            <a:ext cx="4353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old</a:t>
            </a:r>
          </a:p>
          <a:p>
            <a:r>
              <a:rPr lang="zh-CN" altLang="en-US" sz="1200" dirty="0"/>
              <a:t>Map(</a:t>
            </a:r>
            <a:endParaRPr lang="en-US" altLang="zh-CN" sz="1200" dirty="0"/>
          </a:p>
          <a:p>
            <a:r>
              <a:rPr lang="zh-CN" altLang="en-US" sz="1200" dirty="0"/>
              <a:t>5 -&gt; investmentInfo(5 左护法,0.250000,500.0,2,6,false), </a:t>
            </a:r>
            <a:endParaRPr lang="en-US" altLang="zh-CN" sz="1200" dirty="0"/>
          </a:p>
          <a:p>
            <a:r>
              <a:rPr lang="zh-CN" altLang="en-US" sz="1200" dirty="0"/>
              <a:t>10 -&gt; investmentInfo(10 右护法,0.500000,500.0,2,4,false),</a:t>
            </a:r>
            <a:endParaRPr lang="en-US" altLang="zh-CN" sz="1200" dirty="0"/>
          </a:p>
          <a:p>
            <a:r>
              <a:rPr lang="zh-CN" altLang="en-US" sz="1200" dirty="0"/>
              <a:t>6 -&gt; investmentInfo(6 左护法,0.250000,500.0,2,7,false), </a:t>
            </a:r>
            <a:endParaRPr lang="en-US" altLang="zh-CN" sz="1200" dirty="0"/>
          </a:p>
          <a:p>
            <a:r>
              <a:rPr lang="zh-CN" altLang="en-US" sz="1200" dirty="0"/>
              <a:t>9 -&gt; investmentInfo(9 右护法,0.500000,500.0,2,3,false), </a:t>
            </a:r>
            <a:endParaRPr lang="en-US" altLang="zh-CN" sz="1200" dirty="0"/>
          </a:p>
          <a:p>
            <a:r>
              <a:rPr lang="zh-CN" altLang="en-US" sz="1200" dirty="0"/>
              <a:t>7 -&gt; investmentInfo(7 左护法,0.250000,500.0,2,8,false), </a:t>
            </a:r>
            <a:endParaRPr lang="en-US" altLang="zh-CN" sz="1200" dirty="0"/>
          </a:p>
          <a:p>
            <a:r>
              <a:rPr lang="zh-CN" altLang="en-US" sz="1200" dirty="0"/>
              <a:t>3 -&gt; investmentInfo(3 左护法,0.250000,1000.0,2,5,false), </a:t>
            </a:r>
            <a:endParaRPr lang="en-US" altLang="zh-CN" sz="1200" dirty="0"/>
          </a:p>
          <a:p>
            <a:r>
              <a:rPr lang="zh-CN" altLang="en-US" sz="1200" dirty="0"/>
              <a:t>8 -&gt; investmentInfo(8 右护法,0.500000,500.0,2,2,false),</a:t>
            </a:r>
            <a:endParaRPr lang="en-US" altLang="zh-CN" sz="1200" dirty="0"/>
          </a:p>
          <a:p>
            <a:r>
              <a:rPr lang="zh-CN" altLang="en-US" sz="1200" dirty="0"/>
              <a:t>4 -&gt; investmentInfo(4 右护法,0.625000,1000.0,2,9,false))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B2748-E4B6-FD49-8FD3-0AEEC66538C4}"/>
              </a:ext>
            </a:extLst>
          </p:cNvPr>
          <p:cNvSpPr/>
          <p:nvPr/>
        </p:nvSpPr>
        <p:spPr>
          <a:xfrm>
            <a:off x="4006204" y="4146943"/>
            <a:ext cx="4238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New</a:t>
            </a:r>
          </a:p>
          <a:p>
            <a:r>
              <a:rPr lang="zh-CN" altLang="en-US" sz="1200" dirty="0"/>
              <a:t>Map(</a:t>
            </a:r>
            <a:endParaRPr lang="en-US" altLang="zh-CN" sz="1200" dirty="0"/>
          </a:p>
          <a:p>
            <a:r>
              <a:rPr lang="zh-CN" altLang="en-US" sz="1200" dirty="0"/>
              <a:t>5 -&gt; investmentInfo(5 左护法,0.312500,500.0,2,6,true), </a:t>
            </a:r>
            <a:endParaRPr lang="en-US" altLang="zh-CN" sz="1200" dirty="0"/>
          </a:p>
          <a:p>
            <a:r>
              <a:rPr lang="zh-CN" altLang="en-US" sz="1200" dirty="0"/>
              <a:t>10 -&gt; investmentInfo(10 右护法,0.625000,500.0,2,4,false), </a:t>
            </a:r>
            <a:endParaRPr lang="en-US" altLang="zh-CN" sz="1200" dirty="0"/>
          </a:p>
          <a:p>
            <a:r>
              <a:rPr lang="zh-CN" altLang="en-US" sz="1200" dirty="0"/>
              <a:t>6 -&gt; investmentInfo(6 左护法,0.312500,500.0,2,7,false), </a:t>
            </a:r>
            <a:endParaRPr lang="en-US" altLang="zh-CN" sz="1200" dirty="0"/>
          </a:p>
          <a:p>
            <a:r>
              <a:rPr lang="zh-CN" altLang="en-US" sz="1200" dirty="0"/>
              <a:t>9 -&gt; investmentInfo(9 右护法,0.625000,500.0,2,3,false), </a:t>
            </a:r>
            <a:endParaRPr lang="en-US" altLang="zh-CN" sz="1200" dirty="0"/>
          </a:p>
          <a:p>
            <a:r>
              <a:rPr lang="zh-CN" altLang="en-US" sz="1200" dirty="0"/>
              <a:t>7 -&gt; investmentInfo(7 左护法,0.312500,500.0,2,8,false), </a:t>
            </a:r>
            <a:endParaRPr lang="en-US" altLang="zh-CN" sz="1200" dirty="0"/>
          </a:p>
          <a:p>
            <a:r>
              <a:rPr lang="zh-CN" altLang="en-US" sz="1200" dirty="0"/>
              <a:t>3 -&gt; investmentInfo(3 左护法,0.312500,1000.0,2,5,false), </a:t>
            </a:r>
            <a:endParaRPr lang="en-US" altLang="zh-CN" sz="1200" dirty="0"/>
          </a:p>
          <a:p>
            <a:r>
              <a:rPr lang="zh-CN" altLang="en-US" sz="1200" dirty="0"/>
              <a:t>8 -&gt; investmentInfo(8 右护法,0.781250,500.0,2,10,false), </a:t>
            </a:r>
            <a:endParaRPr lang="en-US" altLang="zh-CN" sz="1200" dirty="0"/>
          </a:p>
          <a:p>
            <a:r>
              <a:rPr lang="zh-CN" altLang="en-US" sz="1200" dirty="0"/>
              <a:t>4 -&gt; investmentInfo(4 右护法,0.156250,1000.0,2,9,false))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DD8D19-6C15-134C-B94C-3204AB052B03}"/>
              </a:ext>
            </a:extLst>
          </p:cNvPr>
          <p:cNvSpPr txBox="1"/>
          <p:nvPr/>
        </p:nvSpPr>
        <p:spPr>
          <a:xfrm>
            <a:off x="344245" y="4550485"/>
            <a:ext cx="355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这时候需要搞明白这个</a:t>
            </a:r>
            <a:r>
              <a:rPr kumimoji="1" lang="en-US" altLang="zh-CN" dirty="0"/>
              <a:t>new</a:t>
            </a:r>
            <a:r>
              <a:rPr kumimoji="1" lang="zh-CN" altLang="en-US" dirty="0"/>
              <a:t>是怎么来的，这就要看上一层 </a:t>
            </a:r>
            <a:r>
              <a:rPr kumimoji="1" lang="en-US" altLang="zh-CN" dirty="0"/>
              <a:t>8</a:t>
            </a:r>
            <a:r>
              <a:rPr kumimoji="1" lang="zh-CN" altLang="en-US" dirty="0"/>
              <a:t> 右护法传了什么消息给他？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3932980" y="3222327"/>
            <a:ext cx="8131201" cy="324301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1237129" y="1796527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2548665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5171737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386020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3032759" y="294938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2010335" y="2244314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3166558" y="2399626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822326" y="2325220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661198" y="2169908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986152" y="423134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3912925" y="3387482"/>
            <a:ext cx="647252" cy="1040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6100479" y="2979866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5459783" y="2911569"/>
            <a:ext cx="616774" cy="2022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651666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7839312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6666935" y="2543847"/>
            <a:ext cx="548639" cy="323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7509123" y="2380736"/>
            <a:ext cx="865990" cy="96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5032784" y="5414681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5007235" y="4615590"/>
            <a:ext cx="548639" cy="10495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3134957" y="5414680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4058322" y="4716218"/>
            <a:ext cx="548638" cy="848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G08</a:t>
            </a:r>
            <a:endParaRPr kumimoji="1" lang="zh-CN" altLang="en-US" sz="4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2B9D737-4CF3-7342-8B0D-C2D0203E0F24}"/>
              </a:ext>
            </a:extLst>
          </p:cNvPr>
          <p:cNvSpPr/>
          <p:nvPr/>
        </p:nvSpPr>
        <p:spPr>
          <a:xfrm>
            <a:off x="6298048" y="42618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r>
              <a:rPr kumimoji="1" lang="zh-CN" altLang="en-US" dirty="0"/>
              <a:t> 武汉网娱</a:t>
            </a:r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D6DF2D63-102A-5E43-84CE-026F864BA4D9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6200000" flipH="1">
            <a:off x="6600490" y="3793631"/>
            <a:ext cx="647254" cy="289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30A5D9E-4904-F347-A89D-E45DA017906A}"/>
              </a:ext>
            </a:extLst>
          </p:cNvPr>
          <p:cNvSpPr/>
          <p:nvPr/>
        </p:nvSpPr>
        <p:spPr>
          <a:xfrm>
            <a:off x="8055118" y="42671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r>
              <a:rPr kumimoji="1" lang="zh-CN" altLang="en-US" dirty="0"/>
              <a:t> 长沙王猴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877BC279-BAFA-4E44-944A-7CAFDD35821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476338" y="2917783"/>
            <a:ext cx="652629" cy="2046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56D71D9-F328-F44D-91D8-3EF9C9C1F793}"/>
              </a:ext>
            </a:extLst>
          </p:cNvPr>
          <p:cNvSpPr/>
          <p:nvPr/>
        </p:nvSpPr>
        <p:spPr>
          <a:xfrm>
            <a:off x="10520116" y="1791144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</a:t>
            </a:r>
            <a:r>
              <a:rPr lang="zh-CN" altLang="en-US" dirty="0"/>
              <a:t>熊智蓁</a:t>
            </a:r>
            <a:endParaRPr kumimoji="1"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9BFE56D-4CA8-2A40-89E7-6DB45B3F800A}"/>
              </a:ext>
            </a:extLst>
          </p:cNvPr>
          <p:cNvSpPr/>
          <p:nvPr/>
        </p:nvSpPr>
        <p:spPr>
          <a:xfrm>
            <a:off x="9133546" y="1791143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14</a:t>
            </a:r>
            <a:r>
              <a:rPr lang="zh-CN" altLang="en-US" dirty="0"/>
              <a:t>段东杰</a:t>
            </a:r>
            <a:endParaRPr kumimoji="1" lang="zh-CN" altLang="en-US" dirty="0"/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87DE746-34EF-5F4D-AFAA-27AE9D90DBA5}"/>
              </a:ext>
            </a:extLst>
          </p:cNvPr>
          <p:cNvCxnSpPr>
            <a:cxnSpLocks/>
            <a:stCxn id="48" idx="2"/>
            <a:endCxn id="40" idx="3"/>
          </p:cNvCxnSpPr>
          <p:nvPr/>
        </p:nvCxnSpPr>
        <p:spPr>
          <a:xfrm rot="5400000">
            <a:off x="8610719" y="3411508"/>
            <a:ext cx="2158703" cy="187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B3506BB-7188-FF45-98B1-06E9B509D66B}"/>
              </a:ext>
            </a:extLst>
          </p:cNvPr>
          <p:cNvCxnSpPr>
            <a:cxnSpLocks/>
            <a:stCxn id="47" idx="2"/>
            <a:endCxn id="40" idx="3"/>
          </p:cNvCxnSpPr>
          <p:nvPr/>
        </p:nvCxnSpPr>
        <p:spPr>
          <a:xfrm rot="5400000">
            <a:off x="9304004" y="2718224"/>
            <a:ext cx="2158702" cy="1573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9991668" y="473287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2500w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9904595" y="601483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9904594" y="5050229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</a:t>
            </a:r>
            <a:r>
              <a:rPr kumimoji="1" lang="zh-CN" altLang="en-US" sz="4000" dirty="0"/>
              <a:t> 有向有环图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11358787" y="5050228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9013583" y="54876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11641849" y="54115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EE04A7D-0EF5-4E4E-ACE4-B1654E08043E}"/>
              </a:ext>
            </a:extLst>
          </p:cNvPr>
          <p:cNvSpPr/>
          <p:nvPr/>
        </p:nvSpPr>
        <p:spPr>
          <a:xfrm>
            <a:off x="2743629" y="408380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44CC9-5533-D345-B026-5977A9A87E02}"/>
              </a:ext>
            </a:extLst>
          </p:cNvPr>
          <p:cNvSpPr txBox="1"/>
          <p:nvPr/>
        </p:nvSpPr>
        <p:spPr>
          <a:xfrm>
            <a:off x="1389376" y="35746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D55520-E19D-3D49-B018-1D54E753B4F3}"/>
              </a:ext>
            </a:extLst>
          </p:cNvPr>
          <p:cNvSpPr txBox="1"/>
          <p:nvPr/>
        </p:nvSpPr>
        <p:spPr>
          <a:xfrm>
            <a:off x="3514261" y="34804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3C353FB-1D1B-D54C-8C31-75890CA9CA91}"/>
              </a:ext>
            </a:extLst>
          </p:cNvPr>
          <p:cNvSpPr/>
          <p:nvPr/>
        </p:nvSpPr>
        <p:spPr>
          <a:xfrm>
            <a:off x="1161070" y="408021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E48F5-60C4-7D43-8DFB-5917B437BCEE}"/>
              </a:ext>
            </a:extLst>
          </p:cNvPr>
          <p:cNvSpPr txBox="1"/>
          <p:nvPr/>
        </p:nvSpPr>
        <p:spPr>
          <a:xfrm>
            <a:off x="1575840" y="50502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AF73A81-6988-EE46-B133-82EE63016D98}"/>
              </a:ext>
            </a:extLst>
          </p:cNvPr>
          <p:cNvSpPr/>
          <p:nvPr/>
        </p:nvSpPr>
        <p:spPr>
          <a:xfrm>
            <a:off x="1598503" y="1694395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75C099E3-52E4-B943-AFD2-E69DCD593B27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1324947" y="2848779"/>
            <a:ext cx="175111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ADC27-6CF3-3E47-B29E-3FAC9199CE82}"/>
              </a:ext>
            </a:extLst>
          </p:cNvPr>
          <p:cNvSpPr txBox="1"/>
          <p:nvPr/>
        </p:nvSpPr>
        <p:spPr>
          <a:xfrm>
            <a:off x="2600898" y="23105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2E31B41-146E-894A-966F-44A7B87F01E4}"/>
              </a:ext>
            </a:extLst>
          </p:cNvPr>
          <p:cNvSpPr/>
          <p:nvPr/>
        </p:nvSpPr>
        <p:spPr>
          <a:xfrm>
            <a:off x="4064412" y="151055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667FD633-3565-0047-B9BA-9759049D33D5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rot="5400000">
            <a:off x="3299000" y="2360512"/>
            <a:ext cx="1938552" cy="1508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DC1FB-9DE2-5B43-87D8-4A26EC9A5BAD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5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757347" y="225014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902473" y="351057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173140" y="5133213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15926" y="4276034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step2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1297" y="2718769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548220" y="3001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6673105" y="29072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398029" y="45352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319914" y="350699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048276" y="2840039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4979316" y="4165848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4734684" y="44770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6720221" y="1800016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654F7-CEDB-C949-AFC8-FFC2C2CDA9E1}"/>
              </a:ext>
            </a:extLst>
          </p:cNvPr>
          <p:cNvSpPr/>
          <p:nvPr/>
        </p:nvSpPr>
        <p:spPr>
          <a:xfrm>
            <a:off x="7443737" y="3506990"/>
            <a:ext cx="4481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(4,baseProperties(狮驼岭右护法有限公司,法人,0,125.0,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7379E-A0BE-EC40-BD6A-D108AA08F85A}"/>
              </a:ext>
            </a:extLst>
          </p:cNvPr>
          <p:cNvSpPr/>
          <p:nvPr/>
        </p:nvSpPr>
        <p:spPr>
          <a:xfrm>
            <a:off x="234647" y="3506990"/>
            <a:ext cx="417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(3,baseProperties(狮驼岭左护法有限公司,法人,0,177.0,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34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804169" y="651974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C737E-0338-3E45-B92D-A6580288521D}"/>
              </a:ext>
            </a:extLst>
          </p:cNvPr>
          <p:cNvSpPr/>
          <p:nvPr/>
        </p:nvSpPr>
        <p:spPr>
          <a:xfrm>
            <a:off x="6669208" y="1661696"/>
            <a:ext cx="2519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4B1-256A-4644-8B38-FEDBD1C528A8}"/>
              </a:ext>
            </a:extLst>
          </p:cNvPr>
          <p:cNvSpPr/>
          <p:nvPr/>
        </p:nvSpPr>
        <p:spPr>
          <a:xfrm>
            <a:off x="9407595" y="1673517"/>
            <a:ext cx="24985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C0070-F1F3-1F43-9803-4B204F248900}"/>
              </a:ext>
            </a:extLst>
          </p:cNvPr>
          <p:cNvSpPr/>
          <p:nvPr/>
        </p:nvSpPr>
        <p:spPr>
          <a:xfrm>
            <a:off x="5153164" y="1093902"/>
            <a:ext cx="25059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6 -&gt; investmentInfo(狮驼岭集团股份有限公司,1.000000,2000.0,1,1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F13-9A40-7646-A0A2-D9865A8676CF}"/>
              </a:ext>
            </a:extLst>
          </p:cNvPr>
          <p:cNvSpPr/>
          <p:nvPr/>
        </p:nvSpPr>
        <p:spPr>
          <a:xfrm>
            <a:off x="1805088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investmentInfo(狮驼岭小钻风巡山有限公司,0.324675,770.0,3,1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step2.1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2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1771" y="205331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step2.2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4383" y="2893285"/>
            <a:ext cx="1374763" cy="964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328954" y="178790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1332853" y="4908938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此时已经计算完毕</a:t>
            </a:r>
            <a:endParaRPr kumimoji="1" lang="en-US" altLang="zh-CN" dirty="0"/>
          </a:p>
          <a:p>
            <a:r>
              <a:rPr kumimoji="1" lang="zh-CN" altLang="en-US" dirty="0"/>
              <a:t>狮驼岭对小钻风的持股，存在</a:t>
            </a:r>
            <a:r>
              <a:rPr kumimoji="1" lang="en-US" altLang="zh-CN" dirty="0" err="1"/>
              <a:t>invsetmentMap</a:t>
            </a:r>
            <a:r>
              <a:rPr kumimoji="1" lang="zh-CN" altLang="en-US" dirty="0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08E04-A810-1347-800B-F31C7ADC719D}"/>
              </a:ext>
            </a:extLst>
          </p:cNvPr>
          <p:cNvSpPr/>
          <p:nvPr/>
        </p:nvSpPr>
        <p:spPr>
          <a:xfrm>
            <a:off x="8011757" y="4950181"/>
            <a:ext cx="289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19294</TotalTime>
  <Words>3398</Words>
  <Application>Microsoft Macintosh PowerPoint</Application>
  <PresentationFormat>宽屏</PresentationFormat>
  <Paragraphs>575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 Unicode MS</vt:lpstr>
      <vt:lpstr>Arial</vt:lpstr>
      <vt:lpstr>Office 主题​​</vt:lpstr>
      <vt:lpstr>专用画图PPT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软著专用画图PPT</dc:title>
  <dc:creator>Microsoft Office User</dc:creator>
  <cp:lastModifiedBy>Microsoft Office User</cp:lastModifiedBy>
  <cp:revision>24</cp:revision>
  <dcterms:created xsi:type="dcterms:W3CDTF">2021-08-31T07:18:58Z</dcterms:created>
  <dcterms:modified xsi:type="dcterms:W3CDTF">2021-10-09T09:46:19Z</dcterms:modified>
</cp:coreProperties>
</file>