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7" r:id="rId8"/>
    <p:sldId id="269" r:id="rId9"/>
    <p:sldId id="271" r:id="rId10"/>
    <p:sldId id="272" r:id="rId11"/>
    <p:sldId id="270" r:id="rId12"/>
    <p:sldId id="273" r:id="rId13"/>
    <p:sldId id="268" r:id="rId14"/>
    <p:sldId id="266" r:id="rId15"/>
    <p:sldId id="262" r:id="rId16"/>
    <p:sldId id="275" r:id="rId17"/>
    <p:sldId id="276" r:id="rId18"/>
    <p:sldId id="277" r:id="rId19"/>
    <p:sldId id="278" r:id="rId20"/>
    <p:sldId id="279" r:id="rId21"/>
    <p:sldId id="280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9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04B6A-BCFC-894E-A213-69485CAFF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824156-C167-5D40-ADAB-D00E85F74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10DB9-D2C0-B247-B935-4295F2C8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08E31-9B4F-A549-8F80-68B38D42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1CA3B-2FE8-9644-B426-9E79161F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08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04B64-13A8-CF49-BD1A-5F100C09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669DC3-DB61-7E4F-AC5F-2F40813D9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6F4D2-4D88-C747-9BEA-FEBEBC49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0EBDA-4A67-4946-ADB8-FB8B21F2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E5B03-0C5C-F848-95AC-19C86C7D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515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FD31C6-29D5-4B47-A0A0-AA33C4C23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F5070E-7B2C-F740-A764-58FFB6029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B15AB-8517-F641-821F-93F270BA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80B66-4353-514B-90E4-F7E4303B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73505-2A4D-6046-A66E-F6E455A3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68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D02C2-D879-A543-AE06-8680C474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EC089-03A9-7D49-A343-827FA6F8E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DFE7B-0570-3947-9D00-6BD1DAAC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D3C11-FCE6-A449-9D93-2B297D99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E76BC-703A-F541-A5AB-1AAC0600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136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FD57A-F6A6-1D4C-B338-E2E698CC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C0DA9-8E75-A64F-84F1-608707E78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CCE1BE-CEFD-E548-B31E-CD1AA6F6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13A9D-7303-9545-B629-E75DB5FB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97F43-5945-3A4B-B4C8-BFB1C8D7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46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28FAF-BFAC-9D43-B300-0F06E382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7C596-1010-1648-93CE-DBC00452B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AA61B0-879F-6A44-AF13-BB9FBEBAC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9F0F1-0675-0A4F-92FC-F1BFE3D6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2021/9/30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2F04E7-99D2-1A41-9109-F840551F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B292D0-69EB-7142-87CE-D3B2E1D3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66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50D59-85D9-5843-9300-8DC88E67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E94F3E-5350-A549-A317-80C8105D0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7D96D-1295-6E4E-915B-48C5CD771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7A0E4E-2950-E74E-AE64-934D43EDE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261852-85FF-A24E-AC7A-5F5EC36A0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ED355-05E0-3443-AC1E-8DB675E2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2021/9/30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E096BC-2677-084F-9906-7C8A3F38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484C46-1857-7C47-B219-50679F6F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176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ACF4A-5FF1-804B-BE66-1466E4EA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785A45-A776-7A4F-A338-2FBD26AC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2021/9/30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0FA6E7-B834-7B48-BF4C-75265C36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9057B5-39DC-8942-BCEE-79A6265C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32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3CEF39-7433-E64B-AB40-C58C2E6D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2021/9/30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B619E1-8EC7-D54B-87C1-FB8C7C90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614B0-12C4-DA4D-A637-2D7D8F3C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076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27C19-1C55-E940-8A10-CE268C3E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19751-D2EE-D243-A221-01E504CC0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D2753-6D34-0B4C-BB24-ADC12C8F1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7D6DC3-AF14-224A-9D00-6A8FAFD5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2021/9/30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15A015-8A1C-D948-8FCA-80B7B1F4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3E3B1-319B-2B41-944F-85055079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04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45244-8032-804F-AC54-CC91984D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8E3314-60A5-DE45-8B1C-711F3CB84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EAEED6-A19A-3F4E-9ED5-C851009F9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C70238-EC1E-924A-92A9-F503AC95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1D61-4C4C-ED44-8E87-C7FBEA60D121}" type="datetimeFigureOut">
              <a:rPr kumimoji="1" lang="zh-CN" altLang="en-US" smtClean="0"/>
              <a:t>2021/9/30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514067-D65F-D542-B78E-CF929CE6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44DD1A-C45C-C84E-A2D6-CC294979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45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384259-DEB5-0E44-BE1D-DFCD09A0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68607-1985-2C41-958D-B234CBACF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3C63B-9CB1-2049-A78D-3FA9BC670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21D61-4C4C-ED44-8E87-C7FBEA60D121}" type="datetimeFigureOut">
              <a:rPr kumimoji="1" lang="zh-CN" altLang="en-US" smtClean="0"/>
              <a:t>2021/9/30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7CEE4-698E-E242-8FA5-C42909934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02A68-8442-874D-8D74-1C3077AAC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69013-CAD3-7C44-A988-326AC44E7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09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1F51C-B883-0D40-9933-CE5FDD063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892" y="3875837"/>
            <a:ext cx="9144000" cy="2387600"/>
          </a:xfrm>
        </p:spPr>
        <p:txBody>
          <a:bodyPr/>
          <a:lstStyle/>
          <a:p>
            <a:r>
              <a:rPr kumimoji="1" lang="zh-CN" altLang="en-US" dirty="0"/>
              <a:t>专用画图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D5AF77-C531-8047-87FA-BFF6A3A7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958" y="1488237"/>
            <a:ext cx="2584111" cy="2387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9FE817-5F9B-A342-A1CC-37498307F0A7}"/>
              </a:ext>
            </a:extLst>
          </p:cNvPr>
          <p:cNvSpPr txBox="1"/>
          <p:nvPr/>
        </p:nvSpPr>
        <p:spPr>
          <a:xfrm>
            <a:off x="5769053" y="2952507"/>
            <a:ext cx="2007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b="1" dirty="0"/>
              <a:t>卷</a:t>
            </a:r>
            <a:r>
              <a:rPr kumimoji="1" lang="en-US" altLang="zh-CN" sz="5400" b="1" dirty="0"/>
              <a:t>link</a:t>
            </a:r>
            <a:endParaRPr kumimoji="1"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3227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2043131" y="2540998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3188257" y="5156913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step2.3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-sendMsg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2489342" y="3687366"/>
            <a:ext cx="1981214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3824526" y="433021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4240314" y="1993079"/>
            <a:ext cx="30139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r>
              <a:rPr lang="en-US" altLang="zh-CN" sz="1050" dirty="0"/>
              <a:t>.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(5 -&gt; investmentInfo(狮驼岭小钻风巡山有限公司,0.675325,770.0,</a:t>
            </a:r>
            <a:r>
              <a:rPr lang="en-US" altLang="zh-CN" sz="1050" dirty="0">
                <a:solidFill>
                  <a:srgbClr val="FF0000"/>
                </a:solidFill>
              </a:rPr>
              <a:t>6</a:t>
            </a:r>
            <a:r>
              <a:rPr lang="zh-CN" altLang="en-US" sz="1050" dirty="0">
                <a:solidFill>
                  <a:srgbClr val="FF0000"/>
                </a:solidFill>
              </a:rPr>
              <a:t>,</a:t>
            </a:r>
            <a:r>
              <a:rPr lang="en-US" altLang="zh-CN" sz="1050" dirty="0">
                <a:solidFill>
                  <a:srgbClr val="FF0000"/>
                </a:solidFill>
              </a:rPr>
              <a:t>2,</a:t>
            </a:r>
            <a:r>
              <a:rPr lang="en-US" altLang="zh-CN" sz="1600" dirty="0">
                <a:solidFill>
                  <a:srgbClr val="FF0000"/>
                </a:solidFill>
              </a:rPr>
              <a:t>true</a:t>
            </a:r>
            <a:r>
              <a:rPr lang="zh-CN" altLang="en-US" sz="1050" dirty="0">
                <a:solidFill>
                  <a:srgbClr val="FF0000"/>
                </a:solidFill>
              </a:rPr>
              <a:t>)</a:t>
            </a:r>
            <a:endParaRPr lang="en-US" altLang="zh-CN" sz="1050" dirty="0">
              <a:solidFill>
                <a:srgbClr val="FF0000"/>
              </a:solidFill>
            </a:endParaRPr>
          </a:p>
          <a:p>
            <a:r>
              <a:rPr lang="zh-CN" altLang="en-US" sz="1050" dirty="0"/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15DE2-A8C1-5E42-860C-BD2D4D9DCA30}"/>
              </a:ext>
            </a:extLst>
          </p:cNvPr>
          <p:cNvSpPr/>
          <p:nvPr/>
        </p:nvSpPr>
        <p:spPr>
          <a:xfrm>
            <a:off x="4923117" y="465647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strike="sngStrike" dirty="0"/>
              <a:t>Map(5 -&gt; investmentInfo(狮驼岭小钻风巡山有限公司,0.675325,770.0,4,1</a:t>
            </a:r>
            <a:r>
              <a:rPr lang="en-US" altLang="zh-CN" sz="1050" strike="sngStrike" dirty="0"/>
              <a:t>,false</a:t>
            </a:r>
            <a:r>
              <a:rPr lang="zh-CN" altLang="en-US" sz="1050" strike="sngStrike" dirty="0"/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50E6A4-29DE-A04D-A28D-58F67B1205B6}"/>
              </a:ext>
            </a:extLst>
          </p:cNvPr>
          <p:cNvSpPr txBox="1"/>
          <p:nvPr/>
        </p:nvSpPr>
        <p:spPr>
          <a:xfrm>
            <a:off x="8431922" y="3314552"/>
            <a:ext cx="2306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合并发送，同时将 </a:t>
            </a:r>
            <a:r>
              <a:rPr kumimoji="1" lang="en-US" altLang="zh-CN" dirty="0" err="1"/>
              <a:t>investmentMap</a:t>
            </a:r>
            <a:r>
              <a:rPr kumimoji="1" lang="zh-CN" altLang="en-US" dirty="0"/>
              <a:t> 中</a:t>
            </a:r>
            <a:endParaRPr kumimoji="1" lang="en-US" altLang="zh-CN" dirty="0"/>
          </a:p>
          <a:p>
            <a:r>
              <a:rPr kumimoji="1" lang="en-US" altLang="zh-CN" dirty="0" err="1"/>
              <a:t>addSign</a:t>
            </a:r>
            <a:r>
              <a:rPr kumimoji="1" lang="zh-CN" altLang="en-US" dirty="0"/>
              <a:t> 改为 </a:t>
            </a:r>
            <a:r>
              <a:rPr kumimoji="1" lang="en-US" altLang="zh-CN" b="1" dirty="0">
                <a:solidFill>
                  <a:srgbClr val="FF0000"/>
                </a:solidFill>
              </a:rPr>
              <a:t>true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2933CF-9980-9542-8837-276ACA9CB3C7}"/>
              </a:ext>
            </a:extLst>
          </p:cNvPr>
          <p:cNvSpPr/>
          <p:nvPr/>
        </p:nvSpPr>
        <p:spPr>
          <a:xfrm>
            <a:off x="4896584" y="5205582"/>
            <a:ext cx="3170455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val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 err="1">
                <a:solidFill>
                  <a:srgbClr val="FF0000"/>
                </a:solidFill>
              </a:rPr>
              <a:t>investmentMap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=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endParaRPr lang="en-US" altLang="zh-CN" sz="1050" dirty="0">
              <a:solidFill>
                <a:srgbClr val="FF0000"/>
              </a:solidFill>
            </a:endParaRPr>
          </a:p>
          <a:p>
            <a:r>
              <a:rPr lang="zh-CN" altLang="en-US" sz="1050" dirty="0">
                <a:solidFill>
                  <a:srgbClr val="FF0000"/>
                </a:solidFill>
              </a:rPr>
              <a:t>Map(5 -&gt; investmentInfo(狮驼岭小钻风巡山有限公司,0.675325,770.0,</a:t>
            </a:r>
            <a:r>
              <a:rPr lang="en-US" altLang="zh-CN" sz="1050" dirty="0">
                <a:solidFill>
                  <a:srgbClr val="FF0000"/>
                </a:solidFill>
              </a:rPr>
              <a:t>6</a:t>
            </a:r>
            <a:r>
              <a:rPr lang="zh-CN" altLang="en-US" sz="1050" dirty="0">
                <a:solidFill>
                  <a:srgbClr val="FF0000"/>
                </a:solidFill>
              </a:rPr>
              <a:t>,</a:t>
            </a:r>
            <a:r>
              <a:rPr lang="en-US" altLang="zh-CN" sz="1050" dirty="0">
                <a:solidFill>
                  <a:srgbClr val="FF0000"/>
                </a:solidFill>
              </a:rPr>
              <a:t>2 ,</a:t>
            </a:r>
            <a:r>
              <a:rPr lang="en-US" altLang="zh-CN" sz="1600" dirty="0">
                <a:solidFill>
                  <a:srgbClr val="FF0000"/>
                </a:solidFill>
              </a:rPr>
              <a:t>false</a:t>
            </a:r>
            <a:r>
              <a:rPr lang="zh-CN" altLang="en-US" sz="105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8D51B1B-31CE-2443-AF3D-4447342275BC}"/>
              </a:ext>
            </a:extLst>
          </p:cNvPr>
          <p:cNvCxnSpPr>
            <a:cxnSpLocks/>
            <a:stCxn id="11" idx="3"/>
            <a:endCxn id="6" idx="3"/>
          </p:cNvCxnSpPr>
          <p:nvPr/>
        </p:nvCxnSpPr>
        <p:spPr>
          <a:xfrm flipH="1" flipV="1">
            <a:off x="7254240" y="2808687"/>
            <a:ext cx="812799" cy="2727755"/>
          </a:xfrm>
          <a:prstGeom prst="curvedConnector3">
            <a:avLst>
              <a:gd name="adj1" fmla="val -28125"/>
            </a:avLst>
          </a:prstGeom>
          <a:ln w="34925">
            <a:solidFill>
              <a:srgbClr val="FFC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07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7187029" y="3612766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8332155" y="5505368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step2.4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-mergeMsg</a:t>
            </a:r>
          </a:p>
          <a:p>
            <a:endParaRPr kumimoji="1" lang="en-US" altLang="zh-CN" sz="4000" dirty="0"/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7994897" y="4397477"/>
            <a:ext cx="1257901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6911952" y="5035183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9102786" y="5057681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6749596" y="5501780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7161876" y="4518747"/>
            <a:ext cx="1254313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9102601" y="3168458"/>
            <a:ext cx="29084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0070C0"/>
                </a:solidFill>
              </a:rPr>
              <a:t>(5 -&gt; investmentInfo(狮驼岭小钻风巡山有限公司,0.324675,770.0,</a:t>
            </a:r>
            <a:r>
              <a:rPr lang="en-US" altLang="zh-CN" sz="1050" dirty="0">
                <a:solidFill>
                  <a:srgbClr val="0070C0"/>
                </a:solidFill>
              </a:rPr>
              <a:t>6</a:t>
            </a:r>
            <a:r>
              <a:rPr lang="zh-CN" altLang="en-US" sz="1050" dirty="0">
                <a:solidFill>
                  <a:srgbClr val="0070C0"/>
                </a:solidFill>
              </a:rPr>
              <a:t>,</a:t>
            </a:r>
            <a:r>
              <a:rPr lang="en-US" altLang="zh-CN" sz="1050" dirty="0">
                <a:solidFill>
                  <a:srgbClr val="0070C0"/>
                </a:solidFill>
              </a:rPr>
              <a:t>2</a:t>
            </a:r>
            <a:r>
              <a:rPr lang="en-US" altLang="zh-CN" sz="1050" dirty="0"/>
              <a:t> ,</a:t>
            </a:r>
            <a:r>
              <a:rPr lang="en-US" altLang="zh-CN" sz="1050" b="1" dirty="0">
                <a:solidFill>
                  <a:srgbClr val="0070C0"/>
                </a:solidFill>
              </a:rPr>
              <a:t>true</a:t>
            </a:r>
            <a:r>
              <a:rPr lang="zh-CN" altLang="en-US" sz="1050" dirty="0">
                <a:solidFill>
                  <a:srgbClr val="0070C0"/>
                </a:solidFill>
              </a:rPr>
              <a:t>))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CF9FA6-F265-F94D-9159-FBB1A645A155}"/>
              </a:ext>
            </a:extLst>
          </p:cNvPr>
          <p:cNvSpPr/>
          <p:nvPr/>
        </p:nvSpPr>
        <p:spPr>
          <a:xfrm>
            <a:off x="5271454" y="2327639"/>
            <a:ext cx="6739636" cy="2244785"/>
          </a:xfrm>
          <a:prstGeom prst="rect">
            <a:avLst/>
          </a:prstGeom>
          <a:noFill/>
          <a:ln w="41275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985CE4-D180-D14C-B586-9C7F19364627}"/>
              </a:ext>
            </a:extLst>
          </p:cNvPr>
          <p:cNvSpPr txBox="1"/>
          <p:nvPr/>
        </p:nvSpPr>
        <p:spPr>
          <a:xfrm>
            <a:off x="180910" y="2499899"/>
            <a:ext cx="480452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注意，从</a:t>
            </a:r>
            <a:r>
              <a:rPr kumimoji="1" lang="zh-CN" altLang="en-US" sz="1400" dirty="0">
                <a:solidFill>
                  <a:srgbClr val="0070C0"/>
                </a:solidFill>
              </a:rPr>
              <a:t>左护法</a:t>
            </a:r>
            <a:r>
              <a:rPr kumimoji="1" lang="zh-CN" altLang="en-US" sz="1400" dirty="0"/>
              <a:t>和</a:t>
            </a:r>
            <a:r>
              <a:rPr kumimoji="1" lang="zh-CN" altLang="en-US" sz="1400" dirty="0">
                <a:solidFill>
                  <a:srgbClr val="FF0000"/>
                </a:solidFill>
              </a:rPr>
              <a:t>右护法</a:t>
            </a:r>
            <a:r>
              <a:rPr kumimoji="1" lang="zh-CN" altLang="en-US" sz="1400" dirty="0"/>
              <a:t>传到</a:t>
            </a:r>
            <a:endParaRPr kumimoji="1" lang="en-US" altLang="zh-CN" sz="1400" dirty="0"/>
          </a:p>
          <a:p>
            <a:r>
              <a:rPr kumimoji="1" lang="zh-CN" altLang="en-US" sz="1400" dirty="0"/>
              <a:t>狮驼岭等待</a:t>
            </a:r>
            <a:r>
              <a:rPr kumimoji="1" lang="en-US" altLang="zh-CN" sz="1400" dirty="0"/>
              <a:t>Merge</a:t>
            </a:r>
            <a:r>
              <a:rPr kumimoji="1" lang="zh-CN" altLang="en-US" sz="1400" dirty="0"/>
              <a:t>的</a:t>
            </a:r>
            <a:r>
              <a:rPr kumimoji="1" lang="en-US" altLang="zh-CN" sz="1400" dirty="0"/>
              <a:t>Map</a:t>
            </a:r>
            <a:r>
              <a:rPr kumimoji="1" lang="zh-CN" altLang="en-US" sz="1400" dirty="0"/>
              <a:t>，还有很多问题。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我们期望的是红色和蓝色相加，而其他不变。</a:t>
            </a:r>
            <a:endParaRPr kumimoji="1" lang="en-US" altLang="zh-CN" sz="1400" dirty="0"/>
          </a:p>
          <a:p>
            <a:r>
              <a:rPr kumimoji="1" lang="zh-CN" altLang="en-US" sz="1400" dirty="0"/>
              <a:t>实际上：</a:t>
            </a:r>
            <a:endParaRPr kumimoji="1" lang="en-US" altLang="zh-CN" sz="1400" dirty="0"/>
          </a:p>
          <a:p>
            <a:pPr marL="342900" indent="-342900">
              <a:buAutoNum type="arabicPeriod"/>
            </a:pPr>
            <a:r>
              <a:rPr kumimoji="1" lang="zh-CN" altLang="en-US" sz="1400" dirty="0"/>
              <a:t>直接 </a:t>
            </a:r>
            <a:r>
              <a:rPr kumimoji="1" lang="en-US" altLang="zh-CN" sz="1400" dirty="0"/>
              <a:t>++</a:t>
            </a:r>
            <a:r>
              <a:rPr kumimoji="1" lang="zh-CN" altLang="en-US" sz="1400" dirty="0"/>
              <a:t> 会少算狮驼岭小钻风的投资份额</a:t>
            </a:r>
            <a:endParaRPr kumimoji="1" lang="en-US" altLang="zh-CN" sz="1400" dirty="0"/>
          </a:p>
          <a:p>
            <a:pPr marL="342900" indent="-342900">
              <a:buAutoNum type="arabicPeriod"/>
            </a:pPr>
            <a:r>
              <a:rPr kumimoji="1" lang="zh-CN" altLang="en-US" sz="1400" dirty="0"/>
              <a:t>同</a:t>
            </a:r>
            <a:r>
              <a:rPr kumimoji="1" lang="en-US" altLang="zh-CN" sz="1400" dirty="0"/>
              <a:t>Key</a:t>
            </a:r>
            <a:r>
              <a:rPr kumimoji="1" lang="zh-CN" altLang="en-US" sz="1400" dirty="0"/>
              <a:t>相加又会多算狮驼岭对左右护法的份额，</a:t>
            </a:r>
            <a:endParaRPr kumimoji="1" lang="en-US" altLang="zh-CN" sz="1400" dirty="0"/>
          </a:p>
          <a:p>
            <a:r>
              <a:rPr kumimoji="1" lang="zh-CN" altLang="en-US" sz="1400" dirty="0"/>
              <a:t>导致投资比例超过</a:t>
            </a:r>
            <a:r>
              <a:rPr kumimoji="1" lang="en-US" altLang="zh-CN" sz="1400" dirty="0"/>
              <a:t>100%</a:t>
            </a:r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解决办法：之前在 </a:t>
            </a:r>
            <a:r>
              <a:rPr kumimoji="1" lang="en-US" altLang="zh-CN" sz="1400" dirty="0" err="1"/>
              <a:t>investmentInfo</a:t>
            </a:r>
            <a:r>
              <a:rPr kumimoji="1" lang="zh-CN" altLang="en-US" sz="1400" dirty="0"/>
              <a:t> 里面加了一个 </a:t>
            </a:r>
            <a:r>
              <a:rPr kumimoji="1" lang="en-US" altLang="zh-CN" sz="1400" dirty="0" err="1"/>
              <a:t>addSign</a:t>
            </a:r>
            <a:r>
              <a:rPr kumimoji="1" lang="zh-CN" altLang="en-US" sz="1400" dirty="0"/>
              <a:t>，</a:t>
            </a:r>
            <a:endParaRPr kumimoji="1" lang="en-US" altLang="zh-CN" sz="1400" dirty="0"/>
          </a:p>
          <a:p>
            <a:r>
              <a:rPr kumimoji="1" lang="zh-CN" altLang="en-US" sz="1400" dirty="0"/>
              <a:t>只有这个为 </a:t>
            </a:r>
            <a:r>
              <a:rPr kumimoji="1" lang="en-US" altLang="zh-CN" sz="1400" dirty="0"/>
              <a:t>true</a:t>
            </a:r>
            <a:r>
              <a:rPr kumimoji="1" lang="zh-CN" altLang="en-US" sz="1400" dirty="0"/>
              <a:t> 的时候才对比例相加。</a:t>
            </a:r>
            <a:endParaRPr kumimoji="1" lang="en-US" altLang="zh-CN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2B30513-4AEC-AC48-84B6-0C1379943104}"/>
              </a:ext>
            </a:extLst>
          </p:cNvPr>
          <p:cNvSpPr/>
          <p:nvPr/>
        </p:nvSpPr>
        <p:spPr>
          <a:xfrm>
            <a:off x="5236419" y="2978065"/>
            <a:ext cx="290848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>
                <a:solidFill>
                  <a:srgbClr val="FF0000"/>
                </a:solidFill>
              </a:rPr>
              <a:t>(5 -&gt; investmentInfo(狮驼岭小钻风巡山有限公司,0.675325,770.0,</a:t>
            </a:r>
            <a:r>
              <a:rPr lang="en-US" altLang="zh-CN" sz="1050" dirty="0">
                <a:solidFill>
                  <a:srgbClr val="FF0000"/>
                </a:solidFill>
              </a:rPr>
              <a:t>6</a:t>
            </a:r>
            <a:r>
              <a:rPr lang="zh-CN" altLang="en-US" sz="1050" dirty="0">
                <a:solidFill>
                  <a:srgbClr val="FF0000"/>
                </a:solidFill>
              </a:rPr>
              <a:t>,</a:t>
            </a:r>
            <a:r>
              <a:rPr lang="en-US" altLang="zh-CN" sz="1050" dirty="0">
                <a:solidFill>
                  <a:srgbClr val="FF0000"/>
                </a:solidFill>
              </a:rPr>
              <a:t>2 ,</a:t>
            </a:r>
            <a:r>
              <a:rPr lang="en-US" altLang="zh-CN" sz="1050" b="1" dirty="0">
                <a:solidFill>
                  <a:srgbClr val="FF0000"/>
                </a:solidFill>
              </a:rPr>
              <a:t>true</a:t>
            </a:r>
            <a:r>
              <a:rPr lang="zh-CN" altLang="en-US" sz="1050" dirty="0">
                <a:solidFill>
                  <a:srgbClr val="FF0000"/>
                </a:solidFill>
              </a:rPr>
              <a:t>)</a:t>
            </a:r>
            <a:r>
              <a:rPr lang="en-US" altLang="zh-CN" sz="1050" dirty="0">
                <a:solidFill>
                  <a:srgbClr val="FF0000"/>
                </a:solidFill>
              </a:rPr>
              <a:t>)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018114-0A2F-7745-B953-9A4FE67E1FF5}"/>
              </a:ext>
            </a:extLst>
          </p:cNvPr>
          <p:cNvSpPr/>
          <p:nvPr/>
        </p:nvSpPr>
        <p:spPr>
          <a:xfrm>
            <a:off x="6334787" y="204078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r>
              <a:rPr lang="en-US" altLang="zh-CN" sz="105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22963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882268" y="3609732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2027394" y="550233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step2.5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-mergeMsg</a:t>
            </a:r>
          </a:p>
          <a:p>
            <a:endParaRPr kumimoji="1" lang="en-US" altLang="zh-CN" sz="4000" dirty="0"/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1690136" y="4394443"/>
            <a:ext cx="1257901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607191" y="5032149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2798025" y="5054647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44835" y="5498746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857115" y="4515713"/>
            <a:ext cx="1254313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47CF9FA6-F265-F94D-9159-FBB1A645A155}"/>
              </a:ext>
            </a:extLst>
          </p:cNvPr>
          <p:cNvSpPr/>
          <p:nvPr/>
        </p:nvSpPr>
        <p:spPr>
          <a:xfrm>
            <a:off x="834413" y="2306607"/>
            <a:ext cx="4872101" cy="2244785"/>
          </a:xfrm>
          <a:prstGeom prst="rect">
            <a:avLst/>
          </a:prstGeom>
          <a:noFill/>
          <a:ln w="41275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2B30513-4AEC-AC48-84B6-0C1379943104}"/>
              </a:ext>
            </a:extLst>
          </p:cNvPr>
          <p:cNvSpPr/>
          <p:nvPr/>
        </p:nvSpPr>
        <p:spPr>
          <a:xfrm>
            <a:off x="2798025" y="2816066"/>
            <a:ext cx="2908489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r>
              <a:rPr lang="en-US" altLang="zh-CN" sz="1050" dirty="0"/>
              <a:t>,</a:t>
            </a:r>
          </a:p>
          <a:p>
            <a:r>
              <a:rPr lang="zh-CN" altLang="en-US" sz="1050" dirty="0"/>
              <a:t>(5 -&gt; investmentInfo(狮驼岭小钻风巡山有限公司</a:t>
            </a:r>
            <a:r>
              <a:rPr lang="en-US" altLang="zh-CN" sz="1050" dirty="0"/>
              <a:t>,</a:t>
            </a:r>
            <a:r>
              <a:rPr lang="zh-CN" altLang="en-US" sz="1400" b="1" dirty="0">
                <a:solidFill>
                  <a:srgbClr val="C00000"/>
                </a:solidFill>
              </a:rPr>
              <a:t>1.00000</a:t>
            </a:r>
            <a:r>
              <a:rPr lang="zh-CN" altLang="en-US" sz="1050" dirty="0"/>
              <a:t>,770.0,</a:t>
            </a:r>
            <a:r>
              <a:rPr lang="en-US" altLang="zh-CN" sz="1050" dirty="0"/>
              <a:t>6</a:t>
            </a:r>
            <a:r>
              <a:rPr lang="zh-CN" altLang="en-US" sz="1050" dirty="0"/>
              <a:t>,</a:t>
            </a:r>
            <a:r>
              <a:rPr lang="en-US" altLang="zh-CN" sz="1050" dirty="0"/>
              <a:t>2 ,</a:t>
            </a:r>
            <a:r>
              <a:rPr lang="en-US" altLang="zh-CN" sz="1400" b="1" dirty="0">
                <a:solidFill>
                  <a:srgbClr val="C00000"/>
                </a:solidFill>
              </a:rPr>
              <a:t>true</a:t>
            </a:r>
            <a:r>
              <a:rPr lang="zh-CN" altLang="en-US" sz="1050" dirty="0"/>
              <a:t>)</a:t>
            </a:r>
            <a:r>
              <a:rPr lang="en-US" altLang="zh-CN" sz="1050" dirty="0"/>
              <a:t>)</a:t>
            </a:r>
            <a:endParaRPr lang="zh-CN" altLang="en-US" sz="105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12AEA1-FA10-F74C-A3D0-3A037AD1A1BC}"/>
              </a:ext>
            </a:extLst>
          </p:cNvPr>
          <p:cNvSpPr txBox="1"/>
          <p:nvPr/>
        </p:nvSpPr>
        <p:spPr>
          <a:xfrm>
            <a:off x="2794270" y="25530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i="1" dirty="0">
                <a:solidFill>
                  <a:srgbClr val="7030A0"/>
                </a:solidFill>
              </a:rPr>
              <a:t>合并成功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BFA76FA-3F29-2044-89CF-257D59A9115C}"/>
              </a:ext>
            </a:extLst>
          </p:cNvPr>
          <p:cNvSpPr/>
          <p:nvPr/>
        </p:nvSpPr>
        <p:spPr>
          <a:xfrm>
            <a:off x="7054544" y="3608042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18C7CF85-216F-2E4F-A98C-7EE37FF1E832}"/>
              </a:ext>
            </a:extLst>
          </p:cNvPr>
          <p:cNvSpPr/>
          <p:nvPr/>
        </p:nvSpPr>
        <p:spPr>
          <a:xfrm>
            <a:off x="8199670" y="5500644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2D257284-31AD-894E-95FB-49C209C722D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6200000" flipH="1">
            <a:off x="7862412" y="4392753"/>
            <a:ext cx="1257901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6CFE51D-48EA-8046-A8D6-7C7AAD26D524}"/>
              </a:ext>
            </a:extLst>
          </p:cNvPr>
          <p:cNvSpPr txBox="1"/>
          <p:nvPr/>
        </p:nvSpPr>
        <p:spPr>
          <a:xfrm>
            <a:off x="6779467" y="5030459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CF0E6FA-0AEF-144E-A61D-B29260F1B4E2}"/>
              </a:ext>
            </a:extLst>
          </p:cNvPr>
          <p:cNvSpPr txBox="1"/>
          <p:nvPr/>
        </p:nvSpPr>
        <p:spPr>
          <a:xfrm>
            <a:off x="8970301" y="5052957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67BF6725-9C54-B944-8DF6-1147A34160C8}"/>
              </a:ext>
            </a:extLst>
          </p:cNvPr>
          <p:cNvSpPr/>
          <p:nvPr/>
        </p:nvSpPr>
        <p:spPr>
          <a:xfrm>
            <a:off x="6617111" y="5497056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642445D3-8264-9942-9556-B20D8CC86AE7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rot="5400000">
            <a:off x="7029391" y="4514023"/>
            <a:ext cx="1254313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FB50FC9-BA2A-7A40-8D93-B4355350D648}"/>
              </a:ext>
            </a:extLst>
          </p:cNvPr>
          <p:cNvSpPr/>
          <p:nvPr/>
        </p:nvSpPr>
        <p:spPr>
          <a:xfrm>
            <a:off x="6930506" y="2304917"/>
            <a:ext cx="4952039" cy="2244785"/>
          </a:xfrm>
          <a:prstGeom prst="rect">
            <a:avLst/>
          </a:prstGeom>
          <a:noFill/>
          <a:ln w="41275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79F63-52C9-EA4C-A548-8613C3F32177}"/>
              </a:ext>
            </a:extLst>
          </p:cNvPr>
          <p:cNvSpPr/>
          <p:nvPr/>
        </p:nvSpPr>
        <p:spPr>
          <a:xfrm>
            <a:off x="8974056" y="2826431"/>
            <a:ext cx="2908489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r>
              <a:rPr lang="en-US" altLang="zh-CN" sz="1050" dirty="0"/>
              <a:t>,</a:t>
            </a:r>
          </a:p>
          <a:p>
            <a:r>
              <a:rPr lang="zh-CN" altLang="en-US" sz="1050" dirty="0"/>
              <a:t>(5 -&gt; investmentInfo(狮驼岭小钻风巡山有限公司</a:t>
            </a:r>
            <a:r>
              <a:rPr lang="en-US" altLang="zh-CN" sz="1050" dirty="0"/>
              <a:t>,</a:t>
            </a:r>
            <a:r>
              <a:rPr lang="zh-CN" altLang="en-US" sz="1400" b="1" dirty="0">
                <a:solidFill>
                  <a:srgbClr val="C00000"/>
                </a:solidFill>
              </a:rPr>
              <a:t>1.00000</a:t>
            </a:r>
            <a:r>
              <a:rPr lang="zh-CN" altLang="en-US" sz="1050" dirty="0"/>
              <a:t>,770.0,</a:t>
            </a:r>
            <a:r>
              <a:rPr lang="en-US" altLang="zh-CN" sz="1050" dirty="0"/>
              <a:t>6</a:t>
            </a:r>
            <a:r>
              <a:rPr lang="zh-CN" altLang="en-US" sz="1050" dirty="0"/>
              <a:t>,</a:t>
            </a:r>
            <a:r>
              <a:rPr lang="en-US" altLang="zh-CN" sz="1050" dirty="0"/>
              <a:t>2 ,</a:t>
            </a:r>
            <a:r>
              <a:rPr lang="en-US" altLang="zh-CN" sz="1400" b="1" dirty="0">
                <a:solidFill>
                  <a:srgbClr val="C00000"/>
                </a:solidFill>
              </a:rPr>
              <a:t>False</a:t>
            </a:r>
            <a:r>
              <a:rPr lang="zh-CN" altLang="en-US" sz="1050" dirty="0"/>
              <a:t>)</a:t>
            </a:r>
            <a:r>
              <a:rPr lang="en-US" altLang="zh-CN" sz="1050" dirty="0"/>
              <a:t>)</a:t>
            </a:r>
            <a:endParaRPr lang="zh-CN" altLang="en-US" sz="105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AF71019-C8B7-DD4D-9F90-ED38EF5BAE48}"/>
              </a:ext>
            </a:extLst>
          </p:cNvPr>
          <p:cNvSpPr txBox="1"/>
          <p:nvPr/>
        </p:nvSpPr>
        <p:spPr>
          <a:xfrm>
            <a:off x="8970301" y="25634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i="1" dirty="0">
                <a:solidFill>
                  <a:srgbClr val="7030A0"/>
                </a:solidFill>
              </a:rPr>
              <a:t>修改状态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3D31D4DC-4AEE-4B4B-9E53-ABEA5574FA8F}"/>
              </a:ext>
            </a:extLst>
          </p:cNvPr>
          <p:cNvSpPr/>
          <p:nvPr/>
        </p:nvSpPr>
        <p:spPr>
          <a:xfrm>
            <a:off x="5876544" y="3248268"/>
            <a:ext cx="740567" cy="35977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40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8121" y="280234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553914" y="568541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196700" y="482823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256575" y="58269"/>
            <a:ext cx="9095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step3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262071" y="327097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928994" y="355360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778803" y="50874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700688" y="405919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429050" y="339224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360090" y="471805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115458" y="502920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5FE9289-734A-F049-AD4F-450B8AF8A21A}"/>
              </a:ext>
            </a:extLst>
          </p:cNvPr>
          <p:cNvSpPr/>
          <p:nvPr/>
        </p:nvSpPr>
        <p:spPr>
          <a:xfrm>
            <a:off x="5138121" y="167337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00949E48-624A-454F-83A9-BDC6F8B2A2C0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rot="5400000">
            <a:off x="5848866" y="2555209"/>
            <a:ext cx="49426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D2DCBBA-58B9-E740-B413-CB661B91524B}"/>
              </a:ext>
            </a:extLst>
          </p:cNvPr>
          <p:cNvSpPr txBox="1"/>
          <p:nvPr/>
        </p:nvSpPr>
        <p:spPr>
          <a:xfrm>
            <a:off x="6140516" y="22895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A11B84-68BD-4647-B86C-50EDD010D2C4}"/>
              </a:ext>
            </a:extLst>
          </p:cNvPr>
          <p:cNvSpPr/>
          <p:nvPr/>
        </p:nvSpPr>
        <p:spPr>
          <a:xfrm>
            <a:off x="7946571" y="4088003"/>
            <a:ext cx="320984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/>
              <a:t>Map(</a:t>
            </a:r>
          </a:p>
          <a:p>
            <a:r>
              <a:rPr lang="en" altLang="zh-CN" sz="1050" dirty="0"/>
              <a:t>5 -&gt;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狮驼岭小钻风巡山有限公司</a:t>
            </a:r>
            <a:r>
              <a:rPr lang="en-US" altLang="zh-CN" sz="1050" dirty="0"/>
              <a:t>,0.675325,770.0,4,1,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99999 -&gt;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(default_name,0.000000,0,4,2,true))</a:t>
            </a:r>
            <a:endParaRPr lang="zh-CN" altLang="en-US" sz="105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BE9A23-4CFC-674E-8F4C-53FCDA265B6C}"/>
              </a:ext>
            </a:extLst>
          </p:cNvPr>
          <p:cNvSpPr/>
          <p:nvPr/>
        </p:nvSpPr>
        <p:spPr>
          <a:xfrm>
            <a:off x="2534494" y="4007212"/>
            <a:ext cx="210516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/>
              <a:t>Map(5 -&gt;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狮驼岭小钻风巡山有限公司</a:t>
            </a:r>
            <a:r>
              <a:rPr lang="en-US" altLang="zh-CN" sz="1050" dirty="0"/>
              <a:t>,0.324675,770.0,3,1,</a:t>
            </a:r>
            <a:r>
              <a:rPr lang="en" altLang="zh-CN" sz="1050" dirty="0"/>
              <a:t>false), 99999 -&gt;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(default_name,0.000000,0,3,2,true))</a:t>
            </a:r>
            <a:endParaRPr lang="zh-CN" altLang="en-US" sz="105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813792-A3B1-1B43-9535-0E6536D40768}"/>
              </a:ext>
            </a:extLst>
          </p:cNvPr>
          <p:cNvSpPr/>
          <p:nvPr/>
        </p:nvSpPr>
        <p:spPr>
          <a:xfrm>
            <a:off x="7509133" y="1954614"/>
            <a:ext cx="281395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/>
              <a:t>Map(</a:t>
            </a:r>
          </a:p>
          <a:p>
            <a:r>
              <a:rPr lang="en" altLang="zh-CN" sz="1050" dirty="0"/>
              <a:t>3 -&gt;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狮驼岭左护法有限公司</a:t>
            </a:r>
            <a:r>
              <a:rPr lang="en-US" altLang="zh-CN" sz="1050" dirty="0"/>
              <a:t>,1.000000,177.0,6,1,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4 -&gt;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狮驼岭右护法有限公司</a:t>
            </a:r>
            <a:r>
              <a:rPr lang="en-US" altLang="zh-CN" sz="1050" dirty="0"/>
              <a:t>,1.000000,125.0,6,1,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5 -&gt;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狮驼岭小钻风巡山有限公司</a:t>
            </a:r>
            <a:r>
              <a:rPr lang="en-US" altLang="zh-CN" sz="1050" dirty="0"/>
              <a:t>,1.000000,770.0,6,2,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99999 -&gt;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(default_name,0.000000,0,6,3,false))</a:t>
            </a:r>
            <a:endParaRPr lang="zh-CN" altLang="en-US" sz="105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E369FC-2DE8-1145-BC9C-E183E0CA7335}"/>
              </a:ext>
            </a:extLst>
          </p:cNvPr>
          <p:cNvSpPr/>
          <p:nvPr/>
        </p:nvSpPr>
        <p:spPr>
          <a:xfrm>
            <a:off x="2575758" y="627580"/>
            <a:ext cx="25059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/>
              <a:t>Map(</a:t>
            </a:r>
          </a:p>
          <a:p>
            <a:r>
              <a:rPr lang="en" altLang="zh-CN" sz="1050" dirty="0"/>
              <a:t>5 -&gt;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狮驼岭小钻风巡山有限公司</a:t>
            </a:r>
            <a:r>
              <a:rPr lang="en-US" altLang="zh-CN" sz="1050" dirty="0"/>
              <a:t>,1.000000,770.0,1,3,</a:t>
            </a:r>
            <a:r>
              <a:rPr lang="en" altLang="zh-CN" sz="1050" dirty="0"/>
              <a:t>false), 99999 -&gt;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(default_name,0.000000,0,1,4,false), </a:t>
            </a:r>
          </a:p>
          <a:p>
            <a:r>
              <a:rPr lang="en" altLang="zh-CN" sz="1050" dirty="0"/>
              <a:t>6 -&gt;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狮驼岭集团股份有限公司</a:t>
            </a:r>
            <a:r>
              <a:rPr lang="en-US" altLang="zh-CN" sz="1050" dirty="0"/>
              <a:t>,1.000000,2000.0,1,1,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3 -&gt;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狮驼岭左护法有限公司</a:t>
            </a:r>
            <a:r>
              <a:rPr lang="en-US" altLang="zh-CN" sz="1050" dirty="0"/>
              <a:t>,1.000000,177.0,1,2,</a:t>
            </a:r>
            <a:r>
              <a:rPr lang="en" altLang="zh-CN" sz="1050" dirty="0"/>
              <a:t>false), </a:t>
            </a:r>
          </a:p>
          <a:p>
            <a:r>
              <a:rPr lang="en" altLang="zh-CN" sz="1050" dirty="0"/>
              <a:t>4 -&gt; </a:t>
            </a:r>
            <a:r>
              <a:rPr lang="en" altLang="zh-CN" sz="1050" dirty="0" err="1"/>
              <a:t>investmentInfo</a:t>
            </a:r>
            <a:r>
              <a:rPr lang="en" altLang="zh-CN" sz="1050" dirty="0"/>
              <a:t>(</a:t>
            </a:r>
            <a:r>
              <a:rPr lang="zh-CN" altLang="en-US" sz="1050" dirty="0"/>
              <a:t>狮驼岭右护法有限公司</a:t>
            </a:r>
            <a:r>
              <a:rPr lang="en-US" altLang="zh-CN" sz="1050" dirty="0"/>
              <a:t>,1.000000,125.0,1,2,</a:t>
            </a:r>
            <a:r>
              <a:rPr lang="en" altLang="zh-CN" sz="1050" dirty="0"/>
              <a:t>false))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92809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338260" y="255135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483386" y="381179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754053" y="543442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396839" y="457724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3509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462210" y="301998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5129133" y="330261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254018" y="320846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978942" y="483647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900827" y="380820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629189" y="314125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560229" y="446706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315597" y="477821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5764AB-AEB6-FE49-8E3C-3B8D7DE990B3}"/>
              </a:ext>
            </a:extLst>
          </p:cNvPr>
          <p:cNvSpPr/>
          <p:nvPr/>
        </p:nvSpPr>
        <p:spPr>
          <a:xfrm>
            <a:off x="7301134" y="2101230"/>
            <a:ext cx="387715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(6,baseProperties(狮驼岭集团股份有限公司,法人,0,0.0,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0166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4B3D688-6BF3-0B42-971A-3759498C9080}"/>
              </a:ext>
            </a:extLst>
          </p:cNvPr>
          <p:cNvSpPr/>
          <p:nvPr/>
        </p:nvSpPr>
        <p:spPr>
          <a:xfrm>
            <a:off x="3067385" y="1817167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603837" y="2529839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0FDC9CD-1DA3-324F-8F66-A32139D13A03}"/>
              </a:ext>
            </a:extLst>
          </p:cNvPr>
          <p:cNvCxnSpPr>
            <a:cxnSpLocks/>
            <a:stCxn id="2" idx="2"/>
            <a:endCxn id="26" idx="1"/>
          </p:cNvCxnSpPr>
          <p:nvPr/>
        </p:nvCxnSpPr>
        <p:spPr>
          <a:xfrm rot="16200000" flipH="1">
            <a:off x="4546180" y="1789533"/>
            <a:ext cx="395322" cy="17199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>
            <a:extLst>
              <a:ext uri="{FF2B5EF4-FFF2-40B4-BE49-F238E27FC236}">
                <a16:creationId xmlns:a16="http://schemas.microsoft.com/office/drawing/2014/main" id="{2A878FF3-4AC8-BF46-95DC-006B36D8CE25}"/>
              </a:ext>
            </a:extLst>
          </p:cNvPr>
          <p:cNvCxnSpPr>
            <a:cxnSpLocks/>
            <a:stCxn id="56" idx="2"/>
            <a:endCxn id="33" idx="3"/>
          </p:cNvCxnSpPr>
          <p:nvPr/>
        </p:nvCxnSpPr>
        <p:spPr>
          <a:xfrm rot="5400000" flipH="1">
            <a:off x="8117920" y="3069252"/>
            <a:ext cx="63796" cy="2183579"/>
          </a:xfrm>
          <a:prstGeom prst="curvedConnector4">
            <a:avLst>
              <a:gd name="adj1" fmla="val -358330"/>
              <a:gd name="adj2" fmla="val 686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5516764" y="381179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DCDEEBC9-C270-DF4F-BC23-88D488D75843}"/>
              </a:ext>
            </a:extLst>
          </p:cNvPr>
          <p:cNvCxnSpPr>
            <a:cxnSpLocks/>
            <a:stCxn id="33" idx="1"/>
            <a:endCxn id="26" idx="1"/>
          </p:cNvCxnSpPr>
          <p:nvPr/>
        </p:nvCxnSpPr>
        <p:spPr>
          <a:xfrm rot="10800000" flipH="1">
            <a:off x="5516763" y="2847191"/>
            <a:ext cx="87073" cy="1281953"/>
          </a:xfrm>
          <a:prstGeom prst="curvedConnector3">
            <a:avLst>
              <a:gd name="adj1" fmla="val -262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总览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3"/>
            <a:endCxn id="33" idx="3"/>
          </p:cNvCxnSpPr>
          <p:nvPr/>
        </p:nvCxnSpPr>
        <p:spPr>
          <a:xfrm>
            <a:off x="6970956" y="2847190"/>
            <a:ext cx="87072" cy="1281953"/>
          </a:xfrm>
          <a:prstGeom prst="curvedConnector3">
            <a:avLst>
              <a:gd name="adj1" fmla="val 362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C59C0B2F-A87F-5545-AB99-4034CC82EC13}"/>
              </a:ext>
            </a:extLst>
          </p:cNvPr>
          <p:cNvSpPr/>
          <p:nvPr/>
        </p:nvSpPr>
        <p:spPr>
          <a:xfrm>
            <a:off x="8425147" y="3558238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3748828-4CCB-1F47-83D4-FB435DE3927C}"/>
              </a:ext>
            </a:extLst>
          </p:cNvPr>
          <p:cNvSpPr txBox="1"/>
          <p:nvPr/>
        </p:nvSpPr>
        <p:spPr>
          <a:xfrm>
            <a:off x="4291716" y="245186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500</a:t>
            </a:r>
            <a:endParaRPr kumimoji="1"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625752" y="32846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500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254018" y="320846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500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7983783" y="444649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30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58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1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7E02EAD2-1840-DE49-84BE-C7B257CA93A8}"/>
              </a:ext>
            </a:extLst>
          </p:cNvPr>
          <p:cNvSpPr/>
          <p:nvPr/>
        </p:nvSpPr>
        <p:spPr>
          <a:xfrm>
            <a:off x="1376323" y="190878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1A1E76BE-E33E-3640-B490-7B5EFA03F3F0}"/>
              </a:ext>
            </a:extLst>
          </p:cNvPr>
          <p:cNvSpPr/>
          <p:nvPr/>
        </p:nvSpPr>
        <p:spPr>
          <a:xfrm>
            <a:off x="5197419" y="222613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94E2FA3B-29AD-1A46-9F8C-F9C7A0AE1D04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3009243" y="2226137"/>
            <a:ext cx="2188176" cy="317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>
            <a:extLst>
              <a:ext uri="{FF2B5EF4-FFF2-40B4-BE49-F238E27FC236}">
                <a16:creationId xmlns:a16="http://schemas.microsoft.com/office/drawing/2014/main" id="{81F0F227-5A62-8F44-92D7-C85520C4A7D2}"/>
              </a:ext>
            </a:extLst>
          </p:cNvPr>
          <p:cNvCxnSpPr>
            <a:cxnSpLocks/>
            <a:stCxn id="39" idx="2"/>
            <a:endCxn id="34" idx="3"/>
          </p:cNvCxnSpPr>
          <p:nvPr/>
        </p:nvCxnSpPr>
        <p:spPr>
          <a:xfrm rot="5400000">
            <a:off x="7926322" y="3362498"/>
            <a:ext cx="737246" cy="311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9FB49DD6-08DB-ED44-8FA5-847C264DEB3C}"/>
              </a:ext>
            </a:extLst>
          </p:cNvPr>
          <p:cNvSpPr/>
          <p:nvPr/>
        </p:nvSpPr>
        <p:spPr>
          <a:xfrm>
            <a:off x="5197419" y="497003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3A0601E4-3EE7-124D-90E8-82534EE52C60}"/>
              </a:ext>
            </a:extLst>
          </p:cNvPr>
          <p:cNvCxnSpPr>
            <a:cxnSpLocks/>
            <a:stCxn id="34" idx="1"/>
            <a:endCxn id="30" idx="1"/>
          </p:cNvCxnSpPr>
          <p:nvPr/>
        </p:nvCxnSpPr>
        <p:spPr>
          <a:xfrm rot="10800000">
            <a:off x="5197419" y="2543489"/>
            <a:ext cx="12700" cy="2743894"/>
          </a:xfrm>
          <a:prstGeom prst="curvedConnector3">
            <a:avLst>
              <a:gd name="adj1" fmla="val 688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>
            <a:extLst>
              <a:ext uri="{FF2B5EF4-FFF2-40B4-BE49-F238E27FC236}">
                <a16:creationId xmlns:a16="http://schemas.microsoft.com/office/drawing/2014/main" id="{B8D08BBB-DBE8-0D4E-ABAB-0C873922891D}"/>
              </a:ext>
            </a:extLst>
          </p:cNvPr>
          <p:cNvCxnSpPr>
            <a:cxnSpLocks/>
            <a:stCxn id="30" idx="3"/>
            <a:endCxn id="34" idx="3"/>
          </p:cNvCxnSpPr>
          <p:nvPr/>
        </p:nvCxnSpPr>
        <p:spPr>
          <a:xfrm>
            <a:off x="6564538" y="2543489"/>
            <a:ext cx="174145" cy="2743894"/>
          </a:xfrm>
          <a:prstGeom prst="curvedConnector3">
            <a:avLst>
              <a:gd name="adj1" fmla="val 623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8EA0F9B-EA72-2649-B813-1CEE6EF521F3}"/>
              </a:ext>
            </a:extLst>
          </p:cNvPr>
          <p:cNvSpPr/>
          <p:nvPr/>
        </p:nvSpPr>
        <p:spPr>
          <a:xfrm>
            <a:off x="9034747" y="391543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C32ABCE-5611-9246-BF06-3CB676ECEE7A}"/>
              </a:ext>
            </a:extLst>
          </p:cNvPr>
          <p:cNvSpPr/>
          <p:nvPr/>
        </p:nvSpPr>
        <p:spPr>
          <a:xfrm>
            <a:off x="4806268" y="5593741"/>
            <a:ext cx="25794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Map(3 -&gt; investmentInfo(狮驼岭左护法有限公司,0.500000,1000.0,4,1,false))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58C8D28-77CD-B240-AB6E-013673AC0D36}"/>
              </a:ext>
            </a:extLst>
          </p:cNvPr>
          <p:cNvSpPr/>
          <p:nvPr/>
        </p:nvSpPr>
        <p:spPr>
          <a:xfrm>
            <a:off x="767255" y="1421131"/>
            <a:ext cx="26591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Map(3 -&gt; investmentInfo(狮驼岭左护法有限公司,0.500000,1000.0,1,1,false))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F543F41-B6DF-694D-A958-F4A13DE4D93D}"/>
              </a:ext>
            </a:extLst>
          </p:cNvPr>
          <p:cNvSpPr/>
          <p:nvPr/>
        </p:nvSpPr>
        <p:spPr>
          <a:xfrm>
            <a:off x="4477407" y="1680338"/>
            <a:ext cx="35636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Map(4 -&gt; investmentInfo(狮驼岭右护法有限公司,0.500000,1000.0,3,1,false))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AE89BD4-5FA8-6444-A5E8-8F95CC33AFFA}"/>
              </a:ext>
            </a:extLst>
          </p:cNvPr>
          <p:cNvSpPr/>
          <p:nvPr/>
        </p:nvSpPr>
        <p:spPr>
          <a:xfrm>
            <a:off x="8807669" y="3429000"/>
            <a:ext cx="30803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Map(4 -&gt; investmentInfo(狮驼岭右护法有限公司,0.500000,1000.0,2,1,false))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E80B347-830A-CC4B-AD46-165EC7143104}"/>
              </a:ext>
            </a:extLst>
          </p:cNvPr>
          <p:cNvSpPr txBox="1"/>
          <p:nvPr/>
        </p:nvSpPr>
        <p:spPr>
          <a:xfrm>
            <a:off x="240014" y="3699585"/>
            <a:ext cx="3076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递归</a:t>
            </a:r>
            <a:r>
              <a:rPr kumimoji="1" lang="en-US" altLang="zh-CN" dirty="0">
                <a:solidFill>
                  <a:srgbClr val="C00000"/>
                </a:solidFill>
              </a:rPr>
              <a:t>0</a:t>
            </a:r>
            <a:r>
              <a:rPr kumimoji="1" lang="zh-CN" altLang="en-US" dirty="0">
                <a:solidFill>
                  <a:srgbClr val="C00000"/>
                </a:solidFill>
              </a:rPr>
              <a:t>次，相当于一阶信息，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结果符合预期。</a:t>
            </a:r>
          </a:p>
        </p:txBody>
      </p:sp>
    </p:spTree>
    <p:extLst>
      <p:ext uri="{BB962C8B-B14F-4D97-AF65-F5344CB8AC3E}">
        <p14:creationId xmlns:p14="http://schemas.microsoft.com/office/powerpoint/2010/main" val="1933724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58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2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6F90F62D-F90A-BB42-801A-FCF775239DC1}"/>
              </a:ext>
            </a:extLst>
          </p:cNvPr>
          <p:cNvSpPr/>
          <p:nvPr/>
        </p:nvSpPr>
        <p:spPr>
          <a:xfrm>
            <a:off x="1376323" y="190878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0FF85FA-5384-3C42-A44C-928B8EE745CB}"/>
              </a:ext>
            </a:extLst>
          </p:cNvPr>
          <p:cNvSpPr/>
          <p:nvPr/>
        </p:nvSpPr>
        <p:spPr>
          <a:xfrm>
            <a:off x="5197419" y="222613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405D3228-1E85-854A-9265-2A128350D89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009243" y="2226137"/>
            <a:ext cx="2188176" cy="317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9CD94E0C-2904-604E-AAD9-9BECB78614C0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>
            <a:off x="7926322" y="3362498"/>
            <a:ext cx="737246" cy="311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CDB9C4FB-FD24-A547-BCD1-F6950E8B57A9}"/>
              </a:ext>
            </a:extLst>
          </p:cNvPr>
          <p:cNvSpPr/>
          <p:nvPr/>
        </p:nvSpPr>
        <p:spPr>
          <a:xfrm>
            <a:off x="5197419" y="497003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61034225-18B6-B048-8DFB-1DE3344AE24D}"/>
              </a:ext>
            </a:extLst>
          </p:cNvPr>
          <p:cNvCxnSpPr>
            <a:cxnSpLocks/>
            <a:stCxn id="19" idx="1"/>
            <a:endCxn id="16" idx="1"/>
          </p:cNvCxnSpPr>
          <p:nvPr/>
        </p:nvCxnSpPr>
        <p:spPr>
          <a:xfrm rot="10800000">
            <a:off x="5197419" y="2543489"/>
            <a:ext cx="12700" cy="2743894"/>
          </a:xfrm>
          <a:prstGeom prst="curvedConnector3">
            <a:avLst>
              <a:gd name="adj1" fmla="val 688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917CFF2C-519E-1942-8C76-980CDF09A83E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6564538" y="2543489"/>
            <a:ext cx="174145" cy="2743894"/>
          </a:xfrm>
          <a:prstGeom prst="curvedConnector3">
            <a:avLst>
              <a:gd name="adj1" fmla="val 623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A7B2C01B-3F08-A842-937C-6BF19E04FD54}"/>
              </a:ext>
            </a:extLst>
          </p:cNvPr>
          <p:cNvSpPr/>
          <p:nvPr/>
        </p:nvSpPr>
        <p:spPr>
          <a:xfrm>
            <a:off x="9034747" y="391543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8030AF-E34E-A44A-8173-E9EB7C5DBB7F}"/>
              </a:ext>
            </a:extLst>
          </p:cNvPr>
          <p:cNvSpPr/>
          <p:nvPr/>
        </p:nvSpPr>
        <p:spPr>
          <a:xfrm>
            <a:off x="3009243" y="5402522"/>
            <a:ext cx="27016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investmentInfo(狮驼岭左护法有限公司,0.500000,1000.0,4,1,false),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investmentInfo(狮驼岭右护法有限公司,0.250000,1000.0,4,2,false))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691933-AB22-2F4A-B1C2-369000756C04}"/>
              </a:ext>
            </a:extLst>
          </p:cNvPr>
          <p:cNvSpPr/>
          <p:nvPr/>
        </p:nvSpPr>
        <p:spPr>
          <a:xfrm>
            <a:off x="645458" y="2490281"/>
            <a:ext cx="275575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investmentInfo(狮驼岭左护法有限公司,0.500000,1000.0,1,1,false), 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investmentInfo(狮驼岭右护法有限公司,0.250000,1000.0,1,2,false))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184B46-DF85-E44F-9E77-66F0BBFEFD5C}"/>
              </a:ext>
            </a:extLst>
          </p:cNvPr>
          <p:cNvSpPr/>
          <p:nvPr/>
        </p:nvSpPr>
        <p:spPr>
          <a:xfrm>
            <a:off x="5880978" y="1245279"/>
            <a:ext cx="271648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investmentInfo(狮驼岭右护法有限公司,0.500000,1000.0,3,1,false),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investmentInfo(狮驼岭左护法有限公司,0.250000,1000.0,3,2,false))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51115D-D37A-494F-A51F-A18D26DA3E4F}"/>
              </a:ext>
            </a:extLst>
          </p:cNvPr>
          <p:cNvSpPr/>
          <p:nvPr/>
        </p:nvSpPr>
        <p:spPr>
          <a:xfrm>
            <a:off x="8863235" y="2910700"/>
            <a:ext cx="287422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Map(</a:t>
            </a:r>
            <a:endParaRPr lang="en-US" altLang="zh-CN" sz="1100" dirty="0"/>
          </a:p>
          <a:p>
            <a:r>
              <a:rPr lang="zh-CN" altLang="en-US" sz="1100" dirty="0"/>
              <a:t>4 -&gt; investmentInfo(狮驼岭右护法有限公司,0.500000,1000.0,2,1,false), </a:t>
            </a:r>
            <a:endParaRPr lang="en-US" altLang="zh-CN" sz="1100" dirty="0"/>
          </a:p>
          <a:p>
            <a:r>
              <a:rPr lang="zh-CN" altLang="en-US" sz="1100" dirty="0"/>
              <a:t>3 -&gt; investmentInfo(狮驼岭左护法有限公司,0.250000,1000.0,2,2,false))</a:t>
            </a:r>
          </a:p>
        </p:txBody>
      </p:sp>
    </p:spTree>
    <p:extLst>
      <p:ext uri="{BB962C8B-B14F-4D97-AF65-F5344CB8AC3E}">
        <p14:creationId xmlns:p14="http://schemas.microsoft.com/office/powerpoint/2010/main" val="330796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58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-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3</a:t>
            </a:r>
            <a:endParaRPr kumimoji="1" lang="zh-CN" altLang="en-US" sz="40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329A49FD-C885-C84F-A6BD-7D50EA559B8B}"/>
              </a:ext>
            </a:extLst>
          </p:cNvPr>
          <p:cNvSpPr/>
          <p:nvPr/>
        </p:nvSpPr>
        <p:spPr>
          <a:xfrm>
            <a:off x="1376323" y="190878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F6AB94C0-1F2F-D141-AFEE-5A8F5DDBFA39}"/>
              </a:ext>
            </a:extLst>
          </p:cNvPr>
          <p:cNvSpPr/>
          <p:nvPr/>
        </p:nvSpPr>
        <p:spPr>
          <a:xfrm>
            <a:off x="5197419" y="222613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ABCCD194-F98B-4047-9329-2607FB22A40E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009243" y="2226137"/>
            <a:ext cx="2188176" cy="317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C8658041-8A06-8C4C-8B2F-F8BDA933F839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>
            <a:off x="7926322" y="3362498"/>
            <a:ext cx="737246" cy="311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812716FA-F69D-0240-819B-A8FC44A5740D}"/>
              </a:ext>
            </a:extLst>
          </p:cNvPr>
          <p:cNvSpPr/>
          <p:nvPr/>
        </p:nvSpPr>
        <p:spPr>
          <a:xfrm>
            <a:off x="5197419" y="497003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057B2051-9BB9-1C4A-B596-C8B0D484B927}"/>
              </a:ext>
            </a:extLst>
          </p:cNvPr>
          <p:cNvCxnSpPr>
            <a:cxnSpLocks/>
            <a:stCxn id="19" idx="1"/>
            <a:endCxn id="16" idx="1"/>
          </p:cNvCxnSpPr>
          <p:nvPr/>
        </p:nvCxnSpPr>
        <p:spPr>
          <a:xfrm rot="10800000">
            <a:off x="5197419" y="2543489"/>
            <a:ext cx="12700" cy="2743894"/>
          </a:xfrm>
          <a:prstGeom prst="curvedConnector3">
            <a:avLst>
              <a:gd name="adj1" fmla="val 688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7353AF03-6699-E24D-8C1D-4179C9E2F387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6564538" y="2543489"/>
            <a:ext cx="174145" cy="2743894"/>
          </a:xfrm>
          <a:prstGeom prst="curvedConnector3">
            <a:avLst>
              <a:gd name="adj1" fmla="val 623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0331856A-B7CB-CC45-9993-490E412A43C3}"/>
              </a:ext>
            </a:extLst>
          </p:cNvPr>
          <p:cNvSpPr/>
          <p:nvPr/>
        </p:nvSpPr>
        <p:spPr>
          <a:xfrm>
            <a:off x="9034747" y="391543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466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58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-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4</a:t>
            </a:r>
            <a:endParaRPr kumimoji="1" lang="zh-CN" altLang="en-US" sz="40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CD48C9D-045C-2741-8FEE-F37FA67F0486}"/>
              </a:ext>
            </a:extLst>
          </p:cNvPr>
          <p:cNvSpPr/>
          <p:nvPr/>
        </p:nvSpPr>
        <p:spPr>
          <a:xfrm>
            <a:off x="1376323" y="190878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20E4D45-FDA5-3E48-A713-CF364BDF5BC2}"/>
              </a:ext>
            </a:extLst>
          </p:cNvPr>
          <p:cNvSpPr/>
          <p:nvPr/>
        </p:nvSpPr>
        <p:spPr>
          <a:xfrm>
            <a:off x="5197419" y="222613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8CC24B87-DECA-8145-B6C9-F82D4B695B9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009243" y="2226137"/>
            <a:ext cx="2188176" cy="317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45FA544-D897-0A40-8E46-1787170CC860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>
            <a:off x="7926322" y="3362498"/>
            <a:ext cx="737246" cy="311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EB3E498F-8287-FB4C-AB12-7D4EE21E31DA}"/>
              </a:ext>
            </a:extLst>
          </p:cNvPr>
          <p:cNvSpPr/>
          <p:nvPr/>
        </p:nvSpPr>
        <p:spPr>
          <a:xfrm>
            <a:off x="5197419" y="497003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0E37B1EB-9CAA-CF4B-8721-0E6411F6D5C8}"/>
              </a:ext>
            </a:extLst>
          </p:cNvPr>
          <p:cNvCxnSpPr>
            <a:cxnSpLocks/>
            <a:stCxn id="19" idx="1"/>
            <a:endCxn id="16" idx="1"/>
          </p:cNvCxnSpPr>
          <p:nvPr/>
        </p:nvCxnSpPr>
        <p:spPr>
          <a:xfrm rot="10800000">
            <a:off x="5197419" y="2543489"/>
            <a:ext cx="12700" cy="2743894"/>
          </a:xfrm>
          <a:prstGeom prst="curvedConnector3">
            <a:avLst>
              <a:gd name="adj1" fmla="val 688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22DC9FD4-03B5-AD40-B577-038E2B5FC4CC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6564538" y="2543489"/>
            <a:ext cx="174145" cy="2743894"/>
          </a:xfrm>
          <a:prstGeom prst="curvedConnector3">
            <a:avLst>
              <a:gd name="adj1" fmla="val 623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33D9D70B-B959-A24A-9260-C6522F815FFF}"/>
              </a:ext>
            </a:extLst>
          </p:cNvPr>
          <p:cNvSpPr/>
          <p:nvPr/>
        </p:nvSpPr>
        <p:spPr>
          <a:xfrm>
            <a:off x="9034747" y="391543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99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4B3D688-6BF3-0B42-971A-3759498C9080}"/>
              </a:ext>
            </a:extLst>
          </p:cNvPr>
          <p:cNvSpPr/>
          <p:nvPr/>
        </p:nvSpPr>
        <p:spPr>
          <a:xfrm>
            <a:off x="3055171" y="1818043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马化腾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97B5A372-926B-5941-B813-405238599951}"/>
              </a:ext>
            </a:extLst>
          </p:cNvPr>
          <p:cNvSpPr/>
          <p:nvPr/>
        </p:nvSpPr>
        <p:spPr>
          <a:xfrm>
            <a:off x="4366707" y="181804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 陈一丹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462550D3-2621-114E-9C2B-80D419BA11F1}"/>
              </a:ext>
            </a:extLst>
          </p:cNvPr>
          <p:cNvSpPr/>
          <p:nvPr/>
        </p:nvSpPr>
        <p:spPr>
          <a:xfrm>
            <a:off x="6989779" y="181804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张志东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19E52DDF-15B3-AC47-A38D-CA80C9BD39E6}"/>
              </a:ext>
            </a:extLst>
          </p:cNvPr>
          <p:cNvSpPr/>
          <p:nvPr/>
        </p:nvSpPr>
        <p:spPr>
          <a:xfrm>
            <a:off x="5678243" y="181804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许晨晔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4850801" y="297090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深圳腾讯</a:t>
            </a:r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0FDC9CD-1DA3-324F-8F66-A32139D13A03}"/>
              </a:ext>
            </a:extLst>
          </p:cNvPr>
          <p:cNvCxnSpPr>
            <a:cxnSpLocks/>
            <a:stCxn id="2" idx="2"/>
            <a:endCxn id="26" idx="1"/>
          </p:cNvCxnSpPr>
          <p:nvPr/>
        </p:nvCxnSpPr>
        <p:spPr>
          <a:xfrm rot="16200000" flipH="1">
            <a:off x="3828377" y="2265830"/>
            <a:ext cx="835511" cy="1209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>
            <a:extLst>
              <a:ext uri="{FF2B5EF4-FFF2-40B4-BE49-F238E27FC236}">
                <a16:creationId xmlns:a16="http://schemas.microsoft.com/office/drawing/2014/main" id="{2A878FF3-4AC8-BF46-95DC-006B36D8CE25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4984600" y="2421142"/>
            <a:ext cx="518161" cy="5813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18477A0A-0AD7-104A-81E0-8C3CD1FDB03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5400000">
            <a:off x="5640368" y="2346736"/>
            <a:ext cx="518161" cy="7301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8DEDC670-3116-A847-96D3-DBB9B8B85A7B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>
          <a:xfrm rot="5400000">
            <a:off x="6479240" y="2191424"/>
            <a:ext cx="835512" cy="13581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5804195" y="4252857"/>
            <a:ext cx="1358152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武汉鲨鱼</a:t>
            </a:r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DCDEEBC9-C270-DF4F-BC23-88D488D75843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5685190" y="3454776"/>
            <a:ext cx="647252" cy="9489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82BB5223-6BB3-684C-90E0-3628991E5C8E}"/>
              </a:ext>
            </a:extLst>
          </p:cNvPr>
          <p:cNvSpPr/>
          <p:nvPr/>
        </p:nvSpPr>
        <p:spPr>
          <a:xfrm>
            <a:off x="7918521" y="3001382"/>
            <a:ext cx="1358152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武汉斗鱼</a:t>
            </a:r>
          </a:p>
        </p:txBody>
      </p: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2B098444-4AB6-F34F-935D-B7496E20163B}"/>
              </a:ext>
            </a:extLst>
          </p:cNvPr>
          <p:cNvCxnSpPr>
            <a:cxnSpLocks/>
            <a:stCxn id="38" idx="2"/>
            <a:endCxn id="33" idx="0"/>
          </p:cNvCxnSpPr>
          <p:nvPr/>
        </p:nvCxnSpPr>
        <p:spPr>
          <a:xfrm rot="5400000">
            <a:off x="7232047" y="2887307"/>
            <a:ext cx="616774" cy="21143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494381A7-C4F3-8F40-BDB6-520ED548D82E}"/>
              </a:ext>
            </a:extLst>
          </p:cNvPr>
          <p:cNvSpPr/>
          <p:nvPr/>
        </p:nvSpPr>
        <p:spPr>
          <a:xfrm>
            <a:off x="8748654" y="1818042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张文明</a:t>
            </a: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B6FFB7D8-DF3A-F747-835A-B5DD0C63C270}"/>
              </a:ext>
            </a:extLst>
          </p:cNvPr>
          <p:cNvSpPr/>
          <p:nvPr/>
        </p:nvSpPr>
        <p:spPr>
          <a:xfrm>
            <a:off x="10057501" y="1855693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r>
              <a:rPr kumimoji="1" lang="zh-CN" altLang="en-US" dirty="0"/>
              <a:t> 陈少杰</a:t>
            </a:r>
          </a:p>
        </p:txBody>
      </p: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156044EA-CA62-B144-AC86-9A7B6B69D67F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>
          <a:xfrm rot="5400000">
            <a:off x="8691953" y="2358388"/>
            <a:ext cx="548639" cy="7373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96C0BA7C-95A7-3D4C-AC09-45F98A8C291E}"/>
              </a:ext>
            </a:extLst>
          </p:cNvPr>
          <p:cNvCxnSpPr>
            <a:cxnSpLocks/>
            <a:stCxn id="43" idx="2"/>
            <a:endCxn id="38" idx="3"/>
          </p:cNvCxnSpPr>
          <p:nvPr/>
        </p:nvCxnSpPr>
        <p:spPr>
          <a:xfrm rot="5400000">
            <a:off x="9546064" y="2221003"/>
            <a:ext cx="828339" cy="13671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78533E90-DCC6-884B-BB72-BCF719B1E949}"/>
              </a:ext>
            </a:extLst>
          </p:cNvPr>
          <p:cNvSpPr/>
          <p:nvPr/>
        </p:nvSpPr>
        <p:spPr>
          <a:xfrm>
            <a:off x="6850826" y="543619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11</a:t>
            </a:r>
            <a:r>
              <a:rPr kumimoji="1" lang="zh-CN" altLang="en-US" dirty="0"/>
              <a:t>深圳鲨鱼</a:t>
            </a:r>
          </a:p>
        </p:txBody>
      </p: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0F12ECF0-5133-6E40-B784-59C064CAAE8F}"/>
              </a:ext>
            </a:extLst>
          </p:cNvPr>
          <p:cNvCxnSpPr>
            <a:cxnSpLocks/>
            <a:stCxn id="33" idx="2"/>
            <a:endCxn id="50" idx="0"/>
          </p:cNvCxnSpPr>
          <p:nvPr/>
        </p:nvCxnSpPr>
        <p:spPr>
          <a:xfrm rot="16200000" flipH="1">
            <a:off x="6779500" y="4591329"/>
            <a:ext cx="548639" cy="11410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4952999" y="5436196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r>
              <a:rPr kumimoji="1" lang="zh-CN" altLang="en-US" dirty="0"/>
              <a:t> 霜思文化</a:t>
            </a:r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5830587" y="4783512"/>
            <a:ext cx="548638" cy="7567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1074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G07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34783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58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-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5</a:t>
            </a:r>
            <a:endParaRPr kumimoji="1" lang="zh-CN" altLang="en-US" sz="40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E4D98F5D-2DEF-0C4A-AD4B-85C446276FFA}"/>
              </a:ext>
            </a:extLst>
          </p:cNvPr>
          <p:cNvSpPr/>
          <p:nvPr/>
        </p:nvSpPr>
        <p:spPr>
          <a:xfrm>
            <a:off x="1376323" y="190878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4FA77C39-9E73-5A46-92DC-D97DE46CCC49}"/>
              </a:ext>
            </a:extLst>
          </p:cNvPr>
          <p:cNvSpPr/>
          <p:nvPr/>
        </p:nvSpPr>
        <p:spPr>
          <a:xfrm>
            <a:off x="5197419" y="222613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500C2F06-493D-F749-91E9-CA9D8E9C229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009243" y="2226137"/>
            <a:ext cx="2188176" cy="317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FB97E9F2-CE24-AE41-94AF-8585C1301763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>
            <a:off x="7926322" y="3362498"/>
            <a:ext cx="737246" cy="311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EBBFD528-8E30-694B-A23C-2BBD39DD82A7}"/>
              </a:ext>
            </a:extLst>
          </p:cNvPr>
          <p:cNvSpPr/>
          <p:nvPr/>
        </p:nvSpPr>
        <p:spPr>
          <a:xfrm>
            <a:off x="5197419" y="497003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489483FD-54DD-7645-A673-23A4E1411D24}"/>
              </a:ext>
            </a:extLst>
          </p:cNvPr>
          <p:cNvCxnSpPr>
            <a:cxnSpLocks/>
            <a:stCxn id="19" idx="1"/>
            <a:endCxn id="16" idx="1"/>
          </p:cNvCxnSpPr>
          <p:nvPr/>
        </p:nvCxnSpPr>
        <p:spPr>
          <a:xfrm rot="10800000">
            <a:off x="5197419" y="2543489"/>
            <a:ext cx="12700" cy="2743894"/>
          </a:xfrm>
          <a:prstGeom prst="curvedConnector3">
            <a:avLst>
              <a:gd name="adj1" fmla="val 688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B69E5161-38B9-0B42-B5F5-72436156FFC5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6564538" y="2543489"/>
            <a:ext cx="174145" cy="2743894"/>
          </a:xfrm>
          <a:prstGeom prst="curvedConnector3">
            <a:avLst>
              <a:gd name="adj1" fmla="val 623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9A27C38-04EE-EE4F-B4F7-3BF1B8C243B9}"/>
              </a:ext>
            </a:extLst>
          </p:cNvPr>
          <p:cNvSpPr/>
          <p:nvPr/>
        </p:nvSpPr>
        <p:spPr>
          <a:xfrm>
            <a:off x="9034747" y="391543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469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58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G13</a:t>
            </a:r>
            <a:r>
              <a:rPr kumimoji="1" lang="zh-CN" altLang="en-US" sz="4000" dirty="0"/>
              <a:t> 有向有环图 </a:t>
            </a:r>
            <a:r>
              <a:rPr kumimoji="1" lang="en-US" altLang="zh-CN" sz="4000" dirty="0"/>
              <a:t>-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6</a:t>
            </a:r>
            <a:endParaRPr kumimoji="1" lang="zh-CN" altLang="en-US" sz="40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7D721BE-E8EA-8941-A2B4-5486E655E14C}"/>
              </a:ext>
            </a:extLst>
          </p:cNvPr>
          <p:cNvSpPr/>
          <p:nvPr/>
        </p:nvSpPr>
        <p:spPr>
          <a:xfrm>
            <a:off x="1376323" y="190878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lang="zh-CN" altLang="en-US" dirty="0"/>
              <a:t>青毛狮子怪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8A59E80-807F-684C-BAE1-38D042D43427}"/>
              </a:ext>
            </a:extLst>
          </p:cNvPr>
          <p:cNvSpPr/>
          <p:nvPr/>
        </p:nvSpPr>
        <p:spPr>
          <a:xfrm>
            <a:off x="5197419" y="222613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  <a:endParaRPr kumimoji="1" lang="zh-CN" altLang="en-US" dirty="0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61BA5E43-1859-8F4D-818A-04C4601E5A5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009243" y="2226137"/>
            <a:ext cx="2188176" cy="317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23B479D-A115-E74D-9C67-656D069ADED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rot="5400000">
            <a:off x="7926322" y="3362498"/>
            <a:ext cx="737246" cy="31125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CCCEE52-AE84-3E4E-AA8A-50649D5AE9D6}"/>
              </a:ext>
            </a:extLst>
          </p:cNvPr>
          <p:cNvSpPr/>
          <p:nvPr/>
        </p:nvSpPr>
        <p:spPr>
          <a:xfrm>
            <a:off x="5197419" y="497003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1000w</a:t>
            </a:r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A64C907-6A17-2844-91F2-CCE29A6AD52D}"/>
              </a:ext>
            </a:extLst>
          </p:cNvPr>
          <p:cNvCxnSpPr>
            <a:cxnSpLocks/>
            <a:stCxn id="19" idx="1"/>
            <a:endCxn id="16" idx="1"/>
          </p:cNvCxnSpPr>
          <p:nvPr/>
        </p:nvCxnSpPr>
        <p:spPr>
          <a:xfrm rot="10800000">
            <a:off x="5197419" y="2543489"/>
            <a:ext cx="12700" cy="2743894"/>
          </a:xfrm>
          <a:prstGeom prst="curvedConnector3">
            <a:avLst>
              <a:gd name="adj1" fmla="val 688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C035F9CB-8F3C-3E4E-BAF3-9F431970AFBC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6564538" y="2543489"/>
            <a:ext cx="174145" cy="2743894"/>
          </a:xfrm>
          <a:prstGeom prst="curvedConnector3">
            <a:avLst>
              <a:gd name="adj1" fmla="val 623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20C7EFC-25FC-0748-818C-92A12F72466E}"/>
              </a:ext>
            </a:extLst>
          </p:cNvPr>
          <p:cNvSpPr/>
          <p:nvPr/>
        </p:nvSpPr>
        <p:spPr>
          <a:xfrm>
            <a:off x="9034747" y="3915436"/>
            <a:ext cx="1632920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lang="zh-CN" altLang="en-US" dirty="0"/>
              <a:t>大鹏金翅雕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453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9991668" y="4732877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2500w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9904595" y="6014830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500w</a:t>
            </a:r>
            <a:endParaRPr kumimoji="1" lang="zh-CN" altLang="en-US" dirty="0"/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DCDEEBC9-C270-DF4F-BC23-88D488D75843}"/>
              </a:ext>
            </a:extLst>
          </p:cNvPr>
          <p:cNvCxnSpPr>
            <a:cxnSpLocks/>
            <a:stCxn id="33" idx="1"/>
            <a:endCxn id="26" idx="1"/>
          </p:cNvCxnSpPr>
          <p:nvPr/>
        </p:nvCxnSpPr>
        <p:spPr>
          <a:xfrm rot="10800000" flipH="1">
            <a:off x="9904594" y="5050229"/>
            <a:ext cx="87073" cy="1281953"/>
          </a:xfrm>
          <a:prstGeom prst="curvedConnector3">
            <a:avLst>
              <a:gd name="adj1" fmla="val -262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3238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</a:t>
            </a:r>
            <a:r>
              <a:rPr kumimoji="1" lang="zh-CN" altLang="en-US" sz="4000" dirty="0"/>
              <a:t> 有向有环图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3"/>
            <a:endCxn id="33" idx="3"/>
          </p:cNvCxnSpPr>
          <p:nvPr/>
        </p:nvCxnSpPr>
        <p:spPr>
          <a:xfrm>
            <a:off x="11358787" y="5050228"/>
            <a:ext cx="87072" cy="1281953"/>
          </a:xfrm>
          <a:prstGeom prst="curvedConnector3">
            <a:avLst>
              <a:gd name="adj1" fmla="val 362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9013583" y="548767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500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11641849" y="541150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500</a:t>
            </a:r>
            <a:endParaRPr kumimoji="1" lang="zh-CN" altLang="en-US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6EE04A7D-0EF5-4E4E-ACE4-B1654E08043E}"/>
              </a:ext>
            </a:extLst>
          </p:cNvPr>
          <p:cNvSpPr/>
          <p:nvPr/>
        </p:nvSpPr>
        <p:spPr>
          <a:xfrm>
            <a:off x="2743629" y="4083803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0244CC9-5533-D345-B026-5977A9A87E02}"/>
              </a:ext>
            </a:extLst>
          </p:cNvPr>
          <p:cNvSpPr txBox="1"/>
          <p:nvPr/>
        </p:nvSpPr>
        <p:spPr>
          <a:xfrm>
            <a:off x="1389376" y="357462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4D55520-E19D-3D49-B018-1D54E753B4F3}"/>
              </a:ext>
            </a:extLst>
          </p:cNvPr>
          <p:cNvSpPr txBox="1"/>
          <p:nvPr/>
        </p:nvSpPr>
        <p:spPr>
          <a:xfrm>
            <a:off x="3514261" y="348047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93C353FB-1D1B-D54C-8C31-75890CA9CA91}"/>
              </a:ext>
            </a:extLst>
          </p:cNvPr>
          <p:cNvSpPr/>
          <p:nvPr/>
        </p:nvSpPr>
        <p:spPr>
          <a:xfrm>
            <a:off x="1161070" y="4080215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98E48F5-60C4-7D43-8DFB-5917B437BCEE}"/>
              </a:ext>
            </a:extLst>
          </p:cNvPr>
          <p:cNvSpPr txBox="1"/>
          <p:nvPr/>
        </p:nvSpPr>
        <p:spPr>
          <a:xfrm>
            <a:off x="1575840" y="505022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9AF73A81-6988-EE46-B133-82EE63016D98}"/>
              </a:ext>
            </a:extLst>
          </p:cNvPr>
          <p:cNvSpPr/>
          <p:nvPr/>
        </p:nvSpPr>
        <p:spPr>
          <a:xfrm>
            <a:off x="1598503" y="1694395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75C099E3-52E4-B943-AFD2-E69DCD593B27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 rot="5400000">
            <a:off x="1324947" y="2848779"/>
            <a:ext cx="175111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E2ADC27-6CF3-3E47-B29E-3FAC9199CE82}"/>
              </a:ext>
            </a:extLst>
          </p:cNvPr>
          <p:cNvSpPr txBox="1"/>
          <p:nvPr/>
        </p:nvSpPr>
        <p:spPr>
          <a:xfrm>
            <a:off x="2600898" y="231059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02E31B41-146E-894A-966F-44A7B87F01E4}"/>
              </a:ext>
            </a:extLst>
          </p:cNvPr>
          <p:cNvSpPr/>
          <p:nvPr/>
        </p:nvSpPr>
        <p:spPr>
          <a:xfrm>
            <a:off x="4064412" y="1510550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667FD633-3565-0047-B9BA-9759049D33D5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 rot="5400000">
            <a:off x="3299000" y="2360512"/>
            <a:ext cx="1938552" cy="15080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45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4B3D688-6BF3-0B42-971A-3759498C9080}"/>
              </a:ext>
            </a:extLst>
          </p:cNvPr>
          <p:cNvSpPr/>
          <p:nvPr/>
        </p:nvSpPr>
        <p:spPr>
          <a:xfrm>
            <a:off x="1237129" y="1796527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马化腾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97B5A372-926B-5941-B813-405238599951}"/>
              </a:ext>
            </a:extLst>
          </p:cNvPr>
          <p:cNvSpPr/>
          <p:nvPr/>
        </p:nvSpPr>
        <p:spPr>
          <a:xfrm>
            <a:off x="2548665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 陈一丹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462550D3-2621-114E-9C2B-80D419BA11F1}"/>
              </a:ext>
            </a:extLst>
          </p:cNvPr>
          <p:cNvSpPr/>
          <p:nvPr/>
        </p:nvSpPr>
        <p:spPr>
          <a:xfrm>
            <a:off x="5171737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张志东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19E52DDF-15B3-AC47-A38D-CA80C9BD39E6}"/>
              </a:ext>
            </a:extLst>
          </p:cNvPr>
          <p:cNvSpPr/>
          <p:nvPr/>
        </p:nvSpPr>
        <p:spPr>
          <a:xfrm>
            <a:off x="3860201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许晨晔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3032759" y="2949388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深圳腾讯</a:t>
            </a:r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70FDC9CD-1DA3-324F-8F66-A32139D13A03}"/>
              </a:ext>
            </a:extLst>
          </p:cNvPr>
          <p:cNvCxnSpPr>
            <a:cxnSpLocks/>
            <a:stCxn id="2" idx="2"/>
            <a:endCxn id="26" idx="1"/>
          </p:cNvCxnSpPr>
          <p:nvPr/>
        </p:nvCxnSpPr>
        <p:spPr>
          <a:xfrm rot="16200000" flipH="1">
            <a:off x="2010335" y="2244314"/>
            <a:ext cx="835511" cy="1209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>
            <a:extLst>
              <a:ext uri="{FF2B5EF4-FFF2-40B4-BE49-F238E27FC236}">
                <a16:creationId xmlns:a16="http://schemas.microsoft.com/office/drawing/2014/main" id="{2A878FF3-4AC8-BF46-95DC-006B36D8CE25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3166558" y="2399626"/>
            <a:ext cx="518161" cy="5813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18477A0A-0AD7-104A-81E0-8C3CD1FDB03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5400000">
            <a:off x="3822326" y="2325220"/>
            <a:ext cx="518161" cy="7301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8DEDC670-3116-A847-96D3-DBB9B8B85A7B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>
          <a:xfrm rot="5400000">
            <a:off x="4661198" y="2169908"/>
            <a:ext cx="835512" cy="13581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3986152" y="4231341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武汉鲨鱼</a:t>
            </a:r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DCDEEBC9-C270-DF4F-BC23-88D488D75843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3912925" y="3387482"/>
            <a:ext cx="647252" cy="10404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82BB5223-6BB3-684C-90E0-3628991E5C8E}"/>
              </a:ext>
            </a:extLst>
          </p:cNvPr>
          <p:cNvSpPr/>
          <p:nvPr/>
        </p:nvSpPr>
        <p:spPr>
          <a:xfrm>
            <a:off x="6100479" y="2979866"/>
            <a:ext cx="1358152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r>
              <a:rPr kumimoji="1" lang="zh-CN" altLang="en-US" dirty="0"/>
              <a:t> 武汉斗鱼</a:t>
            </a:r>
          </a:p>
        </p:txBody>
      </p: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2B098444-4AB6-F34F-935D-B7496E20163B}"/>
              </a:ext>
            </a:extLst>
          </p:cNvPr>
          <p:cNvCxnSpPr>
            <a:cxnSpLocks/>
            <a:stCxn id="38" idx="2"/>
            <a:endCxn id="33" idx="0"/>
          </p:cNvCxnSpPr>
          <p:nvPr/>
        </p:nvCxnSpPr>
        <p:spPr>
          <a:xfrm rot="5400000">
            <a:off x="5459783" y="2911569"/>
            <a:ext cx="616774" cy="20227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494381A7-C4F3-8F40-BDB6-520ED548D82E}"/>
              </a:ext>
            </a:extLst>
          </p:cNvPr>
          <p:cNvSpPr/>
          <p:nvPr/>
        </p:nvSpPr>
        <p:spPr>
          <a:xfrm>
            <a:off x="6516661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r>
              <a:rPr kumimoji="1" lang="zh-CN" altLang="en-US" dirty="0"/>
              <a:t> 张文明</a:t>
            </a: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B6FFB7D8-DF3A-F747-835A-B5DD0C63C270}"/>
              </a:ext>
            </a:extLst>
          </p:cNvPr>
          <p:cNvSpPr/>
          <p:nvPr/>
        </p:nvSpPr>
        <p:spPr>
          <a:xfrm>
            <a:off x="7839312" y="1796526"/>
            <a:ext cx="1172583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r>
              <a:rPr kumimoji="1" lang="zh-CN" altLang="en-US" dirty="0"/>
              <a:t> 陈少杰</a:t>
            </a:r>
          </a:p>
        </p:txBody>
      </p: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156044EA-CA62-B144-AC86-9A7B6B69D67F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>
          <a:xfrm rot="5400000">
            <a:off x="6666935" y="2543847"/>
            <a:ext cx="548639" cy="3233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96C0BA7C-95A7-3D4C-AC09-45F98A8C291E}"/>
              </a:ext>
            </a:extLst>
          </p:cNvPr>
          <p:cNvCxnSpPr>
            <a:cxnSpLocks/>
            <a:stCxn id="43" idx="2"/>
            <a:endCxn id="38" idx="3"/>
          </p:cNvCxnSpPr>
          <p:nvPr/>
        </p:nvCxnSpPr>
        <p:spPr>
          <a:xfrm rot="5400000">
            <a:off x="7509123" y="2380736"/>
            <a:ext cx="865990" cy="9669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78533E90-DCC6-884B-BB72-BCF719B1E949}"/>
              </a:ext>
            </a:extLst>
          </p:cNvPr>
          <p:cNvSpPr/>
          <p:nvPr/>
        </p:nvSpPr>
        <p:spPr>
          <a:xfrm>
            <a:off x="5032784" y="5414681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11</a:t>
            </a:r>
            <a:r>
              <a:rPr kumimoji="1" lang="zh-CN" altLang="en-US" dirty="0"/>
              <a:t>深圳鲨鱼</a:t>
            </a:r>
          </a:p>
        </p:txBody>
      </p: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0F12ECF0-5133-6E40-B784-59C064CAAE8F}"/>
              </a:ext>
            </a:extLst>
          </p:cNvPr>
          <p:cNvCxnSpPr>
            <a:cxnSpLocks/>
            <a:stCxn id="33" idx="2"/>
            <a:endCxn id="50" idx="0"/>
          </p:cNvCxnSpPr>
          <p:nvPr/>
        </p:nvCxnSpPr>
        <p:spPr>
          <a:xfrm rot="16200000" flipH="1">
            <a:off x="5007235" y="4615590"/>
            <a:ext cx="548639" cy="10495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3134957" y="5414680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r>
              <a:rPr kumimoji="1" lang="zh-CN" altLang="en-US" dirty="0"/>
              <a:t> 霜思文化</a:t>
            </a:r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4058322" y="4716218"/>
            <a:ext cx="548638" cy="8482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1074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G08</a:t>
            </a:r>
            <a:endParaRPr kumimoji="1" lang="zh-CN" altLang="en-US" sz="40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82B9D737-4CF3-7342-8B0D-C2D0203E0F24}"/>
              </a:ext>
            </a:extLst>
          </p:cNvPr>
          <p:cNvSpPr/>
          <p:nvPr/>
        </p:nvSpPr>
        <p:spPr>
          <a:xfrm>
            <a:off x="6298048" y="4261821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12</a:t>
            </a:r>
            <a:r>
              <a:rPr kumimoji="1" lang="zh-CN" altLang="en-US" dirty="0"/>
              <a:t> 武汉网娱</a:t>
            </a:r>
          </a:p>
        </p:txBody>
      </p: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D6DF2D63-102A-5E43-84CE-026F864BA4D9}"/>
              </a:ext>
            </a:extLst>
          </p:cNvPr>
          <p:cNvCxnSpPr>
            <a:cxnSpLocks/>
            <a:stCxn id="38" idx="2"/>
            <a:endCxn id="28" idx="0"/>
          </p:cNvCxnSpPr>
          <p:nvPr/>
        </p:nvCxnSpPr>
        <p:spPr>
          <a:xfrm rot="16200000" flipH="1">
            <a:off x="6600490" y="3793631"/>
            <a:ext cx="647254" cy="2891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C30A5D9E-4904-F347-A89D-E45DA017906A}"/>
              </a:ext>
            </a:extLst>
          </p:cNvPr>
          <p:cNvSpPr/>
          <p:nvPr/>
        </p:nvSpPr>
        <p:spPr>
          <a:xfrm>
            <a:off x="8055118" y="4267196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13</a:t>
            </a:r>
            <a:r>
              <a:rPr kumimoji="1" lang="zh-CN" altLang="en-US" dirty="0"/>
              <a:t> 长沙王猴</a:t>
            </a:r>
          </a:p>
        </p:txBody>
      </p:sp>
      <p:cxnSp>
        <p:nvCxnSpPr>
          <p:cNvPr id="42" name="曲线连接符 41">
            <a:extLst>
              <a:ext uri="{FF2B5EF4-FFF2-40B4-BE49-F238E27FC236}">
                <a16:creationId xmlns:a16="http://schemas.microsoft.com/office/drawing/2014/main" id="{877BC279-BAFA-4E44-944A-7CAFDD358214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rot="16200000" flipH="1">
            <a:off x="7476338" y="2917783"/>
            <a:ext cx="652629" cy="20461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F56D71D9-F328-F44D-91D8-3EF9C9C1F793}"/>
              </a:ext>
            </a:extLst>
          </p:cNvPr>
          <p:cNvSpPr/>
          <p:nvPr/>
        </p:nvSpPr>
        <p:spPr>
          <a:xfrm>
            <a:off x="10520116" y="1791144"/>
            <a:ext cx="130042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15</a:t>
            </a:r>
            <a:r>
              <a:rPr lang="zh-CN" altLang="en-US" dirty="0"/>
              <a:t>熊智蓁</a:t>
            </a:r>
            <a:endParaRPr kumimoji="1" lang="zh-CN" altLang="en-US" dirty="0"/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B9BFE56D-4CA8-2A40-89E7-6DB45B3F800A}"/>
              </a:ext>
            </a:extLst>
          </p:cNvPr>
          <p:cNvSpPr/>
          <p:nvPr/>
        </p:nvSpPr>
        <p:spPr>
          <a:xfrm>
            <a:off x="9133546" y="1791143"/>
            <a:ext cx="130042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14</a:t>
            </a:r>
            <a:r>
              <a:rPr lang="zh-CN" altLang="en-US" dirty="0"/>
              <a:t>段东杰</a:t>
            </a:r>
            <a:endParaRPr kumimoji="1" lang="zh-CN" altLang="en-US" dirty="0"/>
          </a:p>
        </p:txBody>
      </p:sp>
      <p:cxnSp>
        <p:nvCxnSpPr>
          <p:cNvPr id="52" name="曲线连接符 51">
            <a:extLst>
              <a:ext uri="{FF2B5EF4-FFF2-40B4-BE49-F238E27FC236}">
                <a16:creationId xmlns:a16="http://schemas.microsoft.com/office/drawing/2014/main" id="{E87DE746-34EF-5F4D-AFAA-27AE9D90DBA5}"/>
              </a:ext>
            </a:extLst>
          </p:cNvPr>
          <p:cNvCxnSpPr>
            <a:cxnSpLocks/>
            <a:stCxn id="48" idx="2"/>
            <a:endCxn id="40" idx="3"/>
          </p:cNvCxnSpPr>
          <p:nvPr/>
        </p:nvCxnSpPr>
        <p:spPr>
          <a:xfrm rot="5400000">
            <a:off x="8610719" y="3411508"/>
            <a:ext cx="2158703" cy="1873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EB3506BB-7188-FF45-98B1-06E9B509D66B}"/>
              </a:ext>
            </a:extLst>
          </p:cNvPr>
          <p:cNvCxnSpPr>
            <a:cxnSpLocks/>
            <a:stCxn id="47" idx="2"/>
            <a:endCxn id="40" idx="3"/>
          </p:cNvCxnSpPr>
          <p:nvPr/>
        </p:nvCxnSpPr>
        <p:spPr>
          <a:xfrm rot="5400000">
            <a:off x="9304004" y="2718224"/>
            <a:ext cx="2158702" cy="15739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7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8121" y="280234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553914" y="568541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196700" y="482823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851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</a:t>
            </a:r>
            <a:r>
              <a:rPr kumimoji="1" lang="en-US" altLang="zh-CN" sz="4000" dirty="0"/>
              <a:t>step1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262071" y="327097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928994" y="355360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778803" y="50874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700688" y="405919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429050" y="339224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360090" y="471805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115458" y="502920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5FE9289-734A-F049-AD4F-450B8AF8A21A}"/>
              </a:ext>
            </a:extLst>
          </p:cNvPr>
          <p:cNvSpPr/>
          <p:nvPr/>
        </p:nvSpPr>
        <p:spPr>
          <a:xfrm>
            <a:off x="5138121" y="167337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00949E48-624A-454F-83A9-BDC6F8B2A2C0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rot="5400000">
            <a:off x="5848866" y="2555209"/>
            <a:ext cx="49426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D2DCBBA-58B9-E740-B413-CB661B91524B}"/>
              </a:ext>
            </a:extLst>
          </p:cNvPr>
          <p:cNvSpPr txBox="1"/>
          <p:nvPr/>
        </p:nvSpPr>
        <p:spPr>
          <a:xfrm>
            <a:off x="6140516" y="22895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13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4757347" y="2250140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5902473" y="3510578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173140" y="5133213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5815926" y="4276034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4851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</a:t>
            </a:r>
            <a:r>
              <a:rPr kumimoji="1" lang="en-US" altLang="zh-CN" sz="4000" dirty="0"/>
              <a:t>step2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5881297" y="2718769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548220" y="300140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6673105" y="290725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398029" y="453525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319914" y="3506990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048276" y="2840039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4979316" y="4165848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4734684" y="447700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5764AB-AEB6-FE49-8E3C-3B8D7DE990B3}"/>
              </a:ext>
            </a:extLst>
          </p:cNvPr>
          <p:cNvSpPr/>
          <p:nvPr/>
        </p:nvSpPr>
        <p:spPr>
          <a:xfrm>
            <a:off x="6720221" y="1800016"/>
            <a:ext cx="387715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(6,baseProperties(狮驼岭集团股份有限公司,法人,0,0.0,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E654F7-CEDB-C949-AFC8-FFC2C2CDA9E1}"/>
              </a:ext>
            </a:extLst>
          </p:cNvPr>
          <p:cNvSpPr/>
          <p:nvPr/>
        </p:nvSpPr>
        <p:spPr>
          <a:xfrm>
            <a:off x="7443737" y="3506990"/>
            <a:ext cx="44810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(4,baseProperties(狮驼岭右护法有限公司,法人,0,125.0,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5 -&gt; investmentInfo(狮驼岭小钻风巡山有限公司,0.675325,770.0,4,1)))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C7379E-A0BE-EC40-BD6A-D108AA08F85A}"/>
              </a:ext>
            </a:extLst>
          </p:cNvPr>
          <p:cNvSpPr/>
          <p:nvPr/>
        </p:nvSpPr>
        <p:spPr>
          <a:xfrm>
            <a:off x="234647" y="3506990"/>
            <a:ext cx="41752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(3,baseProperties(狮驼岭左护法有限公司,法人,0,177.0,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5 -&gt; investmentInfo(狮驼岭小钻风巡山有限公司,0.324675,770.0,3,1)))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234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338260" y="255135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483386" y="381179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754053" y="543442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396839" y="457724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5282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</a:t>
            </a:r>
            <a:r>
              <a:rPr kumimoji="1" lang="en-US" altLang="zh-CN" sz="4000" dirty="0"/>
              <a:t>Reduce</a:t>
            </a:r>
            <a:endParaRPr kumimoji="1" lang="zh-CN" altLang="en-US" sz="4000" dirty="0"/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462210" y="301998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5129133" y="330261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254018" y="320846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978942" y="483647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900827" y="380820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629189" y="314125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560229" y="446706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315597" y="477821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5764AB-AEB6-FE49-8E3C-3B8D7DE990B3}"/>
              </a:ext>
            </a:extLst>
          </p:cNvPr>
          <p:cNvSpPr/>
          <p:nvPr/>
        </p:nvSpPr>
        <p:spPr>
          <a:xfrm>
            <a:off x="7804169" y="651974"/>
            <a:ext cx="387715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(6,baseProperties(狮驼岭集团股份有限公司,法人,0,0.0,</a:t>
            </a:r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investmentInfo(狮驼岭右护法有限公司,1.000000,125.0,6,1)))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0C737E-0338-3E45-B92D-A6580288521D}"/>
              </a:ext>
            </a:extLst>
          </p:cNvPr>
          <p:cNvSpPr/>
          <p:nvPr/>
        </p:nvSpPr>
        <p:spPr>
          <a:xfrm>
            <a:off x="6669208" y="1661696"/>
            <a:ext cx="251922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b="1" dirty="0">
                <a:solidFill>
                  <a:srgbClr val="FF0000"/>
                </a:solidFill>
              </a:rPr>
              <a:t>X</a:t>
            </a:r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5 -&gt; investmentInfo(狮驼岭小钻风巡山有限公司,0.324675,770.0,3,1)))</a:t>
            </a:r>
            <a:endParaRPr lang="en-US" altLang="zh-CN" sz="1050" dirty="0"/>
          </a:p>
          <a:p>
            <a:endParaRPr lang="zh-CN" altLang="en-US" sz="105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929E4B1-256A-4644-8B38-FEDBD1C528A8}"/>
              </a:ext>
            </a:extLst>
          </p:cNvPr>
          <p:cNvSpPr/>
          <p:nvPr/>
        </p:nvSpPr>
        <p:spPr>
          <a:xfrm>
            <a:off x="9407595" y="1673517"/>
            <a:ext cx="249854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b="1" dirty="0">
                <a:solidFill>
                  <a:srgbClr val="FF0000"/>
                </a:solidFill>
              </a:rPr>
              <a:t>Y</a:t>
            </a:r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5 -&gt; investmentInfo(狮驼岭小钻风巡山有限公司,0.675325,770.0,4,1)))</a:t>
            </a:r>
            <a:endParaRPr lang="en-US" altLang="zh-CN" sz="1050" dirty="0"/>
          </a:p>
          <a:p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068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8121" y="280234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E6969E96-A3FC-9744-90DA-0DB409BBA523}"/>
              </a:ext>
            </a:extLst>
          </p:cNvPr>
          <p:cNvSpPr/>
          <p:nvPr/>
        </p:nvSpPr>
        <p:spPr>
          <a:xfrm>
            <a:off x="5553914" y="5685417"/>
            <a:ext cx="1547081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 小钻风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770w</a:t>
            </a:r>
            <a:endParaRPr kumimoji="1" lang="zh-CN" altLang="en-US" dirty="0"/>
          </a:p>
        </p:txBody>
      </p: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3B4277F9-9A73-D44F-87A8-06BC0A3A5D3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rot="5400000">
            <a:off x="6196700" y="4828238"/>
            <a:ext cx="987934" cy="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095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step1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262071" y="327097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DBC2FAF-D969-574F-93C3-7DF03F0B0F1C}"/>
              </a:ext>
            </a:extLst>
          </p:cNvPr>
          <p:cNvSpPr txBox="1"/>
          <p:nvPr/>
        </p:nvSpPr>
        <p:spPr>
          <a:xfrm>
            <a:off x="4928994" y="355360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177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42F264-2A87-804C-BA37-9F26D1C66665}"/>
              </a:ext>
            </a:extLst>
          </p:cNvPr>
          <p:cNvSpPr txBox="1"/>
          <p:nvPr/>
        </p:nvSpPr>
        <p:spPr>
          <a:xfrm>
            <a:off x="6778803" y="50874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520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94A3A8C-CED5-134E-8FD9-CCD5E63C9205}"/>
              </a:ext>
            </a:extLst>
          </p:cNvPr>
          <p:cNvSpPr/>
          <p:nvPr/>
        </p:nvSpPr>
        <p:spPr>
          <a:xfrm>
            <a:off x="4700688" y="4059194"/>
            <a:ext cx="1367119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 左护法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177w</a:t>
            </a:r>
            <a:endParaRPr kumimoji="1" lang="zh-CN" altLang="en-US" dirty="0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F1C3FB3F-BC69-3B4E-877E-6465757C214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5429050" y="3392243"/>
            <a:ext cx="622149" cy="711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53C4F2-FB8F-6143-BF9D-2FCED1569F36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16200000" flipH="1">
            <a:off x="5360090" y="4718052"/>
            <a:ext cx="991522" cy="943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31E16F7-F230-4845-AFFF-06A9F2BC48B0}"/>
              </a:ext>
            </a:extLst>
          </p:cNvPr>
          <p:cNvSpPr txBox="1"/>
          <p:nvPr/>
        </p:nvSpPr>
        <p:spPr>
          <a:xfrm>
            <a:off x="5115458" y="502920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250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5FE9289-734A-F049-AD4F-450B8AF8A21A}"/>
              </a:ext>
            </a:extLst>
          </p:cNvPr>
          <p:cNvSpPr/>
          <p:nvPr/>
        </p:nvSpPr>
        <p:spPr>
          <a:xfrm>
            <a:off x="5138121" y="167337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 青毛狮子王</a:t>
            </a:r>
            <a:endParaRPr kumimoji="1" lang="en-US" altLang="zh-CN" dirty="0"/>
          </a:p>
        </p:txBody>
      </p: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00949E48-624A-454F-83A9-BDC6F8B2A2C0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rot="5400000">
            <a:off x="5848866" y="2555209"/>
            <a:ext cx="49426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D2DCBBA-58B9-E740-B413-CB661B91524B}"/>
              </a:ext>
            </a:extLst>
          </p:cNvPr>
          <p:cNvSpPr txBox="1"/>
          <p:nvPr/>
        </p:nvSpPr>
        <p:spPr>
          <a:xfrm>
            <a:off x="6140516" y="22895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7C0070-F1F3-1F43-9803-4B204F248900}"/>
              </a:ext>
            </a:extLst>
          </p:cNvPr>
          <p:cNvSpPr/>
          <p:nvPr/>
        </p:nvSpPr>
        <p:spPr>
          <a:xfrm>
            <a:off x="5153164" y="1093902"/>
            <a:ext cx="250591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6 -&gt; investmentInfo(狮驼岭集团股份有限公司,1.000000,2000.0,1,1</a:t>
            </a:r>
            <a:r>
              <a:rPr lang="en-US" altLang="zh-CN" sz="1050" dirty="0"/>
              <a:t>,false</a:t>
            </a:r>
            <a:r>
              <a:rPr lang="zh-CN" altLang="en-US" sz="1050" dirty="0"/>
              <a:t>))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7060230" y="2431031"/>
            <a:ext cx="36927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,false</a:t>
            </a:r>
            <a:r>
              <a:rPr lang="zh-CN" altLang="en-US" sz="1050" dirty="0"/>
              <a:t>))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924F13-9A40-7646-A0A2-D9865A8676CF}"/>
              </a:ext>
            </a:extLst>
          </p:cNvPr>
          <p:cNvSpPr/>
          <p:nvPr/>
        </p:nvSpPr>
        <p:spPr>
          <a:xfrm>
            <a:off x="1805088" y="416879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Map(5 -&gt; investmentInfo(狮驼岭小钻风巡山有限公司,0.324675,770.0,3,1</a:t>
            </a:r>
            <a:r>
              <a:rPr lang="en-US" altLang="zh-CN" sz="1050" dirty="0"/>
              <a:t>,false</a:t>
            </a:r>
            <a:r>
              <a:rPr lang="zh-CN" altLang="en-US" sz="1050" dirty="0"/>
              <a:t>))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15DE2-A8C1-5E42-860C-BD2D4D9DCA30}"/>
              </a:ext>
            </a:extLst>
          </p:cNvPr>
          <p:cNvSpPr/>
          <p:nvPr/>
        </p:nvSpPr>
        <p:spPr>
          <a:xfrm>
            <a:off x="8011757" y="416879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Map(5 -&gt; investmentInfo(狮驼岭小钻风巡山有限公司,0.675325,770.0,4,1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44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8121" y="2802344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 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step2.1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-sendMsg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6262071" y="3270973"/>
            <a:ext cx="625737" cy="95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7060230" y="2431031"/>
            <a:ext cx="36927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50" dirty="0"/>
          </a:p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,false</a:t>
            </a:r>
            <a:r>
              <a:rPr lang="zh-CN" altLang="en-US" sz="1050" dirty="0"/>
              <a:t>))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15DE2-A8C1-5E42-860C-BD2D4D9DCA30}"/>
              </a:ext>
            </a:extLst>
          </p:cNvPr>
          <p:cNvSpPr/>
          <p:nvPr/>
        </p:nvSpPr>
        <p:spPr>
          <a:xfrm>
            <a:off x="8011757" y="416879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Map(5 -&gt; investmentInfo(狮驼岭小钻风巡山有限公司,0.675325,770.0,4,1</a:t>
            </a:r>
            <a:r>
              <a:rPr lang="en-US" altLang="zh-CN" sz="1050" dirty="0"/>
              <a:t>,false</a:t>
            </a:r>
            <a:r>
              <a:rPr lang="zh-CN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223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526CBEE1-1AD1-F44D-91B6-AC0954CDA066}"/>
              </a:ext>
            </a:extLst>
          </p:cNvPr>
          <p:cNvSpPr/>
          <p:nvPr/>
        </p:nvSpPr>
        <p:spPr>
          <a:xfrm>
            <a:off x="5131771" y="2053318"/>
            <a:ext cx="1915758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r>
              <a:rPr kumimoji="1" lang="zh-CN" altLang="en-US" dirty="0"/>
              <a:t>狮驼岭集团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2000w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D04DA3-25D5-1C4D-A836-148D56326A38}"/>
              </a:ext>
            </a:extLst>
          </p:cNvPr>
          <p:cNvSpPr/>
          <p:nvPr/>
        </p:nvSpPr>
        <p:spPr>
          <a:xfrm>
            <a:off x="6283247" y="4062782"/>
            <a:ext cx="1541264" cy="63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 右护法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125w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FBB20-DC04-9149-BB4A-6772BB523FB8}"/>
              </a:ext>
            </a:extLst>
          </p:cNvPr>
          <p:cNvSpPr txBox="1"/>
          <p:nvPr/>
        </p:nvSpPr>
        <p:spPr>
          <a:xfrm>
            <a:off x="645458" y="537882"/>
            <a:ext cx="947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G9</a:t>
            </a:r>
            <a:r>
              <a:rPr kumimoji="1" lang="zh-CN" altLang="en-US" sz="4000" dirty="0"/>
              <a:t> 多子边合并 狮子持股异常排查 </a:t>
            </a:r>
            <a:r>
              <a:rPr kumimoji="1" lang="en-US" altLang="zh-CN" sz="4000" dirty="0"/>
              <a:t>step2.2</a:t>
            </a:r>
          </a:p>
          <a:p>
            <a:r>
              <a:rPr kumimoji="1" lang="zh-CN" altLang="en-US" sz="4000" dirty="0"/>
              <a:t>只看一条边</a:t>
            </a:r>
            <a:r>
              <a:rPr kumimoji="1" lang="en-US" altLang="zh-CN" sz="4000" dirty="0"/>
              <a:t>-sendMsg</a:t>
            </a: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57C210-51C5-6E46-A3AE-EC68D4F9FD2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5884383" y="2893285"/>
            <a:ext cx="1374763" cy="9642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755C7F7-CD26-BE42-AF57-D0F9E9433A7C}"/>
              </a:ext>
            </a:extLst>
          </p:cNvPr>
          <p:cNvSpPr txBox="1"/>
          <p:nvPr/>
        </p:nvSpPr>
        <p:spPr>
          <a:xfrm>
            <a:off x="7053879" y="34594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0854BB-46D0-DA4C-9DA4-7B3D23E37B21}"/>
              </a:ext>
            </a:extLst>
          </p:cNvPr>
          <p:cNvSpPr/>
          <p:nvPr/>
        </p:nvSpPr>
        <p:spPr>
          <a:xfrm>
            <a:off x="7328954" y="1787901"/>
            <a:ext cx="36927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</a:t>
            </a:r>
            <a:endParaRPr lang="en-US" altLang="zh-CN" sz="1050" dirty="0"/>
          </a:p>
          <a:p>
            <a:r>
              <a:rPr lang="zh-CN" altLang="en-US" sz="1050" dirty="0"/>
              <a:t>3 -&gt; investmentInfo(狮驼岭左护法有限公司,1.000000,177.0,6,1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), </a:t>
            </a:r>
            <a:endParaRPr lang="en-US" altLang="zh-CN" sz="1050" dirty="0"/>
          </a:p>
          <a:p>
            <a:r>
              <a:rPr lang="zh-CN" altLang="en-US" sz="1050" dirty="0"/>
              <a:t>4 -&gt; investmentInfo(狮驼岭右护法有限公司,1.000000,125.0,6,1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  <a:endParaRPr lang="en-US" altLang="zh-CN" sz="1050" dirty="0"/>
          </a:p>
          <a:p>
            <a:r>
              <a:rPr lang="zh-CN" altLang="en-US" sz="1050" dirty="0"/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15DE2-A8C1-5E42-860C-BD2D4D9DCA30}"/>
              </a:ext>
            </a:extLst>
          </p:cNvPr>
          <p:cNvSpPr/>
          <p:nvPr/>
        </p:nvSpPr>
        <p:spPr>
          <a:xfrm>
            <a:off x="8011757" y="4168795"/>
            <a:ext cx="289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Map(5 -&gt; investmentInfo(狮驼岭小钻风巡山有限公司,0.675325,770.0,4,1</a:t>
            </a:r>
            <a:r>
              <a:rPr lang="en-US" altLang="zh-CN" sz="1050" dirty="0"/>
              <a:t> ,false</a:t>
            </a:r>
            <a:r>
              <a:rPr lang="zh-CN" altLang="en-US" sz="1050" dirty="0"/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50E6A4-29DE-A04D-A28D-58F67B1205B6}"/>
              </a:ext>
            </a:extLst>
          </p:cNvPr>
          <p:cNvSpPr txBox="1"/>
          <p:nvPr/>
        </p:nvSpPr>
        <p:spPr>
          <a:xfrm>
            <a:off x="1332853" y="4908938"/>
            <a:ext cx="495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此时已经计算完毕</a:t>
            </a:r>
            <a:endParaRPr kumimoji="1" lang="en-US" altLang="zh-CN" dirty="0"/>
          </a:p>
          <a:p>
            <a:r>
              <a:rPr kumimoji="1" lang="zh-CN" altLang="en-US" dirty="0"/>
              <a:t>狮驼岭对小钻风的持股，存在</a:t>
            </a:r>
            <a:r>
              <a:rPr kumimoji="1" lang="en-US" altLang="zh-CN" dirty="0" err="1"/>
              <a:t>invsetmentMap</a:t>
            </a:r>
            <a:r>
              <a:rPr kumimoji="1" lang="zh-CN" altLang="en-US" dirty="0"/>
              <a:t>中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908E04-A810-1347-800B-F31C7ADC719D}"/>
              </a:ext>
            </a:extLst>
          </p:cNvPr>
          <p:cNvSpPr/>
          <p:nvPr/>
        </p:nvSpPr>
        <p:spPr>
          <a:xfrm>
            <a:off x="8011757" y="4950181"/>
            <a:ext cx="28956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val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 err="1">
                <a:solidFill>
                  <a:srgbClr val="FF0000"/>
                </a:solidFill>
              </a:rPr>
              <a:t>investmentMap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=</a:t>
            </a:r>
            <a:r>
              <a:rPr lang="zh-CN" altLang="en-US" sz="1050" dirty="0">
                <a:solidFill>
                  <a:srgbClr val="FF0000"/>
                </a:solidFill>
              </a:rPr>
              <a:t> </a:t>
            </a:r>
            <a:endParaRPr lang="en-US" altLang="zh-CN" sz="1050" dirty="0">
              <a:solidFill>
                <a:srgbClr val="FF0000"/>
              </a:solidFill>
            </a:endParaRPr>
          </a:p>
          <a:p>
            <a:r>
              <a:rPr lang="zh-CN" altLang="en-US" sz="1050" dirty="0">
                <a:solidFill>
                  <a:srgbClr val="FF0000"/>
                </a:solidFill>
              </a:rPr>
              <a:t>Map(5 -&gt; investmentInfo(狮驼岭小钻风巡山有限公司,0.675325,770.0,</a:t>
            </a:r>
            <a:r>
              <a:rPr lang="en-US" altLang="zh-CN" sz="1050" dirty="0">
                <a:solidFill>
                  <a:srgbClr val="FF0000"/>
                </a:solidFill>
              </a:rPr>
              <a:t>6</a:t>
            </a:r>
            <a:r>
              <a:rPr lang="zh-CN" altLang="en-US" sz="1050" dirty="0">
                <a:solidFill>
                  <a:srgbClr val="FF0000"/>
                </a:solidFill>
              </a:rPr>
              <a:t>,</a:t>
            </a:r>
            <a:r>
              <a:rPr lang="en-US" altLang="zh-CN" sz="1050" dirty="0">
                <a:solidFill>
                  <a:srgbClr val="FF0000"/>
                </a:solidFill>
              </a:rPr>
              <a:t>2 ,false</a:t>
            </a:r>
            <a:r>
              <a:rPr lang="zh-CN" altLang="en-US" sz="105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822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17159</TotalTime>
  <Words>2037</Words>
  <Application>Microsoft Macintosh PowerPoint</Application>
  <PresentationFormat>宽屏</PresentationFormat>
  <Paragraphs>357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专用画图PPT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软著专用画图PPT</dc:title>
  <dc:creator>Microsoft Office User</dc:creator>
  <cp:lastModifiedBy>Microsoft Office User</cp:lastModifiedBy>
  <cp:revision>22</cp:revision>
  <dcterms:created xsi:type="dcterms:W3CDTF">2021-08-31T07:18:58Z</dcterms:created>
  <dcterms:modified xsi:type="dcterms:W3CDTF">2021-10-06T03:03:52Z</dcterms:modified>
</cp:coreProperties>
</file>