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125583"/>
            <a:ext cx="8825658" cy="3329581"/>
          </a:xfrm>
        </p:spPr>
        <p:txBody>
          <a:bodyPr/>
          <a:lstStyle/>
          <a:p>
            <a:pPr algn="ctr"/>
            <a:r>
              <a:rPr lang="ru-RU" sz="4800" dirty="0" smtClean="0">
                <a:cs typeface="Times New Roman" panose="02020603050405020304" pitchFamily="18" charset="0"/>
              </a:rPr>
              <a:t>Курсовой проект на тему: «Система поддержки заказа и учета товаров»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6064" y="5926912"/>
            <a:ext cx="6978851" cy="8614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Выполнил: Осипян Евгений </a:t>
            </a:r>
            <a:r>
              <a:rPr lang="ru-RU" dirty="0" err="1" smtClean="0"/>
              <a:t>Ромэнович</a:t>
            </a:r>
            <a:r>
              <a:rPr lang="ru-RU" dirty="0" smtClean="0"/>
              <a:t> 18-К-АС1</a:t>
            </a:r>
          </a:p>
          <a:p>
            <a:r>
              <a:rPr lang="ru-RU" dirty="0" smtClean="0"/>
              <a:t>Руководитель: доцент, Попова </a:t>
            </a:r>
            <a:r>
              <a:rPr lang="ru-RU" dirty="0" err="1" smtClean="0"/>
              <a:t>ольга</a:t>
            </a:r>
            <a:r>
              <a:rPr lang="ru-RU" dirty="0" smtClean="0"/>
              <a:t> </a:t>
            </a:r>
            <a:r>
              <a:rPr lang="ru-RU" dirty="0" err="1" smtClean="0"/>
              <a:t>борисовна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1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подготовки документации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6649"/>
            <a:ext cx="7375609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доставки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7939"/>
            <a:ext cx="7375609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6792" cy="1400530"/>
          </a:xfrm>
        </p:spPr>
        <p:txBody>
          <a:bodyPr/>
          <a:lstStyle/>
          <a:p>
            <a:r>
              <a:rPr lang="ru-RU" dirty="0" smtClean="0"/>
              <a:t>Диаграмма потоков данных (</a:t>
            </a:r>
            <a:r>
              <a:rPr lang="en-US" dirty="0" smtClean="0"/>
              <a:t>DFD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DFD – </a:t>
            </a:r>
            <a:r>
              <a:rPr lang="ru-RU" dirty="0" smtClean="0"/>
              <a:t>это нотация, предназначенная для моделирования информационных систем с точки зрения хранения, обработки и передачи данных.</a:t>
            </a:r>
          </a:p>
          <a:p>
            <a:pPr marL="0" indent="0">
              <a:buNone/>
            </a:pPr>
            <a:r>
              <a:rPr lang="ru-RU" dirty="0" smtClean="0"/>
              <a:t>Для демонстрации работы </a:t>
            </a:r>
            <a:r>
              <a:rPr lang="en-US" dirty="0" smtClean="0"/>
              <a:t>DFD</a:t>
            </a:r>
            <a:r>
              <a:rPr lang="ru-RU" dirty="0" smtClean="0"/>
              <a:t> диаграммы, разберем поток данных через всю цепь работы программы.</a:t>
            </a:r>
          </a:p>
          <a:p>
            <a:pPr marL="0" indent="0">
              <a:buNone/>
            </a:pPr>
            <a:r>
              <a:rPr lang="ru-RU" dirty="0" smtClean="0"/>
              <a:t>Диаграмма содержит множество процессов: </a:t>
            </a:r>
            <a:r>
              <a:rPr lang="ru-RU" dirty="0"/>
              <a:t>вход в систему учета, составление заказа для поставщика, проверка на наличие товара, выполнение/невыполнение заказа, редактирование информации, добавление товара, добавление информации о поставщике, формирование справочной информации, получение отчета.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en-US" dirty="0" smtClean="0"/>
              <a:t>DFD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3105"/>
            <a:ext cx="7375609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Объектное проектирование (</a:t>
            </a:r>
            <a:r>
              <a:rPr lang="en-US" smtClean="0"/>
              <a:t>UML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UML </a:t>
            </a:r>
            <a:r>
              <a:rPr lang="ru-RU" dirty="0" smtClean="0"/>
              <a:t>— </a:t>
            </a:r>
            <a:r>
              <a:rPr lang="ru-RU" dirty="0"/>
              <a:t>язык графического описания для объектного моделирования в области разработки программного обеспечения, для моделирования бизнес-процессов, системного проектирования и отображения организационных структур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UML был создан для определения, визуализации, проектирования и документирования, в основном, программных систем. UML не является языком программирования, но на основании UML-моделей возможна генерация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en-US" dirty="0" smtClean="0"/>
              <a:t>UML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72145"/>
            <a:ext cx="7375609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Событийная цепочка процессов (</a:t>
            </a:r>
            <a:r>
              <a:rPr lang="en-US" smtClean="0"/>
              <a:t>EPC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Событийная цепочка процессов </a:t>
            </a:r>
            <a:r>
              <a:rPr lang="ru-RU" dirty="0" smtClean="0"/>
              <a:t>— </a:t>
            </a:r>
            <a:r>
              <a:rPr lang="ru-RU" dirty="0"/>
              <a:t>тип блок-схемы, используемой для бизнес-моделирования. EPC может быть использована для настройки системы планирования ресурсов предприятия (ERP), и для улучшений бизнес-процессов.</a:t>
            </a:r>
          </a:p>
          <a:p>
            <a:pPr marL="0" indent="0">
              <a:buNone/>
            </a:pPr>
            <a:r>
              <a:rPr lang="ru-RU" dirty="0"/>
              <a:t>Организации используют EPC-диаграммы для планирования потоков работ бизнес-процессов. Существует ряд инструментов для создания EPC-диаграмм, некоторые из этих средств поддерживают </a:t>
            </a:r>
            <a:r>
              <a:rPr lang="ru-RU" dirty="0" err="1" smtClean="0"/>
              <a:t>инструментонезависимый</a:t>
            </a:r>
            <a:r>
              <a:rPr lang="ru-RU" dirty="0" smtClean="0"/>
              <a:t> </a:t>
            </a:r>
            <a:r>
              <a:rPr lang="ru-RU" dirty="0"/>
              <a:t>формат обмена данными EPC — язык разметки EPML. EPC-диаграммы используют символы нескольких видов, чтобы показать структуру потока управления (последовательность решений, функции, события и другие элементы) бизнес-процесса.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en-US" dirty="0" smtClean="0"/>
              <a:t>EPC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72145"/>
            <a:ext cx="7375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Спецификация BPMN </a:t>
            </a:r>
            <a:r>
              <a:rPr lang="ru-RU" dirty="0"/>
              <a:t>описывает условные обозначения и их описание в XML для отображения </a:t>
            </a:r>
            <a:r>
              <a:rPr lang="ru-RU" dirty="0" smtClean="0"/>
              <a:t>бизнес-процессов в </a:t>
            </a:r>
            <a:r>
              <a:rPr lang="ru-RU" dirty="0"/>
              <a:t>виде диаграмм бизнес-процессов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BPMN ориентирована как на технических специалистов, так и на бизнес-пользователей. Для этого язык использует базовый набор интуитивно понятных элементов, которые позволяют определять сложные </a:t>
            </a:r>
            <a:r>
              <a:rPr lang="ru-RU" dirty="0" smtClean="0"/>
              <a:t>семантические</a:t>
            </a:r>
            <a:r>
              <a:rPr lang="ru-RU" dirty="0"/>
              <a:t> </a:t>
            </a:r>
            <a:r>
              <a:rPr lang="ru-RU" dirty="0" smtClean="0"/>
              <a:t>конструкции.</a:t>
            </a:r>
            <a:endParaRPr lang="en-US" smtClean="0"/>
          </a:p>
          <a:p>
            <a:pPr marL="0" indent="0">
              <a:buNone/>
            </a:pPr>
            <a:r>
              <a:rPr lang="ru-RU"/>
              <a:t>Основная цель BPMN — создание стандартного набора условных обозначений, понятных всем бизнес-пользователям.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en-US" dirty="0" smtClean="0"/>
              <a:t>BPMN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72145"/>
            <a:ext cx="7375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82358"/>
            <a:ext cx="9842381" cy="49313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>Цели: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Закрепление основ и углубление знаний в области разработки, анализа и управления программными проектами;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Получение практических навыков и изучение приемов разработки ПО с использованием языка </a:t>
            </a:r>
            <a:r>
              <a:rPr lang="en-US" sz="2600" dirty="0" smtClean="0"/>
              <a:t>C#</a:t>
            </a:r>
            <a:r>
              <a:rPr lang="ru-RU" sz="2600" dirty="0" smtClean="0"/>
              <a:t>, а также диаграмм </a:t>
            </a:r>
            <a:r>
              <a:rPr lang="en-US" sz="2600" dirty="0" smtClean="0"/>
              <a:t>IDEF0, UML, DFD, EPC, BPMN.</a:t>
            </a:r>
          </a:p>
          <a:p>
            <a:pPr marL="0" indent="0">
              <a:buNone/>
            </a:pPr>
            <a:r>
              <a:rPr lang="ru-RU" sz="2600" dirty="0" smtClean="0"/>
              <a:t>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литературу в области разработки диаграмм и технологий разработки ПО;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Сформулировать основные понятия , касающиеся темы изыскания;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приемы разработки проектов ПО с использованием диаграмм </a:t>
            </a:r>
            <a:r>
              <a:rPr lang="en-US" sz="2600" dirty="0" smtClean="0"/>
              <a:t>IDEF0, DFD, EPC, UML, BPMN, </a:t>
            </a:r>
            <a:r>
              <a:rPr lang="ru-RU" sz="2600" dirty="0" smtClean="0"/>
              <a:t>а также диаграммы </a:t>
            </a:r>
            <a:r>
              <a:rPr lang="ru-RU" sz="2600" dirty="0" err="1" smtClean="0"/>
              <a:t>Ганта</a:t>
            </a:r>
            <a:r>
              <a:rPr lang="ru-RU" sz="26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Реализовать ПО, заданное курсовым проектом и разработать требования </a:t>
            </a:r>
            <a:r>
              <a:rPr lang="en-US" sz="2600" dirty="0" smtClean="0"/>
              <a:t>FURPS+.</a:t>
            </a:r>
            <a:endParaRPr lang="ru-RU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4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FURPS+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Сокращение FURPS расшифровывается так:</a:t>
            </a:r>
          </a:p>
          <a:p>
            <a:pPr lvl="0"/>
            <a:r>
              <a:rPr lang="ru-RU" dirty="0" err="1"/>
              <a:t>Functionality</a:t>
            </a:r>
            <a:r>
              <a:rPr lang="ru-RU" dirty="0"/>
              <a:t>, функциональность</a:t>
            </a:r>
          </a:p>
          <a:p>
            <a:pPr lvl="0"/>
            <a:r>
              <a:rPr lang="ru-RU" dirty="0" err="1"/>
              <a:t>Usability</a:t>
            </a:r>
            <a:r>
              <a:rPr lang="ru-RU" dirty="0"/>
              <a:t>, удобство использования</a:t>
            </a:r>
          </a:p>
          <a:p>
            <a:pPr lvl="0"/>
            <a:r>
              <a:rPr lang="ru-RU" dirty="0" err="1"/>
              <a:t>Reliability</a:t>
            </a:r>
            <a:r>
              <a:rPr lang="ru-RU" dirty="0"/>
              <a:t>, надежность</a:t>
            </a:r>
          </a:p>
          <a:p>
            <a:pPr lvl="0"/>
            <a:r>
              <a:rPr lang="ru-RU" dirty="0" err="1"/>
              <a:t>Performance</a:t>
            </a:r>
            <a:r>
              <a:rPr lang="ru-RU" dirty="0"/>
              <a:t>, производительность</a:t>
            </a:r>
          </a:p>
          <a:p>
            <a:pPr lvl="0"/>
            <a:r>
              <a:rPr lang="ru-RU" dirty="0" err="1"/>
              <a:t>Supportability</a:t>
            </a:r>
            <a:r>
              <a:rPr lang="ru-RU" dirty="0"/>
              <a:t>, </a:t>
            </a:r>
            <a:r>
              <a:rPr lang="ru-RU" dirty="0" err="1"/>
              <a:t>поддерживаемость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+ необходимо помнить о таких возможных ограничениях, как:</a:t>
            </a:r>
          </a:p>
          <a:p>
            <a:pPr lvl="0"/>
            <a:r>
              <a:rPr lang="ru-RU" dirty="0"/>
              <a:t>ограничения проектирования, </a:t>
            </a:r>
            <a:r>
              <a:rPr lang="ru-RU" dirty="0" err="1"/>
              <a:t>design</a:t>
            </a:r>
            <a:endParaRPr lang="ru-RU" dirty="0"/>
          </a:p>
          <a:p>
            <a:pPr lvl="0"/>
            <a:r>
              <a:rPr lang="ru-RU" dirty="0"/>
              <a:t>ограничения разработки, </a:t>
            </a:r>
            <a:r>
              <a:rPr lang="ru-RU" dirty="0" err="1"/>
              <a:t>implementation</a:t>
            </a:r>
            <a:endParaRPr lang="ru-RU" dirty="0"/>
          </a:p>
          <a:p>
            <a:pPr lvl="0"/>
            <a:r>
              <a:rPr lang="ru-RU" dirty="0"/>
              <a:t>ограничения на интерфейсы, </a:t>
            </a:r>
            <a:r>
              <a:rPr lang="ru-RU" dirty="0" err="1"/>
              <a:t>interface</a:t>
            </a:r>
            <a:endParaRPr lang="ru-RU" dirty="0"/>
          </a:p>
          <a:p>
            <a:r>
              <a:rPr lang="ru-RU" dirty="0"/>
              <a:t>физические ограничения, </a:t>
            </a:r>
            <a:r>
              <a:rPr lang="ru-RU" dirty="0" err="1"/>
              <a:t>physical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en-US" dirty="0" smtClean="0"/>
              <a:t>FURPS+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72145"/>
            <a:ext cx="7375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72145"/>
            <a:ext cx="7375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В ходе проделанного курсового проекта </a:t>
            </a:r>
            <a:r>
              <a:rPr lang="ru-RU" dirty="0" smtClean="0"/>
              <a:t>была </a:t>
            </a:r>
            <a:r>
              <a:rPr lang="ru-RU" dirty="0"/>
              <a:t>проведена работа с литературой в области </a:t>
            </a:r>
            <a:r>
              <a:rPr lang="ru-RU" dirty="0" smtClean="0"/>
              <a:t>разработки диаграмм и </a:t>
            </a:r>
            <a:r>
              <a:rPr lang="ru-RU" dirty="0"/>
              <a:t>технологии разработки программного обеспечения, сформулированы основные понятия темы.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Было создано подробное описание унифицированного процесса разработки программного обеспечения для системы </a:t>
            </a:r>
            <a:r>
              <a:rPr lang="ru-RU" dirty="0" smtClean="0"/>
              <a:t>поддержки заказа и учета товаров. Реализованы </a:t>
            </a:r>
            <a:r>
              <a:rPr lang="ru-RU" dirty="0"/>
              <a:t>диаграммы </a:t>
            </a:r>
            <a:r>
              <a:rPr lang="ru-RU" dirty="0" err="1"/>
              <a:t>Ганта</a:t>
            </a:r>
            <a:r>
              <a:rPr lang="ru-RU" dirty="0"/>
              <a:t>, IDEF0, DFD, </a:t>
            </a:r>
            <a:r>
              <a:rPr lang="en-US" dirty="0" smtClean="0"/>
              <a:t>BPMN</a:t>
            </a:r>
            <a:r>
              <a:rPr lang="ru-RU" dirty="0" smtClean="0"/>
              <a:t>, а также </a:t>
            </a:r>
            <a:r>
              <a:rPr lang="en-US" smtClean="0"/>
              <a:t>FURPS+</a:t>
            </a:r>
            <a:r>
              <a:rPr lang="ru-RU" smtClean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были смоделированы бизнес-процессы, разработаны требования, основанные на прецедентах, </a:t>
            </a:r>
            <a:r>
              <a:rPr lang="ru-RU" dirty="0" smtClean="0"/>
              <a:t>Все </a:t>
            </a:r>
            <a:r>
              <a:rPr lang="ru-RU" dirty="0"/>
              <a:t>это выразилось в </a:t>
            </a:r>
            <a:r>
              <a:rPr lang="ru-RU" dirty="0" smtClean="0"/>
              <a:t>ряде </a:t>
            </a:r>
            <a:r>
              <a:rPr lang="ru-RU" dirty="0"/>
              <a:t>диаграмм, </a:t>
            </a:r>
            <a:r>
              <a:rPr lang="ru-RU" dirty="0" smtClean="0"/>
              <a:t>описанных </a:t>
            </a:r>
            <a:r>
              <a:rPr lang="ru-RU" dirty="0"/>
              <a:t>и представленных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988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выполнения работы возникали сложности, связанные с тем, что работа велась дистанционно. Проблемы, состоящие в недостатке теоретического материала были решены благодаря ценным советам и рекомендациям преподавателя.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Так как программа создавалась в течение немалого промежутка времени, у нее имеется несколько версий – две из них, вместе со всей сопровождающей документацией, находятся в моем </a:t>
            </a:r>
            <a:r>
              <a:rPr lang="ru-RU" dirty="0" err="1" smtClean="0"/>
              <a:t>репозитории</a:t>
            </a:r>
            <a:r>
              <a:rPr lang="ru-RU" dirty="0" smtClean="0"/>
              <a:t> на </a:t>
            </a:r>
            <a:r>
              <a:rPr lang="en-US" smtClean="0"/>
              <a:t>github.com</a:t>
            </a:r>
            <a:r>
              <a:rPr lang="ru-RU" smtClean="0"/>
              <a:t>. </a:t>
            </a:r>
            <a:r>
              <a:rPr lang="ru-RU" dirty="0" smtClean="0"/>
              <a:t>Первая версия предусматривает реализацию основного функционала, вторая – разработку дизайна и исправление различных 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922" y="2830159"/>
            <a:ext cx="9404723" cy="1400530"/>
          </a:xfrm>
        </p:spPr>
        <p:txBody>
          <a:bodyPr/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146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843579"/>
          </a:xfrm>
        </p:spPr>
        <p:txBody>
          <a:bodyPr/>
          <a:lstStyle/>
          <a:p>
            <a:r>
              <a:rPr lang="ru-RU" sz="4800" dirty="0" smtClean="0"/>
              <a:t>Диаграмма </a:t>
            </a:r>
            <a:r>
              <a:rPr lang="ru-RU" sz="4800" dirty="0" err="1" smtClean="0"/>
              <a:t>Ганта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Диаграмма, показывающая план и график работ по проекту «Система поддержки заказа и учета товаров»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2098631"/>
            <a:ext cx="9127725" cy="26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Создание модели </a:t>
            </a:r>
            <a:r>
              <a:rPr lang="en-US" sz="4800" dirty="0" smtClean="0"/>
              <a:t>IDEF0</a:t>
            </a:r>
            <a:r>
              <a:rPr lang="ru-RU" sz="4800" dirty="0" smtClean="0"/>
              <a:t>. Первый уровень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063" y="2052918"/>
            <a:ext cx="11120845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первый уровень процесса создания системы поддержки заказа и </a:t>
            </a:r>
            <a:r>
              <a:rPr lang="ru-RU" smtClean="0"/>
              <a:t>учета товаров.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Модель состоит из одного блока операции и множества стрелок, расположенных по разные стороны от блока.</a:t>
            </a:r>
          </a:p>
          <a:p>
            <a:pPr marL="0" indent="0">
              <a:buNone/>
            </a:pPr>
            <a:r>
              <a:rPr lang="ru-RU" dirty="0" smtClean="0"/>
              <a:t>Стрелки, находящиеся слева и направленные в сторону блока, являются входными данными. Выходящие от блока стрелки и направленные вправо – выходные данные.</a:t>
            </a:r>
          </a:p>
          <a:p>
            <a:pPr marL="0" indent="0">
              <a:buNone/>
            </a:pPr>
            <a:r>
              <a:rPr lang="ru-RU" dirty="0" smtClean="0"/>
              <a:t>Стрелки, расположенные выше от блока и направленные в его сторону, являются компонентами управления операцией.</a:t>
            </a:r>
          </a:p>
          <a:p>
            <a:pPr marL="0" indent="0">
              <a:buNone/>
            </a:pPr>
            <a:r>
              <a:rPr lang="ru-RU" dirty="0" smtClean="0"/>
              <a:t>Расположенные ниже блока стрелки, направленные к блоку – механизмы, т.е. то, что нам надо для реализации проекта.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26295"/>
            <a:ext cx="9404723" cy="1400530"/>
          </a:xfrm>
        </p:spPr>
        <p:txBody>
          <a:bodyPr/>
          <a:lstStyle/>
          <a:p>
            <a:r>
              <a:rPr lang="ru-RU" sz="4800" dirty="0" smtClean="0"/>
              <a:t>Первый уровень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4057"/>
            <a:ext cx="7524205" cy="5195680"/>
          </a:xfrm>
        </p:spPr>
      </p:pic>
    </p:spTree>
    <p:extLst>
      <p:ext uri="{BB962C8B-B14F-4D97-AF65-F5344CB8AC3E}">
        <p14:creationId xmlns:p14="http://schemas.microsoft.com/office/powerpoint/2010/main" val="3300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Создание модели </a:t>
            </a:r>
            <a:r>
              <a:rPr lang="en-US" sz="4400" dirty="0"/>
              <a:t>IDEF0</a:t>
            </a:r>
            <a:r>
              <a:rPr lang="ru-RU" sz="4400" dirty="0"/>
              <a:t>. </a:t>
            </a:r>
            <a:r>
              <a:rPr lang="ru-RU" sz="4400" dirty="0" smtClean="0"/>
              <a:t>Второй </a:t>
            </a:r>
            <a:r>
              <a:rPr lang="ru-RU" sz="4400" dirty="0"/>
              <a:t>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00667"/>
            <a:ext cx="8946541" cy="258004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второй уровень. Согласно варианту задания, было обнаружено четыре основных этапа создания и, как следует из этого, четыре операции: «Обработка заказа клиента», «Сборка товара на складе», «Подготовка документации», «Доставка».</a:t>
            </a:r>
          </a:p>
          <a:p>
            <a:pPr marL="0" indent="0">
              <a:buNone/>
            </a:pPr>
            <a:r>
              <a:rPr lang="ru-RU" dirty="0" smtClean="0"/>
              <a:t>Стоит отметить, что в диаграммах второго и более уровней, выходные данные одной операции могут служить для другой либо входными данными, либо управлением, либо оператором.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2"/>
            <a:ext cx="9404723" cy="1400530"/>
          </a:xfrm>
        </p:spPr>
        <p:txBody>
          <a:bodyPr/>
          <a:lstStyle/>
          <a:p>
            <a:r>
              <a:rPr lang="ru-RU" dirty="0" smtClean="0"/>
              <a:t>Второй уровень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99643"/>
            <a:ext cx="7461569" cy="5135992"/>
          </a:xfrm>
        </p:spPr>
      </p:pic>
    </p:spTree>
    <p:extLst>
      <p:ext uri="{BB962C8B-B14F-4D97-AF65-F5344CB8AC3E}">
        <p14:creationId xmlns:p14="http://schemas.microsoft.com/office/powerpoint/2010/main" val="15469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7"/>
            <a:ext cx="7375609" cy="5071749"/>
          </a:xfrm>
        </p:spPr>
      </p:pic>
    </p:spTree>
    <p:extLst>
      <p:ext uri="{BB962C8B-B14F-4D97-AF65-F5344CB8AC3E}">
        <p14:creationId xmlns:p14="http://schemas.microsoft.com/office/powerpoint/2010/main" val="11975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/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сборки товара на складе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6650"/>
            <a:ext cx="7375609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793</Words>
  <Application>Microsoft Office PowerPoint</Application>
  <PresentationFormat>Широкоэкранный</PresentationFormat>
  <Paragraphs>67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Times New Roman</vt:lpstr>
      <vt:lpstr>Wingdings</vt:lpstr>
      <vt:lpstr>Wingdings 3</vt:lpstr>
      <vt:lpstr>Ион</vt:lpstr>
      <vt:lpstr>Курсовой проект на тему: «Система поддержки заказа и учета товаров»</vt:lpstr>
      <vt:lpstr>Постановка задачи</vt:lpstr>
      <vt:lpstr>Диаграмма Ганта       Диаграмма, показывающая план и график работ по проекту «Система поддержки заказа и учета товаров»</vt:lpstr>
      <vt:lpstr>Создание модели IDEF0. Первый уровень</vt:lpstr>
      <vt:lpstr>Первый уровень</vt:lpstr>
      <vt:lpstr>Создание модели IDEF0. Второй уровень</vt:lpstr>
      <vt:lpstr>Второй уровень</vt:lpstr>
      <vt:lpstr>Третий уровень          Декомпозиция обработки заказа клиента                  </vt:lpstr>
      <vt:lpstr>Третий уровень          Декомпозиция сборки товара на складе                  </vt:lpstr>
      <vt:lpstr>Третий уровень          Декомпозиция подготовки документации                  </vt:lpstr>
      <vt:lpstr>Третий уровень          Декомпозиция доставки                  </vt:lpstr>
      <vt:lpstr>Диаграмма потоков данных (DFD)</vt:lpstr>
      <vt:lpstr>DFD                            </vt:lpstr>
      <vt:lpstr>Объектное проектирование (UML)</vt:lpstr>
      <vt:lpstr>UML                            </vt:lpstr>
      <vt:lpstr>Событийная цепочка процессов (EPC)</vt:lpstr>
      <vt:lpstr>EPC                            </vt:lpstr>
      <vt:lpstr>BPMN</vt:lpstr>
      <vt:lpstr>BPMN                            </vt:lpstr>
      <vt:lpstr>FURPS+</vt:lpstr>
      <vt:lpstr>FURPS+                            </vt:lpstr>
      <vt:lpstr>Тестирование                             </vt:lpstr>
      <vt:lpstr>Заключение</vt:lpstr>
      <vt:lpstr>Послесловие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«Система поддержки заказа и учета товаров»</dc:title>
  <dc:creator>dr.dixon87@outlook.com</dc:creator>
  <cp:lastModifiedBy>dr.dixon87@outlook.com</cp:lastModifiedBy>
  <cp:revision>22</cp:revision>
  <dcterms:created xsi:type="dcterms:W3CDTF">2020-05-09T16:40:04Z</dcterms:created>
  <dcterms:modified xsi:type="dcterms:W3CDTF">2020-05-09T21:58:05Z</dcterms:modified>
</cp:coreProperties>
</file>