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</p:sldMasterIdLst>
  <p:sldIdLst>
    <p:sldId id="256" r:id="rId5"/>
    <p:sldId id="257" r:id="rId6"/>
    <p:sldId id="262" r:id="rId7"/>
    <p:sldId id="258" r:id="rId8"/>
    <p:sldId id="259" r:id="rId9"/>
    <p:sldId id="260" r:id="rId10"/>
    <p:sldId id="261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6"/>
  </p:normalViewPr>
  <p:slideViewPr>
    <p:cSldViewPr snapToGrid="0">
      <p:cViewPr varScale="1">
        <p:scale>
          <a:sx n="90" d="100"/>
          <a:sy n="90" d="100"/>
        </p:scale>
        <p:origin x="2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39EFC3-3C23-4106-8AFA-6584602CBEEC}" type="doc">
      <dgm:prSet loTypeId="urn:diagrams.loki3.com/BracketList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CA"/>
        </a:p>
      </dgm:t>
    </dgm:pt>
    <dgm:pt modelId="{05D61938-CA4A-4388-B26C-126B312499E8}">
      <dgm:prSet phldrT="[Text]"/>
      <dgm:spPr/>
      <dgm:t>
        <a:bodyPr/>
        <a:lstStyle/>
        <a:p>
          <a:r>
            <a:rPr lang="en-US" b="1"/>
            <a:t>Raman’s Champions</a:t>
          </a:r>
          <a:endParaRPr lang="en-CA" b="1"/>
        </a:p>
      </dgm:t>
    </dgm:pt>
    <dgm:pt modelId="{B1B180A0-1EC2-4A50-B532-D07124BC9F5A}" type="parTrans" cxnId="{A4366206-3328-4C92-969B-16B1D448AA5F}">
      <dgm:prSet/>
      <dgm:spPr/>
      <dgm:t>
        <a:bodyPr/>
        <a:lstStyle/>
        <a:p>
          <a:endParaRPr lang="en-CA"/>
        </a:p>
      </dgm:t>
    </dgm:pt>
    <dgm:pt modelId="{F5239E2F-015F-4266-97EF-E66893CC470F}" type="sibTrans" cxnId="{A4366206-3328-4C92-969B-16B1D448AA5F}">
      <dgm:prSet/>
      <dgm:spPr/>
      <dgm:t>
        <a:bodyPr/>
        <a:lstStyle/>
        <a:p>
          <a:endParaRPr lang="en-CA"/>
        </a:p>
      </dgm:t>
    </dgm:pt>
    <dgm:pt modelId="{7ABB533B-546A-4B1E-9CF0-50439BFFDC71}">
      <dgm:prSet phldrT="[Text]"/>
      <dgm:spPr>
        <a:solidFill>
          <a:schemeClr val="bg2">
            <a:lumMod val="90000"/>
            <a:lumOff val="1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en-US"/>
            <a:t>Ankit Sharma</a:t>
          </a:r>
          <a:endParaRPr lang="en-CA"/>
        </a:p>
      </dgm:t>
    </dgm:pt>
    <dgm:pt modelId="{FA01C3B3-6C9C-47EE-BB70-E259B516900C}" type="parTrans" cxnId="{170E2571-FB72-4176-B3E3-BF0B2A787153}">
      <dgm:prSet/>
      <dgm:spPr/>
      <dgm:t>
        <a:bodyPr/>
        <a:lstStyle/>
        <a:p>
          <a:endParaRPr lang="en-CA"/>
        </a:p>
      </dgm:t>
    </dgm:pt>
    <dgm:pt modelId="{CCDE2C33-F8FE-4532-82F0-FA5AF4AD3667}" type="sibTrans" cxnId="{170E2571-FB72-4176-B3E3-BF0B2A787153}">
      <dgm:prSet/>
      <dgm:spPr/>
      <dgm:t>
        <a:bodyPr/>
        <a:lstStyle/>
        <a:p>
          <a:endParaRPr lang="en-CA"/>
        </a:p>
      </dgm:t>
    </dgm:pt>
    <dgm:pt modelId="{407B2AC8-EAEA-4206-9D37-18D3E5B578C8}">
      <dgm:prSet phldrT="[Text]"/>
      <dgm:spPr>
        <a:solidFill>
          <a:schemeClr val="bg2">
            <a:lumMod val="90000"/>
            <a:lumOff val="1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en-US"/>
            <a:t>Vishnu Satish</a:t>
          </a:r>
          <a:endParaRPr lang="en-CA"/>
        </a:p>
      </dgm:t>
    </dgm:pt>
    <dgm:pt modelId="{14BDCBEA-DEBA-4D1E-BB62-0E9BF1D9B02E}" type="parTrans" cxnId="{33D573FB-6200-412F-B1B6-9BC38D744E0E}">
      <dgm:prSet/>
      <dgm:spPr/>
      <dgm:t>
        <a:bodyPr/>
        <a:lstStyle/>
        <a:p>
          <a:endParaRPr lang="en-CA"/>
        </a:p>
      </dgm:t>
    </dgm:pt>
    <dgm:pt modelId="{773BAC66-727B-4DBD-AD65-1D482C8F49B4}" type="sibTrans" cxnId="{33D573FB-6200-412F-B1B6-9BC38D744E0E}">
      <dgm:prSet/>
      <dgm:spPr/>
      <dgm:t>
        <a:bodyPr/>
        <a:lstStyle/>
        <a:p>
          <a:endParaRPr lang="en-CA"/>
        </a:p>
      </dgm:t>
    </dgm:pt>
    <dgm:pt modelId="{2D27BE04-D008-44AB-A8A8-AA7785CFD8A5}">
      <dgm:prSet phldrT="[Text]"/>
      <dgm:spPr>
        <a:solidFill>
          <a:schemeClr val="bg2">
            <a:lumMod val="90000"/>
            <a:lumOff val="1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en-US"/>
            <a:t>Augustine Baby</a:t>
          </a:r>
          <a:endParaRPr lang="en-CA"/>
        </a:p>
      </dgm:t>
    </dgm:pt>
    <dgm:pt modelId="{7369AADF-3158-44B9-B839-8D8065A0A455}" type="parTrans" cxnId="{C2E602E2-419D-4A06-A1E3-9FCCB46AD946}">
      <dgm:prSet/>
      <dgm:spPr/>
      <dgm:t>
        <a:bodyPr/>
        <a:lstStyle/>
        <a:p>
          <a:endParaRPr lang="en-CA"/>
        </a:p>
      </dgm:t>
    </dgm:pt>
    <dgm:pt modelId="{320E53A9-9911-47AD-9F62-5DAF5588AA80}" type="sibTrans" cxnId="{C2E602E2-419D-4A06-A1E3-9FCCB46AD946}">
      <dgm:prSet/>
      <dgm:spPr/>
      <dgm:t>
        <a:bodyPr/>
        <a:lstStyle/>
        <a:p>
          <a:endParaRPr lang="en-CA"/>
        </a:p>
      </dgm:t>
    </dgm:pt>
    <dgm:pt modelId="{94FC194F-5780-48A0-800E-3880CB82F2FF}">
      <dgm:prSet phldrT="[Text]"/>
      <dgm:spPr>
        <a:solidFill>
          <a:schemeClr val="bg2">
            <a:lumMod val="90000"/>
            <a:lumOff val="1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en-US"/>
            <a:t>Nishit Pravinbhai Popat</a:t>
          </a:r>
          <a:endParaRPr lang="en-CA"/>
        </a:p>
      </dgm:t>
    </dgm:pt>
    <dgm:pt modelId="{8D4423C1-4A88-4C8B-8EEA-70586123F75D}" type="parTrans" cxnId="{C105DB23-2EA4-4A33-9387-9138FF5CBD3E}">
      <dgm:prSet/>
      <dgm:spPr/>
      <dgm:t>
        <a:bodyPr/>
        <a:lstStyle/>
        <a:p>
          <a:endParaRPr lang="en-CA"/>
        </a:p>
      </dgm:t>
    </dgm:pt>
    <dgm:pt modelId="{83C14034-810C-4CA5-992B-984C0115084D}" type="sibTrans" cxnId="{C105DB23-2EA4-4A33-9387-9138FF5CBD3E}">
      <dgm:prSet/>
      <dgm:spPr/>
      <dgm:t>
        <a:bodyPr/>
        <a:lstStyle/>
        <a:p>
          <a:endParaRPr lang="en-CA"/>
        </a:p>
      </dgm:t>
    </dgm:pt>
    <dgm:pt modelId="{8D3EB930-4FDB-495B-A3B2-A7D97EFBF1EF}">
      <dgm:prSet phldrT="[Text]"/>
      <dgm:spPr>
        <a:solidFill>
          <a:schemeClr val="bg2">
            <a:lumMod val="90000"/>
            <a:lumOff val="1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en-US"/>
            <a:t>Sri Venkatesh Subramaniam</a:t>
          </a:r>
          <a:endParaRPr lang="en-CA"/>
        </a:p>
      </dgm:t>
    </dgm:pt>
    <dgm:pt modelId="{EFDCD83F-363F-4B61-A367-7D7A33CE8C74}" type="parTrans" cxnId="{DE5E551B-3476-4273-BC53-34C5BC3BA955}">
      <dgm:prSet/>
      <dgm:spPr/>
      <dgm:t>
        <a:bodyPr/>
        <a:lstStyle/>
        <a:p>
          <a:endParaRPr lang="en-CA"/>
        </a:p>
      </dgm:t>
    </dgm:pt>
    <dgm:pt modelId="{304BEBCD-E5B4-4423-9E16-DE91E0E20ACD}" type="sibTrans" cxnId="{DE5E551B-3476-4273-BC53-34C5BC3BA955}">
      <dgm:prSet/>
      <dgm:spPr/>
      <dgm:t>
        <a:bodyPr/>
        <a:lstStyle/>
        <a:p>
          <a:endParaRPr lang="en-CA"/>
        </a:p>
      </dgm:t>
    </dgm:pt>
    <dgm:pt modelId="{3581C132-A822-4016-9B28-5C659FBD3D8D}" type="pres">
      <dgm:prSet presAssocID="{3339EFC3-3C23-4106-8AFA-6584602CBEEC}" presName="Name0" presStyleCnt="0">
        <dgm:presLayoutVars>
          <dgm:dir/>
          <dgm:animLvl val="lvl"/>
          <dgm:resizeHandles val="exact"/>
        </dgm:presLayoutVars>
      </dgm:prSet>
      <dgm:spPr/>
    </dgm:pt>
    <dgm:pt modelId="{0BC40578-684F-4524-83CF-F94FFB1C8EC3}" type="pres">
      <dgm:prSet presAssocID="{05D61938-CA4A-4388-B26C-126B312499E8}" presName="linNode" presStyleCnt="0"/>
      <dgm:spPr/>
    </dgm:pt>
    <dgm:pt modelId="{24F0921B-A509-4368-A14A-7A0449A24AAD}" type="pres">
      <dgm:prSet presAssocID="{05D61938-CA4A-4388-B26C-126B312499E8}" presName="parTx" presStyleLbl="revTx" presStyleIdx="0" presStyleCnt="1" custScaleX="129957" custScaleY="52104">
        <dgm:presLayoutVars>
          <dgm:chMax val="1"/>
          <dgm:bulletEnabled val="1"/>
        </dgm:presLayoutVars>
      </dgm:prSet>
      <dgm:spPr/>
    </dgm:pt>
    <dgm:pt modelId="{FA5C8819-B923-44AA-B293-2288C45CB5CB}" type="pres">
      <dgm:prSet presAssocID="{05D61938-CA4A-4388-B26C-126B312499E8}" presName="bracket" presStyleLbl="parChTrans1D1" presStyleIdx="0" presStyleCnt="1"/>
      <dgm:spPr/>
    </dgm:pt>
    <dgm:pt modelId="{7BCF1E24-AEC2-40F7-8B1F-F69B49D0C843}" type="pres">
      <dgm:prSet presAssocID="{05D61938-CA4A-4388-B26C-126B312499E8}" presName="spH" presStyleCnt="0"/>
      <dgm:spPr/>
    </dgm:pt>
    <dgm:pt modelId="{2EEB5F0C-B627-4B83-B9D5-125228EA7BC7}" type="pres">
      <dgm:prSet presAssocID="{05D61938-CA4A-4388-B26C-126B312499E8}" presName="desTx" presStyleLbl="node1" presStyleIdx="0" presStyleCnt="1" custScaleX="99847" custScaleY="99270" custLinFactNeighborX="17704" custLinFactNeighborY="909">
        <dgm:presLayoutVars>
          <dgm:bulletEnabled val="1"/>
        </dgm:presLayoutVars>
      </dgm:prSet>
      <dgm:spPr/>
    </dgm:pt>
  </dgm:ptLst>
  <dgm:cxnLst>
    <dgm:cxn modelId="{A4366206-3328-4C92-969B-16B1D448AA5F}" srcId="{3339EFC3-3C23-4106-8AFA-6584602CBEEC}" destId="{05D61938-CA4A-4388-B26C-126B312499E8}" srcOrd="0" destOrd="0" parTransId="{B1B180A0-1EC2-4A50-B532-D07124BC9F5A}" sibTransId="{F5239E2F-015F-4266-97EF-E66893CC470F}"/>
    <dgm:cxn modelId="{BCE6E607-0ABA-4F5E-901F-57A0B784D6B3}" type="presOf" srcId="{2D27BE04-D008-44AB-A8A8-AA7785CFD8A5}" destId="{2EEB5F0C-B627-4B83-B9D5-125228EA7BC7}" srcOrd="0" destOrd="2" presId="urn:diagrams.loki3.com/BracketList"/>
    <dgm:cxn modelId="{DE5E551B-3476-4273-BC53-34C5BC3BA955}" srcId="{05D61938-CA4A-4388-B26C-126B312499E8}" destId="{8D3EB930-4FDB-495B-A3B2-A7D97EFBF1EF}" srcOrd="4" destOrd="0" parTransId="{EFDCD83F-363F-4B61-A367-7D7A33CE8C74}" sibTransId="{304BEBCD-E5B4-4423-9E16-DE91E0E20ACD}"/>
    <dgm:cxn modelId="{C105DB23-2EA4-4A33-9387-9138FF5CBD3E}" srcId="{05D61938-CA4A-4388-B26C-126B312499E8}" destId="{94FC194F-5780-48A0-800E-3880CB82F2FF}" srcOrd="3" destOrd="0" parTransId="{8D4423C1-4A88-4C8B-8EEA-70586123F75D}" sibTransId="{83C14034-810C-4CA5-992B-984C0115084D}"/>
    <dgm:cxn modelId="{5B719E6A-AB31-4309-924C-43E7375F41E0}" type="presOf" srcId="{407B2AC8-EAEA-4206-9D37-18D3E5B578C8}" destId="{2EEB5F0C-B627-4B83-B9D5-125228EA7BC7}" srcOrd="0" destOrd="1" presId="urn:diagrams.loki3.com/BracketList"/>
    <dgm:cxn modelId="{170E2571-FB72-4176-B3E3-BF0B2A787153}" srcId="{05D61938-CA4A-4388-B26C-126B312499E8}" destId="{7ABB533B-546A-4B1E-9CF0-50439BFFDC71}" srcOrd="0" destOrd="0" parTransId="{FA01C3B3-6C9C-47EE-BB70-E259B516900C}" sibTransId="{CCDE2C33-F8FE-4532-82F0-FA5AF4AD3667}"/>
    <dgm:cxn modelId="{F4BE8877-26DF-4FE8-9023-E9598D903D27}" type="presOf" srcId="{94FC194F-5780-48A0-800E-3880CB82F2FF}" destId="{2EEB5F0C-B627-4B83-B9D5-125228EA7BC7}" srcOrd="0" destOrd="3" presId="urn:diagrams.loki3.com/BracketList"/>
    <dgm:cxn modelId="{976E2F97-C7FD-4594-B22A-0675B066808C}" type="presOf" srcId="{05D61938-CA4A-4388-B26C-126B312499E8}" destId="{24F0921B-A509-4368-A14A-7A0449A24AAD}" srcOrd="0" destOrd="0" presId="urn:diagrams.loki3.com/BracketList"/>
    <dgm:cxn modelId="{B7D83EBE-DFE7-4042-A280-00499EEDF6F6}" type="presOf" srcId="{3339EFC3-3C23-4106-8AFA-6584602CBEEC}" destId="{3581C132-A822-4016-9B28-5C659FBD3D8D}" srcOrd="0" destOrd="0" presId="urn:diagrams.loki3.com/BracketList"/>
    <dgm:cxn modelId="{415ECEC4-28A8-4747-8B0F-FE5C15BD224E}" type="presOf" srcId="{8D3EB930-4FDB-495B-A3B2-A7D97EFBF1EF}" destId="{2EEB5F0C-B627-4B83-B9D5-125228EA7BC7}" srcOrd="0" destOrd="4" presId="urn:diagrams.loki3.com/BracketList"/>
    <dgm:cxn modelId="{66F880CA-543B-4823-A9C1-FF471BAE1E34}" type="presOf" srcId="{7ABB533B-546A-4B1E-9CF0-50439BFFDC71}" destId="{2EEB5F0C-B627-4B83-B9D5-125228EA7BC7}" srcOrd="0" destOrd="0" presId="urn:diagrams.loki3.com/BracketList"/>
    <dgm:cxn modelId="{C2E602E2-419D-4A06-A1E3-9FCCB46AD946}" srcId="{05D61938-CA4A-4388-B26C-126B312499E8}" destId="{2D27BE04-D008-44AB-A8A8-AA7785CFD8A5}" srcOrd="2" destOrd="0" parTransId="{7369AADF-3158-44B9-B839-8D8065A0A455}" sibTransId="{320E53A9-9911-47AD-9F62-5DAF5588AA80}"/>
    <dgm:cxn modelId="{33D573FB-6200-412F-B1B6-9BC38D744E0E}" srcId="{05D61938-CA4A-4388-B26C-126B312499E8}" destId="{407B2AC8-EAEA-4206-9D37-18D3E5B578C8}" srcOrd="1" destOrd="0" parTransId="{14BDCBEA-DEBA-4D1E-BB62-0E9BF1D9B02E}" sibTransId="{773BAC66-727B-4DBD-AD65-1D482C8F49B4}"/>
    <dgm:cxn modelId="{818D7B90-6971-48B6-9B3F-091EC29FB96A}" type="presParOf" srcId="{3581C132-A822-4016-9B28-5C659FBD3D8D}" destId="{0BC40578-684F-4524-83CF-F94FFB1C8EC3}" srcOrd="0" destOrd="0" presId="urn:diagrams.loki3.com/BracketList"/>
    <dgm:cxn modelId="{927E8FAC-AF88-4900-AD5B-E964ADBD501D}" type="presParOf" srcId="{0BC40578-684F-4524-83CF-F94FFB1C8EC3}" destId="{24F0921B-A509-4368-A14A-7A0449A24AAD}" srcOrd="0" destOrd="0" presId="urn:diagrams.loki3.com/BracketList"/>
    <dgm:cxn modelId="{F0FEC0F1-0FB2-400E-849C-CA88F8BD59F4}" type="presParOf" srcId="{0BC40578-684F-4524-83CF-F94FFB1C8EC3}" destId="{FA5C8819-B923-44AA-B293-2288C45CB5CB}" srcOrd="1" destOrd="0" presId="urn:diagrams.loki3.com/BracketList"/>
    <dgm:cxn modelId="{1A75F0E1-3A7D-4CA2-94EA-7BE4C32B739E}" type="presParOf" srcId="{0BC40578-684F-4524-83CF-F94FFB1C8EC3}" destId="{7BCF1E24-AEC2-40F7-8B1F-F69B49D0C843}" srcOrd="2" destOrd="0" presId="urn:diagrams.loki3.com/BracketList"/>
    <dgm:cxn modelId="{7AD2020C-3E7A-4D58-9C6D-154123F5F04A}" type="presParOf" srcId="{0BC40578-684F-4524-83CF-F94FFB1C8EC3}" destId="{2EEB5F0C-B627-4B83-B9D5-125228EA7BC7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ACD913-0553-4486-9B30-35E193CA870E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20EB74-E8ED-4AA4-8299-94D2457490E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1200" dirty="0"/>
            <a:t>Portfolio optimization maximizes returns and minimizes risk.</a:t>
          </a:r>
          <a:endParaRPr lang="en-US" sz="1200" dirty="0"/>
        </a:p>
      </dgm:t>
    </dgm:pt>
    <dgm:pt modelId="{80677647-D5A4-4170-8875-AF8B5CB9407B}" type="parTrans" cxnId="{40183C39-9291-461C-8DE1-36BBE480128B}">
      <dgm:prSet/>
      <dgm:spPr/>
      <dgm:t>
        <a:bodyPr/>
        <a:lstStyle/>
        <a:p>
          <a:endParaRPr lang="en-US"/>
        </a:p>
      </dgm:t>
    </dgm:pt>
    <dgm:pt modelId="{74314896-B006-4A42-B98C-1EF47229FA3D}" type="sibTrans" cxnId="{40183C39-9291-461C-8DE1-36BBE480128B}">
      <dgm:prSet/>
      <dgm:spPr/>
      <dgm:t>
        <a:bodyPr/>
        <a:lstStyle/>
        <a:p>
          <a:endParaRPr lang="en-US"/>
        </a:p>
      </dgm:t>
    </dgm:pt>
    <dgm:pt modelId="{1784A95E-FC30-4D49-A6CF-6C634BF2C72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1200" dirty="0"/>
            <a:t>Diversification benefits reduce the impact of individual asset performance.</a:t>
          </a:r>
          <a:endParaRPr lang="en-US" sz="1200" dirty="0"/>
        </a:p>
      </dgm:t>
    </dgm:pt>
    <dgm:pt modelId="{51026727-580C-437D-9BA3-CCC22A620A84}" type="parTrans" cxnId="{57A61F5C-B8BB-4159-AF0F-E70D5A51EACF}">
      <dgm:prSet/>
      <dgm:spPr/>
      <dgm:t>
        <a:bodyPr/>
        <a:lstStyle/>
        <a:p>
          <a:endParaRPr lang="en-US"/>
        </a:p>
      </dgm:t>
    </dgm:pt>
    <dgm:pt modelId="{9648E9C8-DE1B-4F23-B0D4-77978C273AE4}" type="sibTrans" cxnId="{57A61F5C-B8BB-4159-AF0F-E70D5A51EACF}">
      <dgm:prSet/>
      <dgm:spPr/>
      <dgm:t>
        <a:bodyPr/>
        <a:lstStyle/>
        <a:p>
          <a:endParaRPr lang="en-US"/>
        </a:p>
      </dgm:t>
    </dgm:pt>
    <dgm:pt modelId="{E5C85B37-C367-4508-9C88-2C59E0D4E7A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1200" dirty="0"/>
            <a:t>Finding the optimal balance between risk and reward.</a:t>
          </a:r>
          <a:endParaRPr lang="en-US" sz="1200" dirty="0"/>
        </a:p>
      </dgm:t>
    </dgm:pt>
    <dgm:pt modelId="{95776634-FE62-487F-A542-6F0670D99DD5}" type="parTrans" cxnId="{8D659226-21A4-471C-9AF8-CF2DA09A2DE8}">
      <dgm:prSet/>
      <dgm:spPr/>
      <dgm:t>
        <a:bodyPr/>
        <a:lstStyle/>
        <a:p>
          <a:endParaRPr lang="en-US"/>
        </a:p>
      </dgm:t>
    </dgm:pt>
    <dgm:pt modelId="{6A7404FE-0A72-45EF-914D-EBF94E6EA5A3}" type="sibTrans" cxnId="{8D659226-21A4-471C-9AF8-CF2DA09A2DE8}">
      <dgm:prSet/>
      <dgm:spPr/>
      <dgm:t>
        <a:bodyPr/>
        <a:lstStyle/>
        <a:p>
          <a:endParaRPr lang="en-US"/>
        </a:p>
      </dgm:t>
    </dgm:pt>
    <dgm:pt modelId="{79857F0F-AFEE-4639-AB9A-356804DD474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1200" dirty="0"/>
            <a:t>Efficient Frontier: Maximum return for a given level of risk.</a:t>
          </a:r>
          <a:endParaRPr lang="en-US" sz="1200" dirty="0"/>
        </a:p>
      </dgm:t>
    </dgm:pt>
    <dgm:pt modelId="{4415A442-D249-487A-839E-9DD8DF974BBB}" type="parTrans" cxnId="{D93D5265-866F-4087-ADAF-B645FB43A949}">
      <dgm:prSet/>
      <dgm:spPr/>
      <dgm:t>
        <a:bodyPr/>
        <a:lstStyle/>
        <a:p>
          <a:endParaRPr lang="en-US"/>
        </a:p>
      </dgm:t>
    </dgm:pt>
    <dgm:pt modelId="{98EF397D-45F3-46E4-911F-6849A4E0A62C}" type="sibTrans" cxnId="{D93D5265-866F-4087-ADAF-B645FB43A949}">
      <dgm:prSet/>
      <dgm:spPr/>
      <dgm:t>
        <a:bodyPr/>
        <a:lstStyle/>
        <a:p>
          <a:endParaRPr lang="en-US"/>
        </a:p>
      </dgm:t>
    </dgm:pt>
    <dgm:pt modelId="{93AAF860-13C1-4461-ADF3-6C810BF7163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1200" dirty="0"/>
            <a:t>Ongoing process to adapt to changing market conditions.</a:t>
          </a:r>
          <a:endParaRPr lang="en-US" sz="1200" dirty="0"/>
        </a:p>
      </dgm:t>
    </dgm:pt>
    <dgm:pt modelId="{6D136E14-E76E-4356-969B-7AECE043A56D}" type="parTrans" cxnId="{AB9E1A48-A05B-4EA7-AEC6-F3AA526081C1}">
      <dgm:prSet/>
      <dgm:spPr/>
      <dgm:t>
        <a:bodyPr/>
        <a:lstStyle/>
        <a:p>
          <a:endParaRPr lang="en-US"/>
        </a:p>
      </dgm:t>
    </dgm:pt>
    <dgm:pt modelId="{3868C82E-EF8A-4606-8E33-A4791895F12F}" type="sibTrans" cxnId="{AB9E1A48-A05B-4EA7-AEC6-F3AA526081C1}">
      <dgm:prSet/>
      <dgm:spPr/>
      <dgm:t>
        <a:bodyPr/>
        <a:lstStyle/>
        <a:p>
          <a:endParaRPr lang="en-US"/>
        </a:p>
      </dgm:t>
    </dgm:pt>
    <dgm:pt modelId="{754BC2A7-16EF-45DF-9AF9-9D5CE066336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1200" dirty="0"/>
            <a:t>Vital for institutional investors to achieve financial goals.</a:t>
          </a:r>
          <a:endParaRPr lang="en-US" sz="1200" dirty="0"/>
        </a:p>
      </dgm:t>
    </dgm:pt>
    <dgm:pt modelId="{EC0961DD-4B86-4E36-8AB8-3F6467B6472D}" type="parTrans" cxnId="{CF02D122-B77C-48E9-9262-B74A89CD22FD}">
      <dgm:prSet/>
      <dgm:spPr/>
      <dgm:t>
        <a:bodyPr/>
        <a:lstStyle/>
        <a:p>
          <a:endParaRPr lang="en-US"/>
        </a:p>
      </dgm:t>
    </dgm:pt>
    <dgm:pt modelId="{9B897740-ABC0-48FF-9BBE-ED92536619C0}" type="sibTrans" cxnId="{CF02D122-B77C-48E9-9262-B74A89CD22FD}">
      <dgm:prSet/>
      <dgm:spPr/>
      <dgm:t>
        <a:bodyPr/>
        <a:lstStyle/>
        <a:p>
          <a:endParaRPr lang="en-US"/>
        </a:p>
      </dgm:t>
    </dgm:pt>
    <dgm:pt modelId="{EDD36E17-DE73-4A36-B7D1-9163D22E7BA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1200" dirty="0"/>
            <a:t>Involves quantitative techniques and risk management.</a:t>
          </a:r>
          <a:endParaRPr lang="en-US" sz="1200" dirty="0"/>
        </a:p>
      </dgm:t>
    </dgm:pt>
    <dgm:pt modelId="{3756F6B7-99EB-40BF-831D-AF1AFBCE2DCA}" type="parTrans" cxnId="{515EAC78-D037-47FB-B327-83B756C75E4F}">
      <dgm:prSet/>
      <dgm:spPr/>
      <dgm:t>
        <a:bodyPr/>
        <a:lstStyle/>
        <a:p>
          <a:endParaRPr lang="en-US"/>
        </a:p>
      </dgm:t>
    </dgm:pt>
    <dgm:pt modelId="{448D1BD3-123C-4EE0-9DD5-A19880A02A41}" type="sibTrans" cxnId="{515EAC78-D037-47FB-B327-83B756C75E4F}">
      <dgm:prSet/>
      <dgm:spPr/>
      <dgm:t>
        <a:bodyPr/>
        <a:lstStyle/>
        <a:p>
          <a:endParaRPr lang="en-US"/>
        </a:p>
      </dgm:t>
    </dgm:pt>
    <dgm:pt modelId="{8E9E427D-3017-4FC2-B478-A0F8C135798E}" type="pres">
      <dgm:prSet presAssocID="{E9ACD913-0553-4486-9B30-35E193CA870E}" presName="root" presStyleCnt="0">
        <dgm:presLayoutVars>
          <dgm:dir/>
          <dgm:resizeHandles val="exact"/>
        </dgm:presLayoutVars>
      </dgm:prSet>
      <dgm:spPr/>
    </dgm:pt>
    <dgm:pt modelId="{81145B1E-6FFE-46B9-9A9A-3281B32FF267}" type="pres">
      <dgm:prSet presAssocID="{0E20EB74-E8ED-4AA4-8299-94D2457490ED}" presName="compNode" presStyleCnt="0"/>
      <dgm:spPr/>
    </dgm:pt>
    <dgm:pt modelId="{6E32E760-6268-46D8-991C-9A8516A8FEC5}" type="pres">
      <dgm:prSet presAssocID="{0E20EB74-E8ED-4AA4-8299-94D2457490ED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D3264849-34E5-45D5-95A6-89868BF1D546}" type="pres">
      <dgm:prSet presAssocID="{0E20EB74-E8ED-4AA4-8299-94D2457490ED}" presName="spaceRect" presStyleCnt="0"/>
      <dgm:spPr/>
    </dgm:pt>
    <dgm:pt modelId="{D3E97E48-DE54-4910-BD69-F58EA5114D2C}" type="pres">
      <dgm:prSet presAssocID="{0E20EB74-E8ED-4AA4-8299-94D2457490ED}" presName="textRect" presStyleLbl="revTx" presStyleIdx="0" presStyleCnt="7">
        <dgm:presLayoutVars>
          <dgm:chMax val="1"/>
          <dgm:chPref val="1"/>
        </dgm:presLayoutVars>
      </dgm:prSet>
      <dgm:spPr/>
    </dgm:pt>
    <dgm:pt modelId="{64AB1C7F-0A99-4F3F-AEDC-67D75EFD437A}" type="pres">
      <dgm:prSet presAssocID="{74314896-B006-4A42-B98C-1EF47229FA3D}" presName="sibTrans" presStyleCnt="0"/>
      <dgm:spPr/>
    </dgm:pt>
    <dgm:pt modelId="{0C060F1B-1AF4-4844-8090-96DC86FEC335}" type="pres">
      <dgm:prSet presAssocID="{1784A95E-FC30-4D49-A6CF-6C634BF2C72C}" presName="compNode" presStyleCnt="0"/>
      <dgm:spPr/>
    </dgm:pt>
    <dgm:pt modelId="{9B2B537E-2E6A-4666-B4FD-7AB97CB15474}" type="pres">
      <dgm:prSet presAssocID="{1784A95E-FC30-4D49-A6CF-6C634BF2C72C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65C675EF-FA5E-4A83-8707-9476DA12B971}" type="pres">
      <dgm:prSet presAssocID="{1784A95E-FC30-4D49-A6CF-6C634BF2C72C}" presName="spaceRect" presStyleCnt="0"/>
      <dgm:spPr/>
    </dgm:pt>
    <dgm:pt modelId="{44A6F83B-0C7E-47B8-8AA1-420C04301C0F}" type="pres">
      <dgm:prSet presAssocID="{1784A95E-FC30-4D49-A6CF-6C634BF2C72C}" presName="textRect" presStyleLbl="revTx" presStyleIdx="1" presStyleCnt="7">
        <dgm:presLayoutVars>
          <dgm:chMax val="1"/>
          <dgm:chPref val="1"/>
        </dgm:presLayoutVars>
      </dgm:prSet>
      <dgm:spPr/>
    </dgm:pt>
    <dgm:pt modelId="{A6D2ADBA-C3AC-4486-B6C4-2D8D6BA8B7FF}" type="pres">
      <dgm:prSet presAssocID="{9648E9C8-DE1B-4F23-B0D4-77978C273AE4}" presName="sibTrans" presStyleCnt="0"/>
      <dgm:spPr/>
    </dgm:pt>
    <dgm:pt modelId="{26B39EFC-EB70-47C7-9FD4-1CA35AD50C52}" type="pres">
      <dgm:prSet presAssocID="{E5C85B37-C367-4508-9C88-2C59E0D4E7A3}" presName="compNode" presStyleCnt="0"/>
      <dgm:spPr/>
    </dgm:pt>
    <dgm:pt modelId="{8A7E4A31-DDE1-4094-A03D-E10B71D2D652}" type="pres">
      <dgm:prSet presAssocID="{E5C85B37-C367-4508-9C88-2C59E0D4E7A3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CB0A12CD-948D-438A-8917-9B07B32D7665}" type="pres">
      <dgm:prSet presAssocID="{E5C85B37-C367-4508-9C88-2C59E0D4E7A3}" presName="spaceRect" presStyleCnt="0"/>
      <dgm:spPr/>
    </dgm:pt>
    <dgm:pt modelId="{2B1480C1-161A-4299-AD37-CCD70BE4B3CE}" type="pres">
      <dgm:prSet presAssocID="{E5C85B37-C367-4508-9C88-2C59E0D4E7A3}" presName="textRect" presStyleLbl="revTx" presStyleIdx="2" presStyleCnt="7">
        <dgm:presLayoutVars>
          <dgm:chMax val="1"/>
          <dgm:chPref val="1"/>
        </dgm:presLayoutVars>
      </dgm:prSet>
      <dgm:spPr/>
    </dgm:pt>
    <dgm:pt modelId="{949EE218-B897-46DC-B341-B17850E01FF7}" type="pres">
      <dgm:prSet presAssocID="{6A7404FE-0A72-45EF-914D-EBF94E6EA5A3}" presName="sibTrans" presStyleCnt="0"/>
      <dgm:spPr/>
    </dgm:pt>
    <dgm:pt modelId="{779B523F-86E3-4AC8-B94F-BF7FC7F9AFEB}" type="pres">
      <dgm:prSet presAssocID="{79857F0F-AFEE-4639-AB9A-356804DD4744}" presName="compNode" presStyleCnt="0"/>
      <dgm:spPr/>
    </dgm:pt>
    <dgm:pt modelId="{699C71CA-E214-44B4-8B73-591FF2181885}" type="pres">
      <dgm:prSet presAssocID="{79857F0F-AFEE-4639-AB9A-356804DD4744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E73E6173-1AA2-4B26-808F-513D86A7830E}" type="pres">
      <dgm:prSet presAssocID="{79857F0F-AFEE-4639-AB9A-356804DD4744}" presName="spaceRect" presStyleCnt="0"/>
      <dgm:spPr/>
    </dgm:pt>
    <dgm:pt modelId="{566850D8-E367-46F5-BAE4-4A959F48FC96}" type="pres">
      <dgm:prSet presAssocID="{79857F0F-AFEE-4639-AB9A-356804DD4744}" presName="textRect" presStyleLbl="revTx" presStyleIdx="3" presStyleCnt="7">
        <dgm:presLayoutVars>
          <dgm:chMax val="1"/>
          <dgm:chPref val="1"/>
        </dgm:presLayoutVars>
      </dgm:prSet>
      <dgm:spPr/>
    </dgm:pt>
    <dgm:pt modelId="{658B5F9A-2F37-4338-8DE6-9009EBEB9E3D}" type="pres">
      <dgm:prSet presAssocID="{98EF397D-45F3-46E4-911F-6849A4E0A62C}" presName="sibTrans" presStyleCnt="0"/>
      <dgm:spPr/>
    </dgm:pt>
    <dgm:pt modelId="{6D366B3A-0AEF-4969-9A28-ECD525996671}" type="pres">
      <dgm:prSet presAssocID="{93AAF860-13C1-4461-ADF3-6C810BF71630}" presName="compNode" presStyleCnt="0"/>
      <dgm:spPr/>
    </dgm:pt>
    <dgm:pt modelId="{38DEAFC9-DB82-49A7-AECC-FF3C9498B42D}" type="pres">
      <dgm:prSet presAssocID="{93AAF860-13C1-4461-ADF3-6C810BF71630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AC6DFD11-38BB-43E7-BD44-3932BEAC37EF}" type="pres">
      <dgm:prSet presAssocID="{93AAF860-13C1-4461-ADF3-6C810BF71630}" presName="spaceRect" presStyleCnt="0"/>
      <dgm:spPr/>
    </dgm:pt>
    <dgm:pt modelId="{A724F63E-9C38-4814-B898-91E6C99DDDD2}" type="pres">
      <dgm:prSet presAssocID="{93AAF860-13C1-4461-ADF3-6C810BF71630}" presName="textRect" presStyleLbl="revTx" presStyleIdx="4" presStyleCnt="7">
        <dgm:presLayoutVars>
          <dgm:chMax val="1"/>
          <dgm:chPref val="1"/>
        </dgm:presLayoutVars>
      </dgm:prSet>
      <dgm:spPr/>
    </dgm:pt>
    <dgm:pt modelId="{C1BBD05C-0296-4CD4-BA8D-861D9D92811B}" type="pres">
      <dgm:prSet presAssocID="{3868C82E-EF8A-4606-8E33-A4791895F12F}" presName="sibTrans" presStyleCnt="0"/>
      <dgm:spPr/>
    </dgm:pt>
    <dgm:pt modelId="{9C828FD2-CC3E-4F0C-B297-66B22AC2EA0A}" type="pres">
      <dgm:prSet presAssocID="{754BC2A7-16EF-45DF-9AF9-9D5CE066336D}" presName="compNode" presStyleCnt="0"/>
      <dgm:spPr/>
    </dgm:pt>
    <dgm:pt modelId="{A93B461D-6EC9-44E0-A05E-322D1CFD2B56}" type="pres">
      <dgm:prSet presAssocID="{754BC2A7-16EF-45DF-9AF9-9D5CE066336D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AD1FBCF3-8D2E-4968-B3E3-7FDE88221E4E}" type="pres">
      <dgm:prSet presAssocID="{754BC2A7-16EF-45DF-9AF9-9D5CE066336D}" presName="spaceRect" presStyleCnt="0"/>
      <dgm:spPr/>
    </dgm:pt>
    <dgm:pt modelId="{29294C3B-8FDD-4D09-A1BD-5FBFF8B41048}" type="pres">
      <dgm:prSet presAssocID="{754BC2A7-16EF-45DF-9AF9-9D5CE066336D}" presName="textRect" presStyleLbl="revTx" presStyleIdx="5" presStyleCnt="7">
        <dgm:presLayoutVars>
          <dgm:chMax val="1"/>
          <dgm:chPref val="1"/>
        </dgm:presLayoutVars>
      </dgm:prSet>
      <dgm:spPr/>
    </dgm:pt>
    <dgm:pt modelId="{5A842904-196F-4253-9695-D98B0BB36075}" type="pres">
      <dgm:prSet presAssocID="{9B897740-ABC0-48FF-9BBE-ED92536619C0}" presName="sibTrans" presStyleCnt="0"/>
      <dgm:spPr/>
    </dgm:pt>
    <dgm:pt modelId="{175FEA51-ADA6-4635-B08D-CF7D9A441729}" type="pres">
      <dgm:prSet presAssocID="{EDD36E17-DE73-4A36-B7D1-9163D22E7BA9}" presName="compNode" presStyleCnt="0"/>
      <dgm:spPr/>
    </dgm:pt>
    <dgm:pt modelId="{CAC50D4E-BC5F-41A7-9A48-E093CFC6C76D}" type="pres">
      <dgm:prSet presAssocID="{EDD36E17-DE73-4A36-B7D1-9163D22E7BA9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91C3C485-F13B-4200-8004-4F1333EA9BD7}" type="pres">
      <dgm:prSet presAssocID="{EDD36E17-DE73-4A36-B7D1-9163D22E7BA9}" presName="spaceRect" presStyleCnt="0"/>
      <dgm:spPr/>
    </dgm:pt>
    <dgm:pt modelId="{108B4386-0BF3-46BE-A453-59345031A473}" type="pres">
      <dgm:prSet presAssocID="{EDD36E17-DE73-4A36-B7D1-9163D22E7BA9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CF02D122-B77C-48E9-9262-B74A89CD22FD}" srcId="{E9ACD913-0553-4486-9B30-35E193CA870E}" destId="{754BC2A7-16EF-45DF-9AF9-9D5CE066336D}" srcOrd="5" destOrd="0" parTransId="{EC0961DD-4B86-4E36-8AB8-3F6467B6472D}" sibTransId="{9B897740-ABC0-48FF-9BBE-ED92536619C0}"/>
    <dgm:cxn modelId="{8D659226-21A4-471C-9AF8-CF2DA09A2DE8}" srcId="{E9ACD913-0553-4486-9B30-35E193CA870E}" destId="{E5C85B37-C367-4508-9C88-2C59E0D4E7A3}" srcOrd="2" destOrd="0" parTransId="{95776634-FE62-487F-A542-6F0670D99DD5}" sibTransId="{6A7404FE-0A72-45EF-914D-EBF94E6EA5A3}"/>
    <dgm:cxn modelId="{2F4E1131-AB55-4C4D-9E10-BE8E479D75B5}" type="presOf" srcId="{E5C85B37-C367-4508-9C88-2C59E0D4E7A3}" destId="{2B1480C1-161A-4299-AD37-CCD70BE4B3CE}" srcOrd="0" destOrd="0" presId="urn:microsoft.com/office/officeart/2018/2/layout/IconLabelList"/>
    <dgm:cxn modelId="{40183C39-9291-461C-8DE1-36BBE480128B}" srcId="{E9ACD913-0553-4486-9B30-35E193CA870E}" destId="{0E20EB74-E8ED-4AA4-8299-94D2457490ED}" srcOrd="0" destOrd="0" parTransId="{80677647-D5A4-4170-8875-AF8B5CB9407B}" sibTransId="{74314896-B006-4A42-B98C-1EF47229FA3D}"/>
    <dgm:cxn modelId="{AB9E1A48-A05B-4EA7-AEC6-F3AA526081C1}" srcId="{E9ACD913-0553-4486-9B30-35E193CA870E}" destId="{93AAF860-13C1-4461-ADF3-6C810BF71630}" srcOrd="4" destOrd="0" parTransId="{6D136E14-E76E-4356-969B-7AECE043A56D}" sibTransId="{3868C82E-EF8A-4606-8E33-A4791895F12F}"/>
    <dgm:cxn modelId="{D325E84B-9A83-3445-8052-3BBAD612E538}" type="presOf" srcId="{1784A95E-FC30-4D49-A6CF-6C634BF2C72C}" destId="{44A6F83B-0C7E-47B8-8AA1-420C04301C0F}" srcOrd="0" destOrd="0" presId="urn:microsoft.com/office/officeart/2018/2/layout/IconLabelList"/>
    <dgm:cxn modelId="{57A61F5C-B8BB-4159-AF0F-E70D5A51EACF}" srcId="{E9ACD913-0553-4486-9B30-35E193CA870E}" destId="{1784A95E-FC30-4D49-A6CF-6C634BF2C72C}" srcOrd="1" destOrd="0" parTransId="{51026727-580C-437D-9BA3-CCC22A620A84}" sibTransId="{9648E9C8-DE1B-4F23-B0D4-77978C273AE4}"/>
    <dgm:cxn modelId="{D93D5265-866F-4087-ADAF-B645FB43A949}" srcId="{E9ACD913-0553-4486-9B30-35E193CA870E}" destId="{79857F0F-AFEE-4639-AB9A-356804DD4744}" srcOrd="3" destOrd="0" parTransId="{4415A442-D249-487A-839E-9DD8DF974BBB}" sibTransId="{98EF397D-45F3-46E4-911F-6849A4E0A62C}"/>
    <dgm:cxn modelId="{515EAC78-D037-47FB-B327-83B756C75E4F}" srcId="{E9ACD913-0553-4486-9B30-35E193CA870E}" destId="{EDD36E17-DE73-4A36-B7D1-9163D22E7BA9}" srcOrd="6" destOrd="0" parTransId="{3756F6B7-99EB-40BF-831D-AF1AFBCE2DCA}" sibTransId="{448D1BD3-123C-4EE0-9DD5-A19880A02A41}"/>
    <dgm:cxn modelId="{219C9EAB-73EC-AF42-AB86-3F4A69516218}" type="presOf" srcId="{754BC2A7-16EF-45DF-9AF9-9D5CE066336D}" destId="{29294C3B-8FDD-4D09-A1BD-5FBFF8B41048}" srcOrd="0" destOrd="0" presId="urn:microsoft.com/office/officeart/2018/2/layout/IconLabelList"/>
    <dgm:cxn modelId="{16D9C6AE-C2C7-E54C-87C8-A74DEDD4880B}" type="presOf" srcId="{0E20EB74-E8ED-4AA4-8299-94D2457490ED}" destId="{D3E97E48-DE54-4910-BD69-F58EA5114D2C}" srcOrd="0" destOrd="0" presId="urn:microsoft.com/office/officeart/2018/2/layout/IconLabelList"/>
    <dgm:cxn modelId="{76551BB5-4896-BE4F-AFA1-9D712CB1A22B}" type="presOf" srcId="{79857F0F-AFEE-4639-AB9A-356804DD4744}" destId="{566850D8-E367-46F5-BAE4-4A959F48FC96}" srcOrd="0" destOrd="0" presId="urn:microsoft.com/office/officeart/2018/2/layout/IconLabelList"/>
    <dgm:cxn modelId="{597759BB-1EA4-C44F-A0F8-ACCA3A292789}" type="presOf" srcId="{EDD36E17-DE73-4A36-B7D1-9163D22E7BA9}" destId="{108B4386-0BF3-46BE-A453-59345031A473}" srcOrd="0" destOrd="0" presId="urn:microsoft.com/office/officeart/2018/2/layout/IconLabelList"/>
    <dgm:cxn modelId="{E41EBACC-5742-624F-AB33-127E27379BCB}" type="presOf" srcId="{93AAF860-13C1-4461-ADF3-6C810BF71630}" destId="{A724F63E-9C38-4814-B898-91E6C99DDDD2}" srcOrd="0" destOrd="0" presId="urn:microsoft.com/office/officeart/2018/2/layout/IconLabelList"/>
    <dgm:cxn modelId="{201D76F6-9115-5C40-8E69-E2424FEEF009}" type="presOf" srcId="{E9ACD913-0553-4486-9B30-35E193CA870E}" destId="{8E9E427D-3017-4FC2-B478-A0F8C135798E}" srcOrd="0" destOrd="0" presId="urn:microsoft.com/office/officeart/2018/2/layout/IconLabelList"/>
    <dgm:cxn modelId="{9EF52B81-36BF-0844-A9C0-3C5E66D63DA3}" type="presParOf" srcId="{8E9E427D-3017-4FC2-B478-A0F8C135798E}" destId="{81145B1E-6FFE-46B9-9A9A-3281B32FF267}" srcOrd="0" destOrd="0" presId="urn:microsoft.com/office/officeart/2018/2/layout/IconLabelList"/>
    <dgm:cxn modelId="{D4A788E2-A177-314D-8236-2A85EB670872}" type="presParOf" srcId="{81145B1E-6FFE-46B9-9A9A-3281B32FF267}" destId="{6E32E760-6268-46D8-991C-9A8516A8FEC5}" srcOrd="0" destOrd="0" presId="urn:microsoft.com/office/officeart/2018/2/layout/IconLabelList"/>
    <dgm:cxn modelId="{627DA143-699C-254C-A3D9-FF0173DA71CA}" type="presParOf" srcId="{81145B1E-6FFE-46B9-9A9A-3281B32FF267}" destId="{D3264849-34E5-45D5-95A6-89868BF1D546}" srcOrd="1" destOrd="0" presId="urn:microsoft.com/office/officeart/2018/2/layout/IconLabelList"/>
    <dgm:cxn modelId="{43F58D5C-4D4A-A645-B8C0-E363C4CC03C1}" type="presParOf" srcId="{81145B1E-6FFE-46B9-9A9A-3281B32FF267}" destId="{D3E97E48-DE54-4910-BD69-F58EA5114D2C}" srcOrd="2" destOrd="0" presId="urn:microsoft.com/office/officeart/2018/2/layout/IconLabelList"/>
    <dgm:cxn modelId="{2AD087DA-ADCE-E84F-902A-D2FD666EF7D0}" type="presParOf" srcId="{8E9E427D-3017-4FC2-B478-A0F8C135798E}" destId="{64AB1C7F-0A99-4F3F-AEDC-67D75EFD437A}" srcOrd="1" destOrd="0" presId="urn:microsoft.com/office/officeart/2018/2/layout/IconLabelList"/>
    <dgm:cxn modelId="{77766AFB-0663-AB49-A545-4BD8711A9BEB}" type="presParOf" srcId="{8E9E427D-3017-4FC2-B478-A0F8C135798E}" destId="{0C060F1B-1AF4-4844-8090-96DC86FEC335}" srcOrd="2" destOrd="0" presId="urn:microsoft.com/office/officeart/2018/2/layout/IconLabelList"/>
    <dgm:cxn modelId="{10DA70E2-9A33-D64F-8931-EEA4C11B4E16}" type="presParOf" srcId="{0C060F1B-1AF4-4844-8090-96DC86FEC335}" destId="{9B2B537E-2E6A-4666-B4FD-7AB97CB15474}" srcOrd="0" destOrd="0" presId="urn:microsoft.com/office/officeart/2018/2/layout/IconLabelList"/>
    <dgm:cxn modelId="{636E2106-F04A-174E-9905-5AF55206B0BD}" type="presParOf" srcId="{0C060F1B-1AF4-4844-8090-96DC86FEC335}" destId="{65C675EF-FA5E-4A83-8707-9476DA12B971}" srcOrd="1" destOrd="0" presId="urn:microsoft.com/office/officeart/2018/2/layout/IconLabelList"/>
    <dgm:cxn modelId="{7D8E69DB-7F62-0A42-96D2-0F8A3B6AB973}" type="presParOf" srcId="{0C060F1B-1AF4-4844-8090-96DC86FEC335}" destId="{44A6F83B-0C7E-47B8-8AA1-420C04301C0F}" srcOrd="2" destOrd="0" presId="urn:microsoft.com/office/officeart/2018/2/layout/IconLabelList"/>
    <dgm:cxn modelId="{6CA490B0-20C8-A147-878E-DD0BB3AC57B0}" type="presParOf" srcId="{8E9E427D-3017-4FC2-B478-A0F8C135798E}" destId="{A6D2ADBA-C3AC-4486-B6C4-2D8D6BA8B7FF}" srcOrd="3" destOrd="0" presId="urn:microsoft.com/office/officeart/2018/2/layout/IconLabelList"/>
    <dgm:cxn modelId="{CDE03FB5-95B1-7A47-BDB7-6D326C9A6EE1}" type="presParOf" srcId="{8E9E427D-3017-4FC2-B478-A0F8C135798E}" destId="{26B39EFC-EB70-47C7-9FD4-1CA35AD50C52}" srcOrd="4" destOrd="0" presId="urn:microsoft.com/office/officeart/2018/2/layout/IconLabelList"/>
    <dgm:cxn modelId="{FB62B34F-19A2-0640-BBA3-9ED45AFF7781}" type="presParOf" srcId="{26B39EFC-EB70-47C7-9FD4-1CA35AD50C52}" destId="{8A7E4A31-DDE1-4094-A03D-E10B71D2D652}" srcOrd="0" destOrd="0" presId="urn:microsoft.com/office/officeart/2018/2/layout/IconLabelList"/>
    <dgm:cxn modelId="{A0056A82-C51E-664C-9E73-A42987CD2A83}" type="presParOf" srcId="{26B39EFC-EB70-47C7-9FD4-1CA35AD50C52}" destId="{CB0A12CD-948D-438A-8917-9B07B32D7665}" srcOrd="1" destOrd="0" presId="urn:microsoft.com/office/officeart/2018/2/layout/IconLabelList"/>
    <dgm:cxn modelId="{BFBE319C-13CE-DB45-9456-6F5923104FFE}" type="presParOf" srcId="{26B39EFC-EB70-47C7-9FD4-1CA35AD50C52}" destId="{2B1480C1-161A-4299-AD37-CCD70BE4B3CE}" srcOrd="2" destOrd="0" presId="urn:microsoft.com/office/officeart/2018/2/layout/IconLabelList"/>
    <dgm:cxn modelId="{D3A711B0-6EE1-D440-99E6-724F62E35555}" type="presParOf" srcId="{8E9E427D-3017-4FC2-B478-A0F8C135798E}" destId="{949EE218-B897-46DC-B341-B17850E01FF7}" srcOrd="5" destOrd="0" presId="urn:microsoft.com/office/officeart/2018/2/layout/IconLabelList"/>
    <dgm:cxn modelId="{869FA0C6-04CF-304F-BADD-0A3E137B6900}" type="presParOf" srcId="{8E9E427D-3017-4FC2-B478-A0F8C135798E}" destId="{779B523F-86E3-4AC8-B94F-BF7FC7F9AFEB}" srcOrd="6" destOrd="0" presId="urn:microsoft.com/office/officeart/2018/2/layout/IconLabelList"/>
    <dgm:cxn modelId="{0A742EFD-3B2F-CF4E-8C4C-1D27C0221E6C}" type="presParOf" srcId="{779B523F-86E3-4AC8-B94F-BF7FC7F9AFEB}" destId="{699C71CA-E214-44B4-8B73-591FF2181885}" srcOrd="0" destOrd="0" presId="urn:microsoft.com/office/officeart/2018/2/layout/IconLabelList"/>
    <dgm:cxn modelId="{A6629C78-5999-4C4F-947E-049E4CCA4212}" type="presParOf" srcId="{779B523F-86E3-4AC8-B94F-BF7FC7F9AFEB}" destId="{E73E6173-1AA2-4B26-808F-513D86A7830E}" srcOrd="1" destOrd="0" presId="urn:microsoft.com/office/officeart/2018/2/layout/IconLabelList"/>
    <dgm:cxn modelId="{742F79E2-BED1-1442-92DF-5B1C6214FA29}" type="presParOf" srcId="{779B523F-86E3-4AC8-B94F-BF7FC7F9AFEB}" destId="{566850D8-E367-46F5-BAE4-4A959F48FC96}" srcOrd="2" destOrd="0" presId="urn:microsoft.com/office/officeart/2018/2/layout/IconLabelList"/>
    <dgm:cxn modelId="{3F4DF022-CDFD-3443-8E76-B64CBC3BD312}" type="presParOf" srcId="{8E9E427D-3017-4FC2-B478-A0F8C135798E}" destId="{658B5F9A-2F37-4338-8DE6-9009EBEB9E3D}" srcOrd="7" destOrd="0" presId="urn:microsoft.com/office/officeart/2018/2/layout/IconLabelList"/>
    <dgm:cxn modelId="{96242032-B064-6C44-A11A-CB0DB4C6BE14}" type="presParOf" srcId="{8E9E427D-3017-4FC2-B478-A0F8C135798E}" destId="{6D366B3A-0AEF-4969-9A28-ECD525996671}" srcOrd="8" destOrd="0" presId="urn:microsoft.com/office/officeart/2018/2/layout/IconLabelList"/>
    <dgm:cxn modelId="{C86A9CAC-AE74-B046-8F18-39D7FD68F062}" type="presParOf" srcId="{6D366B3A-0AEF-4969-9A28-ECD525996671}" destId="{38DEAFC9-DB82-49A7-AECC-FF3C9498B42D}" srcOrd="0" destOrd="0" presId="urn:microsoft.com/office/officeart/2018/2/layout/IconLabelList"/>
    <dgm:cxn modelId="{43B812B4-7A80-C945-BA86-A94491796CF1}" type="presParOf" srcId="{6D366B3A-0AEF-4969-9A28-ECD525996671}" destId="{AC6DFD11-38BB-43E7-BD44-3932BEAC37EF}" srcOrd="1" destOrd="0" presId="urn:microsoft.com/office/officeart/2018/2/layout/IconLabelList"/>
    <dgm:cxn modelId="{CDB99377-0865-C949-951E-74B6D6BE61EB}" type="presParOf" srcId="{6D366B3A-0AEF-4969-9A28-ECD525996671}" destId="{A724F63E-9C38-4814-B898-91E6C99DDDD2}" srcOrd="2" destOrd="0" presId="urn:microsoft.com/office/officeart/2018/2/layout/IconLabelList"/>
    <dgm:cxn modelId="{5F9955CA-BEEC-DA4B-A6DB-98F3D08B622C}" type="presParOf" srcId="{8E9E427D-3017-4FC2-B478-A0F8C135798E}" destId="{C1BBD05C-0296-4CD4-BA8D-861D9D92811B}" srcOrd="9" destOrd="0" presId="urn:microsoft.com/office/officeart/2018/2/layout/IconLabelList"/>
    <dgm:cxn modelId="{62D281C8-4357-5B44-93F7-CC60A8033F0E}" type="presParOf" srcId="{8E9E427D-3017-4FC2-B478-A0F8C135798E}" destId="{9C828FD2-CC3E-4F0C-B297-66B22AC2EA0A}" srcOrd="10" destOrd="0" presId="urn:microsoft.com/office/officeart/2018/2/layout/IconLabelList"/>
    <dgm:cxn modelId="{DB532AD2-8042-F04A-82E9-9D8C40675EB0}" type="presParOf" srcId="{9C828FD2-CC3E-4F0C-B297-66B22AC2EA0A}" destId="{A93B461D-6EC9-44E0-A05E-322D1CFD2B56}" srcOrd="0" destOrd="0" presId="urn:microsoft.com/office/officeart/2018/2/layout/IconLabelList"/>
    <dgm:cxn modelId="{C28F33EE-273D-1D41-9D1C-51F0683999C9}" type="presParOf" srcId="{9C828FD2-CC3E-4F0C-B297-66B22AC2EA0A}" destId="{AD1FBCF3-8D2E-4968-B3E3-7FDE88221E4E}" srcOrd="1" destOrd="0" presId="urn:microsoft.com/office/officeart/2018/2/layout/IconLabelList"/>
    <dgm:cxn modelId="{465732F2-425A-B04D-AD14-1021BCF9D1C2}" type="presParOf" srcId="{9C828FD2-CC3E-4F0C-B297-66B22AC2EA0A}" destId="{29294C3B-8FDD-4D09-A1BD-5FBFF8B41048}" srcOrd="2" destOrd="0" presId="urn:microsoft.com/office/officeart/2018/2/layout/IconLabelList"/>
    <dgm:cxn modelId="{4272F52D-7FA3-C948-ACA8-C940DBEBE608}" type="presParOf" srcId="{8E9E427D-3017-4FC2-B478-A0F8C135798E}" destId="{5A842904-196F-4253-9695-D98B0BB36075}" srcOrd="11" destOrd="0" presId="urn:microsoft.com/office/officeart/2018/2/layout/IconLabelList"/>
    <dgm:cxn modelId="{7F5FDD97-1CBF-C842-B969-54CBAD341693}" type="presParOf" srcId="{8E9E427D-3017-4FC2-B478-A0F8C135798E}" destId="{175FEA51-ADA6-4635-B08D-CF7D9A441729}" srcOrd="12" destOrd="0" presId="urn:microsoft.com/office/officeart/2018/2/layout/IconLabelList"/>
    <dgm:cxn modelId="{DB58666D-C6D0-8F41-8173-D4399E08BB18}" type="presParOf" srcId="{175FEA51-ADA6-4635-B08D-CF7D9A441729}" destId="{CAC50D4E-BC5F-41A7-9A48-E093CFC6C76D}" srcOrd="0" destOrd="0" presId="urn:microsoft.com/office/officeart/2018/2/layout/IconLabelList"/>
    <dgm:cxn modelId="{E4E98C0A-D277-3448-84BC-C7D60F8A3CB7}" type="presParOf" srcId="{175FEA51-ADA6-4635-B08D-CF7D9A441729}" destId="{91C3C485-F13B-4200-8004-4F1333EA9BD7}" srcOrd="1" destOrd="0" presId="urn:microsoft.com/office/officeart/2018/2/layout/IconLabelList"/>
    <dgm:cxn modelId="{F334A16E-4B9F-F143-845D-994897634500}" type="presParOf" srcId="{175FEA51-ADA6-4635-B08D-CF7D9A441729}" destId="{108B4386-0BF3-46BE-A453-59345031A47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F0921B-A509-4368-A14A-7A0449A24AAD}">
      <dsp:nvSpPr>
        <dsp:cNvPr id="0" name=""/>
        <dsp:cNvSpPr/>
      </dsp:nvSpPr>
      <dsp:spPr>
        <a:xfrm>
          <a:off x="1865" y="563882"/>
          <a:ext cx="1866261" cy="2785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33020" rIns="92456" bIns="3302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Raman’s Champions</a:t>
          </a:r>
          <a:endParaRPr lang="en-CA" sz="1300" b="1" kern="1200"/>
        </a:p>
      </dsp:txBody>
      <dsp:txXfrm>
        <a:off x="1865" y="563882"/>
        <a:ext cx="1866261" cy="278547"/>
      </dsp:txXfrm>
    </dsp:sp>
    <dsp:sp modelId="{FA5C8819-B923-44AA-B293-2288C45CB5CB}">
      <dsp:nvSpPr>
        <dsp:cNvPr id="0" name=""/>
        <dsp:cNvSpPr/>
      </dsp:nvSpPr>
      <dsp:spPr>
        <a:xfrm>
          <a:off x="1868126" y="1493"/>
          <a:ext cx="287212" cy="1403325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EB5F0C-B627-4B83-B9D5-125228EA7BC7}">
      <dsp:nvSpPr>
        <dsp:cNvPr id="0" name=""/>
        <dsp:cNvSpPr/>
      </dsp:nvSpPr>
      <dsp:spPr>
        <a:xfrm>
          <a:off x="2272089" y="13232"/>
          <a:ext cx="3900108" cy="1393080"/>
        </a:xfrm>
        <a:prstGeom prst="rect">
          <a:avLst/>
        </a:prstGeom>
        <a:solidFill>
          <a:schemeClr val="bg2">
            <a:lumMod val="90000"/>
            <a:lumOff val="10000"/>
          </a:schemeClr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Ankit Sharma</a:t>
          </a:r>
          <a:endParaRPr lang="en-CA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Vishnu Satish</a:t>
          </a:r>
          <a:endParaRPr lang="en-CA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Augustine Baby</a:t>
          </a:r>
          <a:endParaRPr lang="en-CA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Nishit Pravinbhai Popat</a:t>
          </a:r>
          <a:endParaRPr lang="en-CA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Sri Venkatesh Subramaniam</a:t>
          </a:r>
          <a:endParaRPr lang="en-CA" sz="1300" kern="1200"/>
        </a:p>
      </dsp:txBody>
      <dsp:txXfrm>
        <a:off x="2272089" y="13232"/>
        <a:ext cx="3900108" cy="13930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32E760-6268-46D8-991C-9A8516A8FEC5}">
      <dsp:nvSpPr>
        <dsp:cNvPr id="0" name=""/>
        <dsp:cNvSpPr/>
      </dsp:nvSpPr>
      <dsp:spPr>
        <a:xfrm>
          <a:off x="392589" y="683430"/>
          <a:ext cx="638349" cy="6383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E97E48-DE54-4910-BD69-F58EA5114D2C}">
      <dsp:nvSpPr>
        <dsp:cNvPr id="0" name=""/>
        <dsp:cNvSpPr/>
      </dsp:nvSpPr>
      <dsp:spPr>
        <a:xfrm>
          <a:off x="2486" y="1580676"/>
          <a:ext cx="1418554" cy="585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Portfolio optimization maximizes returns and minimizes risk.</a:t>
          </a:r>
          <a:endParaRPr lang="en-US" sz="1200" kern="1200" dirty="0"/>
        </a:p>
      </dsp:txBody>
      <dsp:txXfrm>
        <a:off x="2486" y="1580676"/>
        <a:ext cx="1418554" cy="585153"/>
      </dsp:txXfrm>
    </dsp:sp>
    <dsp:sp modelId="{9B2B537E-2E6A-4666-B4FD-7AB97CB15474}">
      <dsp:nvSpPr>
        <dsp:cNvPr id="0" name=""/>
        <dsp:cNvSpPr/>
      </dsp:nvSpPr>
      <dsp:spPr>
        <a:xfrm>
          <a:off x="2059390" y="683430"/>
          <a:ext cx="638349" cy="6383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A6F83B-0C7E-47B8-8AA1-420C04301C0F}">
      <dsp:nvSpPr>
        <dsp:cNvPr id="0" name=""/>
        <dsp:cNvSpPr/>
      </dsp:nvSpPr>
      <dsp:spPr>
        <a:xfrm>
          <a:off x="1669288" y="1580676"/>
          <a:ext cx="1418554" cy="585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Diversification benefits reduce the impact of individual asset performance.</a:t>
          </a:r>
          <a:endParaRPr lang="en-US" sz="1200" kern="1200" dirty="0"/>
        </a:p>
      </dsp:txBody>
      <dsp:txXfrm>
        <a:off x="1669288" y="1580676"/>
        <a:ext cx="1418554" cy="585153"/>
      </dsp:txXfrm>
    </dsp:sp>
    <dsp:sp modelId="{8A7E4A31-DDE1-4094-A03D-E10B71D2D652}">
      <dsp:nvSpPr>
        <dsp:cNvPr id="0" name=""/>
        <dsp:cNvSpPr/>
      </dsp:nvSpPr>
      <dsp:spPr>
        <a:xfrm>
          <a:off x="3726192" y="683430"/>
          <a:ext cx="638349" cy="6383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1480C1-161A-4299-AD37-CCD70BE4B3CE}">
      <dsp:nvSpPr>
        <dsp:cNvPr id="0" name=""/>
        <dsp:cNvSpPr/>
      </dsp:nvSpPr>
      <dsp:spPr>
        <a:xfrm>
          <a:off x="3336090" y="1580676"/>
          <a:ext cx="1418554" cy="585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Finding the optimal balance between risk and reward.</a:t>
          </a:r>
          <a:endParaRPr lang="en-US" sz="1200" kern="1200" dirty="0"/>
        </a:p>
      </dsp:txBody>
      <dsp:txXfrm>
        <a:off x="3336090" y="1580676"/>
        <a:ext cx="1418554" cy="585153"/>
      </dsp:txXfrm>
    </dsp:sp>
    <dsp:sp modelId="{699C71CA-E214-44B4-8B73-591FF2181885}">
      <dsp:nvSpPr>
        <dsp:cNvPr id="0" name=""/>
        <dsp:cNvSpPr/>
      </dsp:nvSpPr>
      <dsp:spPr>
        <a:xfrm>
          <a:off x="5392994" y="683430"/>
          <a:ext cx="638349" cy="6383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6850D8-E367-46F5-BAE4-4A959F48FC96}">
      <dsp:nvSpPr>
        <dsp:cNvPr id="0" name=""/>
        <dsp:cNvSpPr/>
      </dsp:nvSpPr>
      <dsp:spPr>
        <a:xfrm>
          <a:off x="5002891" y="1580676"/>
          <a:ext cx="1418554" cy="585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Efficient Frontier: Maximum return for a given level of risk.</a:t>
          </a:r>
          <a:endParaRPr lang="en-US" sz="1200" kern="1200" dirty="0"/>
        </a:p>
      </dsp:txBody>
      <dsp:txXfrm>
        <a:off x="5002891" y="1580676"/>
        <a:ext cx="1418554" cy="585153"/>
      </dsp:txXfrm>
    </dsp:sp>
    <dsp:sp modelId="{38DEAFC9-DB82-49A7-AECC-FF3C9498B42D}">
      <dsp:nvSpPr>
        <dsp:cNvPr id="0" name=""/>
        <dsp:cNvSpPr/>
      </dsp:nvSpPr>
      <dsp:spPr>
        <a:xfrm>
          <a:off x="1225989" y="2520469"/>
          <a:ext cx="638349" cy="6383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24F63E-9C38-4814-B898-91E6C99DDDD2}">
      <dsp:nvSpPr>
        <dsp:cNvPr id="0" name=""/>
        <dsp:cNvSpPr/>
      </dsp:nvSpPr>
      <dsp:spPr>
        <a:xfrm>
          <a:off x="835887" y="3417716"/>
          <a:ext cx="1418554" cy="585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Ongoing process to adapt to changing market conditions.</a:t>
          </a:r>
          <a:endParaRPr lang="en-US" sz="1200" kern="1200" dirty="0"/>
        </a:p>
      </dsp:txBody>
      <dsp:txXfrm>
        <a:off x="835887" y="3417716"/>
        <a:ext cx="1418554" cy="585153"/>
      </dsp:txXfrm>
    </dsp:sp>
    <dsp:sp modelId="{A93B461D-6EC9-44E0-A05E-322D1CFD2B56}">
      <dsp:nvSpPr>
        <dsp:cNvPr id="0" name=""/>
        <dsp:cNvSpPr/>
      </dsp:nvSpPr>
      <dsp:spPr>
        <a:xfrm>
          <a:off x="2892791" y="2520469"/>
          <a:ext cx="638349" cy="63834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294C3B-8FDD-4D09-A1BD-5FBFF8B41048}">
      <dsp:nvSpPr>
        <dsp:cNvPr id="0" name=""/>
        <dsp:cNvSpPr/>
      </dsp:nvSpPr>
      <dsp:spPr>
        <a:xfrm>
          <a:off x="2502689" y="3417716"/>
          <a:ext cx="1418554" cy="585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Vital for institutional investors to achieve financial goals.</a:t>
          </a:r>
          <a:endParaRPr lang="en-US" sz="1200" kern="1200" dirty="0"/>
        </a:p>
      </dsp:txBody>
      <dsp:txXfrm>
        <a:off x="2502689" y="3417716"/>
        <a:ext cx="1418554" cy="585153"/>
      </dsp:txXfrm>
    </dsp:sp>
    <dsp:sp modelId="{CAC50D4E-BC5F-41A7-9A48-E093CFC6C76D}">
      <dsp:nvSpPr>
        <dsp:cNvPr id="0" name=""/>
        <dsp:cNvSpPr/>
      </dsp:nvSpPr>
      <dsp:spPr>
        <a:xfrm>
          <a:off x="4559593" y="2520469"/>
          <a:ext cx="638349" cy="63834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8B4386-0BF3-46BE-A453-59345031A473}">
      <dsp:nvSpPr>
        <dsp:cNvPr id="0" name=""/>
        <dsp:cNvSpPr/>
      </dsp:nvSpPr>
      <dsp:spPr>
        <a:xfrm>
          <a:off x="4169490" y="3417716"/>
          <a:ext cx="1418554" cy="585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Involves quantitative techniques and risk management.</a:t>
          </a:r>
          <a:endParaRPr lang="en-US" sz="1200" kern="1200" dirty="0"/>
        </a:p>
      </dsp:txBody>
      <dsp:txXfrm>
        <a:off x="4169490" y="3417716"/>
        <a:ext cx="1418554" cy="5851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77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99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72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37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19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21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79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22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06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29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78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8/2/23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465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0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1" name="Freeform: Shape 1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22" name="Rectangle 14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3">
            <a:extLst>
              <a:ext uri="{FF2B5EF4-FFF2-40B4-BE49-F238E27FC236}">
                <a16:creationId xmlns:a16="http://schemas.microsoft.com/office/drawing/2014/main" id="{8885D3FF-E839-2C21-9FFC-638BFE5269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54" r="23345"/>
          <a:stretch/>
        </p:blipFill>
        <p:spPr>
          <a:xfrm>
            <a:off x="1" y="10"/>
            <a:ext cx="5265919" cy="6857990"/>
          </a:xfrm>
          <a:custGeom>
            <a:avLst/>
            <a:gdLst/>
            <a:ahLst/>
            <a:cxnLst/>
            <a:rect l="l" t="t" r="r" b="b"/>
            <a:pathLst>
              <a:path w="5265919" h="6858000">
                <a:moveTo>
                  <a:pt x="0" y="0"/>
                </a:moveTo>
                <a:lnTo>
                  <a:pt x="1928158" y="0"/>
                </a:lnTo>
                <a:lnTo>
                  <a:pt x="2086666" y="218181"/>
                </a:lnTo>
                <a:cubicBezTo>
                  <a:pt x="2695854" y="1023180"/>
                  <a:pt x="3451052" y="1818277"/>
                  <a:pt x="4009668" y="2631787"/>
                </a:cubicBezTo>
                <a:cubicBezTo>
                  <a:pt x="4741122" y="3696928"/>
                  <a:pt x="5292623" y="4799581"/>
                  <a:pt x="5264920" y="5672947"/>
                </a:cubicBezTo>
                <a:cubicBezTo>
                  <a:pt x="5253483" y="6040467"/>
                  <a:pt x="5142899" y="6348559"/>
                  <a:pt x="4962841" y="6612444"/>
                </a:cubicBezTo>
                <a:cubicBezTo>
                  <a:pt x="4925329" y="6667420"/>
                  <a:pt x="4884801" y="6720477"/>
                  <a:pt x="4841526" y="6771753"/>
                </a:cubicBezTo>
                <a:lnTo>
                  <a:pt x="476156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4" name="Freeform: Shape 16">
            <a:extLst>
              <a:ext uri="{FF2B5EF4-FFF2-40B4-BE49-F238E27FC236}">
                <a16:creationId xmlns:a16="http://schemas.microsoft.com/office/drawing/2014/main" id="{E3588014-99E8-44C1-BB9D-26C13B241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789134">
            <a:off x="1570515" y="454890"/>
            <a:ext cx="3969651" cy="5948221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9470FE-781A-CAF6-D8D6-B9E37F541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1" y="1398494"/>
            <a:ext cx="5170073" cy="46975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000"/>
              <a:t>Portfolio Optimization With</a:t>
            </a:r>
            <a:br>
              <a:rPr lang="en-US" sz="4000"/>
            </a:br>
            <a:r>
              <a:rPr lang="en-US" sz="4000" b="1"/>
              <a:t>Markowitz Model </a:t>
            </a:r>
            <a:r>
              <a:rPr lang="en-US" sz="4000"/>
              <a:t>by mean-variance optimization</a:t>
            </a:r>
            <a:endParaRPr lang="en-US" sz="4000" b="1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95F37F3-3C1D-2E9D-54D3-809D26AE18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4960294"/>
              </p:ext>
            </p:extLst>
          </p:nvPr>
        </p:nvGraphicFramePr>
        <p:xfrm>
          <a:off x="6019800" y="4732020"/>
          <a:ext cx="6172198" cy="1406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19985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lculator, pen, compass, money and a paper with graphs printed on it">
            <a:extLst>
              <a:ext uri="{FF2B5EF4-FFF2-40B4-BE49-F238E27FC236}">
                <a16:creationId xmlns:a16="http://schemas.microsoft.com/office/drawing/2014/main" id="{5EA44501-5661-D5E7-9EFE-70A0D37A3E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32" r="20009" b="-2"/>
          <a:stretch/>
        </p:blipFill>
        <p:spPr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12DC9-0B98-C80F-BC50-4BA2BD5AC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>
            <a:normAutofit/>
          </a:bodyPr>
          <a:lstStyle/>
          <a:p>
            <a:r>
              <a:rPr lang="en-CA" sz="2400" dirty="0"/>
              <a:t>Simply put, it's </a:t>
            </a:r>
            <a:r>
              <a:rPr lang="en-CA" sz="2400" b="1" dirty="0"/>
              <a:t>a collection of financial assets</a:t>
            </a:r>
            <a:r>
              <a:rPr lang="en-CA" sz="2400" dirty="0"/>
              <a:t>. It could contain a number of financial products like stocks, bonds, cash and cash equivalents, alternative investments, even life insurance, property or other assets.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11E50B-E474-F6A8-1800-90554380E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CA" sz="3200"/>
              <a:t>What is a financial portfolio?</a:t>
            </a:r>
          </a:p>
        </p:txBody>
      </p:sp>
    </p:spTree>
    <p:extLst>
      <p:ext uri="{BB962C8B-B14F-4D97-AF65-F5344CB8AC3E}">
        <p14:creationId xmlns:p14="http://schemas.microsoft.com/office/powerpoint/2010/main" val="4098714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D065C6D-EB42-400B-99C4-D0ACE936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3174" y="0"/>
            <a:ext cx="5578824" cy="6028256"/>
          </a:xfrm>
          <a:custGeom>
            <a:avLst/>
            <a:gdLst>
              <a:gd name="connsiteX0" fmla="*/ 1681218 w 5578824"/>
              <a:gd name="connsiteY0" fmla="*/ 0 h 6028256"/>
              <a:gd name="connsiteX1" fmla="*/ 5578824 w 5578824"/>
              <a:gd name="connsiteY1" fmla="*/ 0 h 6028256"/>
              <a:gd name="connsiteX2" fmla="*/ 5578824 w 5578824"/>
              <a:gd name="connsiteY2" fmla="*/ 5760161 h 6028256"/>
              <a:gd name="connsiteX3" fmla="*/ 5441231 w 5578824"/>
              <a:gd name="connsiteY3" fmla="*/ 5804042 h 6028256"/>
              <a:gd name="connsiteX4" fmla="*/ 4253224 w 5578824"/>
              <a:gd name="connsiteY4" fmla="*/ 5980388 h 6028256"/>
              <a:gd name="connsiteX5" fmla="*/ 837278 w 5578824"/>
              <a:gd name="connsiteY5" fmla="*/ 4877588 h 6028256"/>
              <a:gd name="connsiteX6" fmla="*/ 109626 w 5578824"/>
              <a:gd name="connsiteY6" fmla="*/ 3329255 h 6028256"/>
              <a:gd name="connsiteX7" fmla="*/ 156962 w 5578824"/>
              <a:gd name="connsiteY7" fmla="*/ 1773839 h 6028256"/>
              <a:gd name="connsiteX8" fmla="*/ 904890 w 5578824"/>
              <a:gd name="connsiteY8" fmla="*/ 738354 h 6028256"/>
              <a:gd name="connsiteX9" fmla="*/ 1304592 w 5578824"/>
              <a:gd name="connsiteY9" fmla="*/ 360545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1959F344-E6F9-CACD-A77D-6142B6FB2C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9240064"/>
              </p:ext>
            </p:extLst>
          </p:nvPr>
        </p:nvGraphicFramePr>
        <p:xfrm>
          <a:off x="126595" y="1900239"/>
          <a:ext cx="6423933" cy="468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2E320AC-DF7D-0B93-B49B-FF078BFB9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Why Optimize a Portfolio?</a:t>
            </a:r>
            <a:endParaRPr lang="en-CA" sz="3200"/>
          </a:p>
        </p:txBody>
      </p:sp>
      <p:pic>
        <p:nvPicPr>
          <p:cNvPr id="7" name="Graphic 6" descr="Upward trend">
            <a:extLst>
              <a:ext uri="{FF2B5EF4-FFF2-40B4-BE49-F238E27FC236}">
                <a16:creationId xmlns:a16="http://schemas.microsoft.com/office/drawing/2014/main" id="{ED15DC3E-6EFD-1C71-8363-28682D7257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72412" y="771525"/>
            <a:ext cx="4319587" cy="431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254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D065C6D-EB42-400B-99C4-D0ACE936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3174" y="0"/>
            <a:ext cx="5578824" cy="6028256"/>
          </a:xfrm>
          <a:custGeom>
            <a:avLst/>
            <a:gdLst>
              <a:gd name="connsiteX0" fmla="*/ 1681218 w 5578824"/>
              <a:gd name="connsiteY0" fmla="*/ 0 h 6028256"/>
              <a:gd name="connsiteX1" fmla="*/ 5578824 w 5578824"/>
              <a:gd name="connsiteY1" fmla="*/ 0 h 6028256"/>
              <a:gd name="connsiteX2" fmla="*/ 5578824 w 5578824"/>
              <a:gd name="connsiteY2" fmla="*/ 5760161 h 6028256"/>
              <a:gd name="connsiteX3" fmla="*/ 5441231 w 5578824"/>
              <a:gd name="connsiteY3" fmla="*/ 5804042 h 6028256"/>
              <a:gd name="connsiteX4" fmla="*/ 4253224 w 5578824"/>
              <a:gd name="connsiteY4" fmla="*/ 5980388 h 6028256"/>
              <a:gd name="connsiteX5" fmla="*/ 837278 w 5578824"/>
              <a:gd name="connsiteY5" fmla="*/ 4877588 h 6028256"/>
              <a:gd name="connsiteX6" fmla="*/ 109626 w 5578824"/>
              <a:gd name="connsiteY6" fmla="*/ 3329255 h 6028256"/>
              <a:gd name="connsiteX7" fmla="*/ 156962 w 5578824"/>
              <a:gd name="connsiteY7" fmla="*/ 1773839 h 6028256"/>
              <a:gd name="connsiteX8" fmla="*/ 904890 w 5578824"/>
              <a:gd name="connsiteY8" fmla="*/ 738354 h 6028256"/>
              <a:gd name="connsiteX9" fmla="*/ 1304592 w 5578824"/>
              <a:gd name="connsiteY9" fmla="*/ 360545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DFE9E-80F7-866A-8DB5-9205B3D10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CA" sz="2200" dirty="0"/>
              <a:t>The Harry Markowitz Model states: </a:t>
            </a:r>
            <a:r>
              <a:rPr lang="en-CA" sz="2200" b="1" dirty="0"/>
              <a:t>stocks in a portfolio can either be of low risk and low returns or high risk and high returns</a:t>
            </a:r>
            <a:r>
              <a:rPr lang="en-CA" sz="2200" dirty="0"/>
              <a:t>. Optimizing both can help maximize an investor's total portfolio return.</a:t>
            </a:r>
          </a:p>
          <a:p>
            <a:pPr>
              <a:lnSpc>
                <a:spcPct val="115000"/>
              </a:lnSpc>
            </a:pPr>
            <a:endParaRPr lang="en-CA" sz="2200" dirty="0"/>
          </a:p>
          <a:p>
            <a:pPr>
              <a:lnSpc>
                <a:spcPct val="115000"/>
              </a:lnSpc>
            </a:pPr>
            <a:r>
              <a:rPr lang="en-CA" sz="2200" dirty="0"/>
              <a:t>1990 Nobel Prize Recipient in Economic Sciences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00A06F-F981-F1B8-E5F5-965E4E271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Modern Portfolio Theory (Markowitz Model)</a:t>
            </a:r>
            <a:endParaRPr lang="en-CA" sz="3200"/>
          </a:p>
        </p:txBody>
      </p:sp>
      <p:pic>
        <p:nvPicPr>
          <p:cNvPr id="5" name="Picture 4" descr="A person pointing at a chart&#10;&#10;Description automatically generated">
            <a:extLst>
              <a:ext uri="{FF2B5EF4-FFF2-40B4-BE49-F238E27FC236}">
                <a16:creationId xmlns:a16="http://schemas.microsoft.com/office/drawing/2014/main" id="{7B534176-FF3E-7B9D-9DE7-58DAED99B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658302"/>
            <a:ext cx="5334000" cy="356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75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15E4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A8FDA66-67B4-4DBE-8354-C26F91ADB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9 w 12191999"/>
              <a:gd name="connsiteY2" fmla="*/ 6857999 h 6857999"/>
              <a:gd name="connsiteX3" fmla="*/ 0 w 12191999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BFC41A-74D6-CBC6-01E8-E279D58E1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21" y="900186"/>
            <a:ext cx="5298831" cy="24600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Finding the </a:t>
            </a:r>
            <a:b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“Efficient Frontier”</a:t>
            </a:r>
          </a:p>
        </p:txBody>
      </p:sp>
      <p:pic>
        <p:nvPicPr>
          <p:cNvPr id="5" name="Content Placeholder 4" descr="A graph of a growth curve&#10;&#10;Description automatically generated">
            <a:extLst>
              <a:ext uri="{FF2B5EF4-FFF2-40B4-BE49-F238E27FC236}">
                <a16:creationId xmlns:a16="http://schemas.microsoft.com/office/drawing/2014/main" id="{F6DD3554-7226-67E6-2F31-0FD9DB7EA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013" y="1350010"/>
            <a:ext cx="6671896" cy="527079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91C96B-2EB9-7FEB-5D27-94277038F251}"/>
              </a:ext>
            </a:extLst>
          </p:cNvPr>
          <p:cNvSpPr txBox="1"/>
          <p:nvPr/>
        </p:nvSpPr>
        <p:spPr>
          <a:xfrm>
            <a:off x="367322" y="5009661"/>
            <a:ext cx="3141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Best Risk-Return Ratio</a:t>
            </a:r>
            <a:endParaRPr lang="en-CA" sz="2000" b="1"/>
          </a:p>
        </p:txBody>
      </p:sp>
    </p:spTree>
    <p:extLst>
      <p:ext uri="{BB962C8B-B14F-4D97-AF65-F5344CB8AC3E}">
        <p14:creationId xmlns:p14="http://schemas.microsoft.com/office/powerpoint/2010/main" val="4226266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person holding an umbrella walking on a graph&#10;&#10;Description automatically generated">
            <a:extLst>
              <a:ext uri="{FF2B5EF4-FFF2-40B4-BE49-F238E27FC236}">
                <a16:creationId xmlns:a16="http://schemas.microsoft.com/office/drawing/2014/main" id="{BF540476-1D92-C192-8A1E-6D8A96DCB4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27" b="1"/>
          <a:stretch/>
        </p:blipFill>
        <p:spPr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DE2B5-4531-3037-C1BE-C02C9DE285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6000"/>
            <a:ext cx="5334000" cy="38100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/>
              <a:t>Risk in the stock market is quantified using Variance and Standard Deviation.</a:t>
            </a:r>
          </a:p>
          <a:p>
            <a:r>
              <a:rPr lang="en-US" sz="2400"/>
              <a:t>Variance</a:t>
            </a:r>
          </a:p>
          <a:p>
            <a:r>
              <a:rPr lang="en-US" sz="2400"/>
              <a:t>Standard Deviation</a:t>
            </a:r>
          </a:p>
          <a:p>
            <a:r>
              <a:rPr lang="en-US" sz="2400"/>
              <a:t>High Variance/Standard Deviation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F514E9-FFDC-1E8C-5D3B-2CEDF7651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Risk is Varinace / Standard Deviation</a:t>
            </a:r>
          </a:p>
        </p:txBody>
      </p:sp>
    </p:spTree>
    <p:extLst>
      <p:ext uri="{BB962C8B-B14F-4D97-AF65-F5344CB8AC3E}">
        <p14:creationId xmlns:p14="http://schemas.microsoft.com/office/powerpoint/2010/main" val="2482059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11" descr="A close-up of a graph&#10;&#10;Description automatically generated">
            <a:extLst>
              <a:ext uri="{FF2B5EF4-FFF2-40B4-BE49-F238E27FC236}">
                <a16:creationId xmlns:a16="http://schemas.microsoft.com/office/drawing/2014/main" id="{C6F2B3D5-445F-CE4A-0F7F-9E7BF1F613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46" r="9945" b="-1"/>
          <a:stretch/>
        </p:blipFill>
        <p:spPr>
          <a:xfrm>
            <a:off x="6613174" y="10"/>
            <a:ext cx="5578824" cy="5400665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AD73867-4BEE-895B-0BF3-ACB7C35E5D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6000"/>
            <a:ext cx="5334000" cy="38100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2200"/>
              <a:t>The Sharpe Ratio measures risk-adjusted returns.</a:t>
            </a:r>
          </a:p>
          <a:p>
            <a:pPr>
              <a:lnSpc>
                <a:spcPct val="115000"/>
              </a:lnSpc>
            </a:pPr>
            <a:r>
              <a:rPr lang="en-US" sz="2200"/>
              <a:t>Formula: (Portfolio Return - Risk-Free Rate) / Portfolio Standard Deviation</a:t>
            </a:r>
          </a:p>
          <a:p>
            <a:pPr>
              <a:lnSpc>
                <a:spcPct val="115000"/>
              </a:lnSpc>
            </a:pPr>
            <a:r>
              <a:rPr lang="en-US" sz="2200"/>
              <a:t>Higher Sharpe Ratio = Better risk-adjusted returns.</a:t>
            </a:r>
          </a:p>
          <a:p>
            <a:pPr>
              <a:lnSpc>
                <a:spcPct val="115000"/>
              </a:lnSpc>
            </a:pPr>
            <a:r>
              <a:rPr lang="en-US" sz="2200"/>
              <a:t>Helps compare portfolios and understand risk-return trade-offs.</a:t>
            </a:r>
          </a:p>
          <a:p>
            <a:pPr>
              <a:lnSpc>
                <a:spcPct val="115000"/>
              </a:lnSpc>
            </a:pPr>
            <a:endParaRPr lang="en-US" sz="2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611D0D-C0A1-DB87-CFC7-C8C5294C9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Sharpe Ratio</a:t>
            </a:r>
          </a:p>
        </p:txBody>
      </p:sp>
    </p:spTree>
    <p:extLst>
      <p:ext uri="{BB962C8B-B14F-4D97-AF65-F5344CB8AC3E}">
        <p14:creationId xmlns:p14="http://schemas.microsoft.com/office/powerpoint/2010/main" val="3872732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E38DD79-27BB-24FA-A023-BADBFF373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0572931-961B-4A48-8B38-E9A9DB6E8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F29AAD2-96E3-4A6F-9A5E-B6B9E7E11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3906" y="5720962"/>
            <a:ext cx="4228094" cy="1137038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EC84841-2631-44D2-A01B-6AF0CF7F7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3921" y="5620196"/>
            <a:ext cx="5038078" cy="1237805"/>
          </a:xfrm>
          <a:custGeom>
            <a:avLst/>
            <a:gdLst>
              <a:gd name="connsiteX0" fmla="*/ 1576991 w 5038078"/>
              <a:gd name="connsiteY0" fmla="*/ 210 h 1238015"/>
              <a:gd name="connsiteX1" fmla="*/ 3403320 w 5038078"/>
              <a:gd name="connsiteY1" fmla="*/ 272125 h 1238015"/>
              <a:gd name="connsiteX2" fmla="*/ 4672870 w 5038078"/>
              <a:gd name="connsiteY2" fmla="*/ 693604 h 1238015"/>
              <a:gd name="connsiteX3" fmla="*/ 5038078 w 5038078"/>
              <a:gd name="connsiteY3" fmla="*/ 795929 h 1238015"/>
              <a:gd name="connsiteX4" fmla="*/ 5038078 w 5038078"/>
              <a:gd name="connsiteY4" fmla="*/ 1238015 h 1238015"/>
              <a:gd name="connsiteX5" fmla="*/ 0 w 5038078"/>
              <a:gd name="connsiteY5" fmla="*/ 1238015 h 1238015"/>
              <a:gd name="connsiteX6" fmla="*/ 19230 w 5038078"/>
              <a:gd name="connsiteY6" fmla="*/ 1159819 h 1238015"/>
              <a:gd name="connsiteX7" fmla="*/ 382219 w 5038078"/>
              <a:gd name="connsiteY7" fmla="*/ 334180 h 1238015"/>
              <a:gd name="connsiteX8" fmla="*/ 1315784 w 5038078"/>
              <a:gd name="connsiteY8" fmla="*/ 1388 h 1238015"/>
              <a:gd name="connsiteX9" fmla="*/ 1576991 w 5038078"/>
              <a:gd name="connsiteY9" fmla="*/ 210 h 123801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049689"/>
              <a:gd name="connsiteY0" fmla="*/ 1237805 h 1423588"/>
              <a:gd name="connsiteX1" fmla="*/ 19230 w 5049689"/>
              <a:gd name="connsiteY1" fmla="*/ 1159609 h 1423588"/>
              <a:gd name="connsiteX2" fmla="*/ 382219 w 5049689"/>
              <a:gd name="connsiteY2" fmla="*/ 333970 h 1423588"/>
              <a:gd name="connsiteX3" fmla="*/ 1315784 w 5049689"/>
              <a:gd name="connsiteY3" fmla="*/ 1178 h 1423588"/>
              <a:gd name="connsiteX4" fmla="*/ 1576991 w 5049689"/>
              <a:gd name="connsiteY4" fmla="*/ 0 h 1423588"/>
              <a:gd name="connsiteX5" fmla="*/ 3403320 w 5049689"/>
              <a:gd name="connsiteY5" fmla="*/ 271915 h 1423588"/>
              <a:gd name="connsiteX6" fmla="*/ 4672870 w 5049689"/>
              <a:gd name="connsiteY6" fmla="*/ 693394 h 1423588"/>
              <a:gd name="connsiteX7" fmla="*/ 5038078 w 5049689"/>
              <a:gd name="connsiteY7" fmla="*/ 795719 h 1423588"/>
              <a:gd name="connsiteX8" fmla="*/ 5049689 w 5049689"/>
              <a:gd name="connsiteY8" fmla="*/ 1423588 h 1423588"/>
              <a:gd name="connsiteX0" fmla="*/ 0 w 5038078"/>
              <a:gd name="connsiteY0" fmla="*/ 1237805 h 1237805"/>
              <a:gd name="connsiteX1" fmla="*/ 19230 w 5038078"/>
              <a:gd name="connsiteY1" fmla="*/ 1159609 h 1237805"/>
              <a:gd name="connsiteX2" fmla="*/ 382219 w 5038078"/>
              <a:gd name="connsiteY2" fmla="*/ 333970 h 1237805"/>
              <a:gd name="connsiteX3" fmla="*/ 1315784 w 5038078"/>
              <a:gd name="connsiteY3" fmla="*/ 1178 h 1237805"/>
              <a:gd name="connsiteX4" fmla="*/ 1576991 w 5038078"/>
              <a:gd name="connsiteY4" fmla="*/ 0 h 1237805"/>
              <a:gd name="connsiteX5" fmla="*/ 3403320 w 5038078"/>
              <a:gd name="connsiteY5" fmla="*/ 271915 h 1237805"/>
              <a:gd name="connsiteX6" fmla="*/ 4672870 w 5038078"/>
              <a:gd name="connsiteY6" fmla="*/ 693394 h 1237805"/>
              <a:gd name="connsiteX7" fmla="*/ 5038078 w 5038078"/>
              <a:gd name="connsiteY7" fmla="*/ 795719 h 123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38078" h="1237805">
                <a:moveTo>
                  <a:pt x="0" y="1237805"/>
                </a:moveTo>
                <a:lnTo>
                  <a:pt x="19230" y="1159609"/>
                </a:lnTo>
                <a:cubicBezTo>
                  <a:pt x="96961" y="850027"/>
                  <a:pt x="191605" y="533778"/>
                  <a:pt x="382219" y="333970"/>
                </a:cubicBezTo>
                <a:cubicBezTo>
                  <a:pt x="619171" y="85526"/>
                  <a:pt x="977934" y="5774"/>
                  <a:pt x="1315784" y="1178"/>
                </a:cubicBezTo>
                <a:lnTo>
                  <a:pt x="1576991" y="0"/>
                </a:lnTo>
                <a:cubicBezTo>
                  <a:pt x="2190813" y="3698"/>
                  <a:pt x="2830589" y="57744"/>
                  <a:pt x="3403320" y="271915"/>
                </a:cubicBezTo>
                <a:cubicBezTo>
                  <a:pt x="3828046" y="430728"/>
                  <a:pt x="4248519" y="568281"/>
                  <a:pt x="4672870" y="693394"/>
                </a:cubicBezTo>
                <a:lnTo>
                  <a:pt x="5038078" y="795719"/>
                </a:lnTo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160050664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LightSeedRightStep">
      <a:dk1>
        <a:srgbClr val="000000"/>
      </a:dk1>
      <a:lt1>
        <a:srgbClr val="FFFFFF"/>
      </a:lt1>
      <a:dk2>
        <a:srgbClr val="412428"/>
      </a:dk2>
      <a:lt2>
        <a:srgbClr val="E2E8E7"/>
      </a:lt2>
      <a:accent1>
        <a:srgbClr val="C6969D"/>
      </a:accent1>
      <a:accent2>
        <a:srgbClr val="BA907F"/>
      </a:accent2>
      <a:accent3>
        <a:srgbClr val="B0A282"/>
      </a:accent3>
      <a:accent4>
        <a:srgbClr val="A2A873"/>
      </a:accent4>
      <a:accent5>
        <a:srgbClr val="94AA81"/>
      </a:accent5>
      <a:accent6>
        <a:srgbClr val="7BAF78"/>
      </a:accent6>
      <a:hlink>
        <a:srgbClr val="568E87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FF2948A3D86245BE698D1F59A3B85B" ma:contentTypeVersion="15" ma:contentTypeDescription="Create a new document." ma:contentTypeScope="" ma:versionID="7a53b23bd2fac097f58a43175a285224">
  <xsd:schema xmlns:xsd="http://www.w3.org/2001/XMLSchema" xmlns:xs="http://www.w3.org/2001/XMLSchema" xmlns:p="http://schemas.microsoft.com/office/2006/metadata/properties" xmlns:ns3="932b3a11-5df9-445a-8b4d-2017b87a35bb" xmlns:ns4="b5a3dccb-9c26-436a-881e-bd6f7c0f6761" targetNamespace="http://schemas.microsoft.com/office/2006/metadata/properties" ma:root="true" ma:fieldsID="5a9ada5641a737d953fdf67f68b76204" ns3:_="" ns4:_="">
    <xsd:import namespace="932b3a11-5df9-445a-8b4d-2017b87a35bb"/>
    <xsd:import namespace="b5a3dccb-9c26-436a-881e-bd6f7c0f6761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bjectDetectorVersion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2b3a11-5df9-445a-8b4d-2017b87a35bb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a3dccb-9c26-436a-881e-bd6f7c0f6761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32b3a11-5df9-445a-8b4d-2017b87a35bb" xsi:nil="true"/>
  </documentManagement>
</p:properties>
</file>

<file path=customXml/itemProps1.xml><?xml version="1.0" encoding="utf-8"?>
<ds:datastoreItem xmlns:ds="http://schemas.openxmlformats.org/officeDocument/2006/customXml" ds:itemID="{B9F5C298-DFE5-4697-8B03-1FF0BB72B9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2b3a11-5df9-445a-8b4d-2017b87a35bb"/>
    <ds:schemaRef ds:uri="b5a3dccb-9c26-436a-881e-bd6f7c0f67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A581A63-9861-4622-8A38-C60B2EDC7C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1A99EF-AB2B-4FC3-BAF5-3F2B278D2654}">
  <ds:schemaRefs>
    <ds:schemaRef ds:uri="http://purl.org/dc/dcmitype/"/>
    <ds:schemaRef ds:uri="http://schemas.microsoft.com/office/2006/documentManagement/types"/>
    <ds:schemaRef ds:uri="http://www.w3.org/XML/1998/namespace"/>
    <ds:schemaRef ds:uri="b5a3dccb-9c26-436a-881e-bd6f7c0f6761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fopath/2007/PartnerControls"/>
    <ds:schemaRef ds:uri="932b3a11-5df9-445a-8b4d-2017b87a35bb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266</Words>
  <Application>Microsoft Macintosh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Avenir Next LT Pro Light</vt:lpstr>
      <vt:lpstr>Sitka Subheading</vt:lpstr>
      <vt:lpstr>PebbleVTI</vt:lpstr>
      <vt:lpstr>Portfolio Optimization With Markowitz Model by mean-variance optimization</vt:lpstr>
      <vt:lpstr>What is a financial portfolio?</vt:lpstr>
      <vt:lpstr>Why Optimize a Portfolio?</vt:lpstr>
      <vt:lpstr>Modern Portfolio Theory (Markowitz Model)</vt:lpstr>
      <vt:lpstr>Finding the  “Efficient Frontier”</vt:lpstr>
      <vt:lpstr>Risk is Varinace / Standard Deviation</vt:lpstr>
      <vt:lpstr>Sharpe Ratio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Optimization Using the  Markowitz Model</dc:title>
  <dc:creator>Sri Venkatesh Subramaniam [Student]</dc:creator>
  <cp:lastModifiedBy>Nishit  Pravinbhai Popat [Student]</cp:lastModifiedBy>
  <cp:revision>3</cp:revision>
  <dcterms:created xsi:type="dcterms:W3CDTF">2023-07-27T19:28:06Z</dcterms:created>
  <dcterms:modified xsi:type="dcterms:W3CDTF">2023-08-02T17:53:10Z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0x0101008DFF2948A3D86245BE698D1F59A3B85B</vt:lpwstr>
  </property>
</Properties>
</file>