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7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varScale="1">
        <p:scale>
          <a:sx n="68" d="100"/>
          <a:sy n="68" d="100"/>
        </p:scale>
        <p:origin x="145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B99C56-28E9-418D-A6AF-978A7B350965}" type="datetimeFigureOut">
              <a:rPr lang="en-US" smtClean="0"/>
              <a:pPr/>
              <a:t>4/28/2018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BDF93F-1EC7-48EE-BC0B-CBF2D3F2177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Internet Technology</a:t>
            </a:r>
          </a:p>
        </p:txBody>
      </p:sp>
      <p:sp>
        <p:nvSpPr>
          <p:cNvPr id="3" name="Subtitle 2"/>
          <p:cNvSpPr>
            <a:spLocks noGrp="1"/>
          </p:cNvSpPr>
          <p:nvPr>
            <p:ph type="subTitle" idx="1"/>
          </p:nvPr>
        </p:nvSpPr>
        <p:spPr/>
        <p:txBody>
          <a:bodyPr/>
          <a:lstStyle/>
          <a:p>
            <a:r>
              <a:rPr lang="en-US" dirty="0"/>
              <a:t>Unit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Autofit/>
          </a:bodyPr>
          <a:lstStyle/>
          <a:p>
            <a:r>
              <a:rPr lang="en-US" sz="2400" i="1" dirty="0"/>
              <a:t>Internet Network Information Center, </a:t>
            </a:r>
            <a:r>
              <a:rPr lang="en-US" sz="2400" dirty="0"/>
              <a:t>a registered service mark of the U.S. Department of Commerce and now a obsolete entity. InterNIC began as a collaborative project between AT&amp;T and Network Solutions, Inc. (NSI) supported by the National Science Foundation.</a:t>
            </a:r>
          </a:p>
          <a:p>
            <a:r>
              <a:rPr lang="en-US" sz="2400" dirty="0"/>
              <a:t>The InterNIC is currently an informational Web site established to provide the public with information about domain name registration. ICANN now oversees the domain name registration industry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Offered four services by InterNIC</a:t>
            </a:r>
          </a:p>
        </p:txBody>
      </p:sp>
      <p:sp>
        <p:nvSpPr>
          <p:cNvPr id="3" name="Content Placeholder 2"/>
          <p:cNvSpPr>
            <a:spLocks noGrp="1"/>
          </p:cNvSpPr>
          <p:nvPr>
            <p:ph idx="1"/>
          </p:nvPr>
        </p:nvSpPr>
        <p:spPr/>
        <p:txBody>
          <a:bodyPr>
            <a:normAutofit fontScale="92500" lnSpcReduction="20000"/>
          </a:bodyPr>
          <a:lstStyle/>
          <a:p>
            <a:r>
              <a:rPr lang="en-US" b="1" dirty="0"/>
              <a:t>InterNIC Directory and Database Services </a:t>
            </a:r>
            <a:r>
              <a:rPr lang="en-US" dirty="0"/>
              <a:t>--‐ online white pages directory and directory of publicly accessible databases managed by AT&amp;T. </a:t>
            </a:r>
          </a:p>
          <a:p>
            <a:r>
              <a:rPr lang="en-US" b="1" dirty="0"/>
              <a:t>Registration Services </a:t>
            </a:r>
            <a:r>
              <a:rPr lang="en-US" dirty="0"/>
              <a:t>--‐--‐ domain name and IP address assignment managed by NSI.</a:t>
            </a:r>
          </a:p>
          <a:p>
            <a:r>
              <a:rPr lang="en-US" b="1" dirty="0"/>
              <a:t>Support Services </a:t>
            </a:r>
            <a:r>
              <a:rPr lang="en-US" dirty="0"/>
              <a:t>--‐--‐ outreach, education, and information services for the Internet community managed by NSI.</a:t>
            </a:r>
          </a:p>
          <a:p>
            <a:r>
              <a:rPr lang="en-US" b="1" dirty="0"/>
              <a:t>Net Scout Services </a:t>
            </a:r>
            <a:r>
              <a:rPr lang="en-US" dirty="0"/>
              <a:t>--‐--‐ online publications that summarize recent happenings of interest to Internet users (managed by NSI).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Who runs the Internet?</a:t>
            </a:r>
            <a:endParaRPr lang="en-US" dirty="0"/>
          </a:p>
        </p:txBody>
      </p:sp>
      <p:sp>
        <p:nvSpPr>
          <p:cNvPr id="3" name="Content Placeholder 2"/>
          <p:cNvSpPr>
            <a:spLocks noGrp="1"/>
          </p:cNvSpPr>
          <p:nvPr>
            <p:ph idx="1"/>
          </p:nvPr>
        </p:nvSpPr>
        <p:spPr/>
        <p:txBody>
          <a:bodyPr>
            <a:normAutofit fontScale="85000" lnSpcReduction="10000"/>
          </a:bodyPr>
          <a:lstStyle/>
          <a:p>
            <a:r>
              <a:rPr lang="en-US" dirty="0"/>
              <a:t>“Nobody”</a:t>
            </a:r>
          </a:p>
          <a:p>
            <a:r>
              <a:rPr lang="en-US" dirty="0"/>
              <a:t>Standards: Internet Engineering Task Force(IETF)</a:t>
            </a:r>
          </a:p>
          <a:p>
            <a:r>
              <a:rPr lang="en-US" dirty="0"/>
              <a:t>Numbers: IANA (Internet Assigned Numbers Authority)</a:t>
            </a:r>
          </a:p>
          <a:p>
            <a:r>
              <a:rPr lang="en-US" dirty="0"/>
              <a:t>Operational coordination: IEPG (Internet Engineering Planning Group)</a:t>
            </a:r>
          </a:p>
          <a:p>
            <a:r>
              <a:rPr lang="en-US" dirty="0"/>
              <a:t>Network: ISPs (Internet Service Providers), NAPs (Network Access Points), DFN, ...</a:t>
            </a:r>
          </a:p>
          <a:p>
            <a:r>
              <a:rPr lang="en-US" dirty="0"/>
              <a:t>Fibers: telephone companies (mostly)</a:t>
            </a:r>
          </a:p>
          <a:p>
            <a:r>
              <a:rPr lang="en-US" dirty="0"/>
              <a:t>Content: thousands of companies, universities, individuals,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Internet </a:t>
            </a:r>
          </a:p>
        </p:txBody>
      </p:sp>
      <p:sp>
        <p:nvSpPr>
          <p:cNvPr id="3" name="Content Placeholder 2"/>
          <p:cNvSpPr>
            <a:spLocks noGrp="1"/>
          </p:cNvSpPr>
          <p:nvPr>
            <p:ph idx="1"/>
          </p:nvPr>
        </p:nvSpPr>
        <p:spPr>
          <a:xfrm>
            <a:off x="457200" y="1219200"/>
            <a:ext cx="8229600" cy="5638800"/>
          </a:xfrm>
        </p:spPr>
        <p:txBody>
          <a:bodyPr>
            <a:normAutofit fontScale="77500" lnSpcReduction="20000"/>
          </a:bodyPr>
          <a:lstStyle/>
          <a:p>
            <a:pPr algn="just"/>
            <a:r>
              <a:rPr lang="en-US" sz="4000" b="1" dirty="0">
                <a:latin typeface="Adobe Arabic" panose="02040503050201020203" pitchFamily="18" charset="-78"/>
                <a:ea typeface="Adobe Fangsong Std R" panose="02020400000000000000" pitchFamily="18" charset="-128"/>
                <a:cs typeface="Adobe Arabic" panose="02040503050201020203" pitchFamily="18" charset="-78"/>
              </a:rPr>
              <a:t>Internet : “collection of networks and routers that spans over countries and uses the TCP/IP protocols to form a single, cooperative virtual network”.</a:t>
            </a:r>
          </a:p>
          <a:p>
            <a:pPr algn="just"/>
            <a:r>
              <a:rPr lang="en-US" sz="4000" b="1" i="1" dirty="0">
                <a:latin typeface="Adobe Arabic" panose="02040503050201020203" pitchFamily="18" charset="-78"/>
                <a:ea typeface="Adobe Fangsong Std R" panose="02020400000000000000" pitchFamily="18" charset="-128"/>
                <a:cs typeface="Adobe Arabic" panose="02040503050201020203" pitchFamily="18" charset="-78"/>
              </a:rPr>
              <a:t>A global computer network providing a variety of information and communication facilities, consisting of interconnected networks using standardized communication protocols</a:t>
            </a:r>
          </a:p>
          <a:p>
            <a:pPr algn="just"/>
            <a:r>
              <a:rPr lang="en-US" sz="4000" b="1" dirty="0">
                <a:latin typeface="Adobe Arabic" panose="02040503050201020203" pitchFamily="18" charset="-78"/>
                <a:ea typeface="Adobe Fangsong Std R" panose="02020400000000000000" pitchFamily="18" charset="-128"/>
                <a:cs typeface="Adobe Arabic" panose="02040503050201020203" pitchFamily="18" charset="-78"/>
              </a:rPr>
              <a:t>The Internet is a global system of interconnected computer networks that use the standard Internet protocol suite (TCP/IP) to link several billion devices worldwide. </a:t>
            </a:r>
          </a:p>
          <a:p>
            <a:pPr algn="just"/>
            <a:r>
              <a:rPr lang="en-US" sz="4000" b="1" i="1" dirty="0">
                <a:latin typeface="Adobe Arabic" panose="02040503050201020203" pitchFamily="18" charset="-78"/>
                <a:ea typeface="Adobe Fangsong Std R" panose="02020400000000000000" pitchFamily="18" charset="-128"/>
                <a:cs typeface="Adobe Arabic" panose="02040503050201020203" pitchFamily="18" charset="-78"/>
              </a:rPr>
              <a:t>It is a network of networks that consists of millions of private, public, academic, business, and government networks of local to global scope, linked by a broad array of electronic, wireless, and optical networking technologies</a:t>
            </a:r>
          </a:p>
          <a:p>
            <a:pPr algn="just"/>
            <a:endParaRPr lang="en-US" b="1" dirty="0">
              <a:latin typeface="Adobe Arabic" panose="02040503050201020203" pitchFamily="18" charset="-78"/>
              <a:ea typeface="Adobe Fangsong Std R" panose="02020400000000000000" pitchFamily="18" charset="-128"/>
              <a:cs typeface="Adobe Arabic" panose="02040503050201020203" pitchFamily="18" charset="-7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Intranet</a:t>
            </a:r>
          </a:p>
        </p:txBody>
      </p:sp>
      <p:sp>
        <p:nvSpPr>
          <p:cNvPr id="3" name="Content Placeholder 2"/>
          <p:cNvSpPr>
            <a:spLocks noGrp="1"/>
          </p:cNvSpPr>
          <p:nvPr>
            <p:ph idx="1"/>
          </p:nvPr>
        </p:nvSpPr>
        <p:spPr>
          <a:xfrm>
            <a:off x="457200" y="1371600"/>
            <a:ext cx="8229600" cy="5029200"/>
          </a:xfrm>
        </p:spPr>
        <p:txBody>
          <a:bodyPr>
            <a:normAutofit/>
          </a:bodyPr>
          <a:lstStyle/>
          <a:p>
            <a:r>
              <a:rPr lang="en-US" b="1" dirty="0">
                <a:latin typeface="Adobe Arabic" panose="02040503050201020203" pitchFamily="18" charset="-78"/>
                <a:ea typeface="Adobe Fangsong Std R" panose="02020400000000000000" pitchFamily="18" charset="-128"/>
                <a:cs typeface="Adobe Arabic" panose="02040503050201020203" pitchFamily="18" charset="-78"/>
              </a:rPr>
              <a:t>intranet: connection of different LANs within an organization. It is private, may use leased lines usually small, but possibly hundreds of routers, may be connected to the Internet (or not), often by </a:t>
            </a:r>
            <a:r>
              <a:rPr lang="en-US" b="1" i="1" dirty="0">
                <a:latin typeface="Adobe Arabic" panose="02040503050201020203" pitchFamily="18" charset="-78"/>
                <a:ea typeface="Adobe Fangsong Std R" panose="02020400000000000000" pitchFamily="18" charset="-128"/>
                <a:cs typeface="Adobe Arabic" panose="02040503050201020203" pitchFamily="18" charset="-78"/>
              </a:rPr>
              <a:t>firewall</a:t>
            </a:r>
          </a:p>
          <a:p>
            <a:r>
              <a:rPr lang="en-US" b="1" i="1" dirty="0">
                <a:latin typeface="Adobe Arabic" panose="02040503050201020203" pitchFamily="18" charset="-78"/>
                <a:ea typeface="Adobe Fangsong Std R" panose="02020400000000000000" pitchFamily="18" charset="-128"/>
                <a:cs typeface="Adobe Arabic" panose="02040503050201020203" pitchFamily="18" charset="-78"/>
              </a:rPr>
              <a:t>a local or restricted communications network, especially a private network created using World Wide Web software</a:t>
            </a:r>
          </a:p>
          <a:p>
            <a:r>
              <a:rPr lang="en-US" b="1" dirty="0">
                <a:latin typeface="Adobe Arabic" panose="02040503050201020203" pitchFamily="18" charset="-78"/>
                <a:ea typeface="Adobe Fangsong Std R" panose="02020400000000000000" pitchFamily="18" charset="-128"/>
                <a:cs typeface="Adobe Arabic" panose="02040503050201020203" pitchFamily="18" charset="-78"/>
              </a:rPr>
              <a:t>An intranet is a computer network that uses Internet Protocol technology to share information, operational systems, or computing services within an organization</a:t>
            </a:r>
          </a:p>
          <a:p>
            <a:endParaRPr lang="en-US" b="1" dirty="0">
              <a:latin typeface="Adobe Arabic" panose="02040503050201020203" pitchFamily="18" charset="-78"/>
              <a:ea typeface="Adobe Fangsong Std R" panose="02020400000000000000" pitchFamily="18" charset="-128"/>
              <a:cs typeface="Adobe Arabic" panose="02040503050201020203" pitchFamily="18" charset="-7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Internet Actors</a:t>
            </a:r>
            <a:endParaRPr lang="en-US" dirty="0"/>
          </a:p>
        </p:txBody>
      </p:sp>
      <p:sp>
        <p:nvSpPr>
          <p:cNvPr id="3" name="Content Placeholder 2"/>
          <p:cNvSpPr>
            <a:spLocks noGrp="1"/>
          </p:cNvSpPr>
          <p:nvPr>
            <p:ph idx="1"/>
          </p:nvPr>
        </p:nvSpPr>
        <p:spPr>
          <a:xfrm>
            <a:off x="304800" y="1600200"/>
            <a:ext cx="8534400" cy="4525963"/>
          </a:xfrm>
        </p:spPr>
        <p:txBody>
          <a:bodyPr>
            <a:normAutofit/>
          </a:bodyPr>
          <a:lstStyle/>
          <a:p>
            <a:r>
              <a:rPr lang="en-US" dirty="0"/>
              <a:t>Started by U.S. research/military organizations:</a:t>
            </a:r>
          </a:p>
          <a:p>
            <a:r>
              <a:rPr lang="en-US" dirty="0"/>
              <a:t>(D)ARPA: (Defense) Advanced Research Projects Agency –funds technology with military usefulness</a:t>
            </a:r>
          </a:p>
          <a:p>
            <a:r>
              <a:rPr lang="en-US" dirty="0" err="1"/>
              <a:t>DoD</a:t>
            </a:r>
            <a:r>
              <a:rPr lang="en-US" dirty="0"/>
              <a:t>: U.S. Department of Defense-Early adaptor of Internet technology</a:t>
            </a:r>
          </a:p>
          <a:p>
            <a:r>
              <a:rPr lang="en-US" dirty="0"/>
              <a:t>NSF: National Science Foundation- funds university research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Internet</a:t>
            </a:r>
          </a:p>
        </p:txBody>
      </p:sp>
      <p:sp>
        <p:nvSpPr>
          <p:cNvPr id="3" name="Content Placeholder 2"/>
          <p:cNvSpPr>
            <a:spLocks noGrp="1"/>
          </p:cNvSpPr>
          <p:nvPr>
            <p:ph idx="1"/>
          </p:nvPr>
        </p:nvSpPr>
        <p:spPr/>
        <p:txBody>
          <a:bodyPr>
            <a:normAutofit fontScale="92500" lnSpcReduction="20000"/>
          </a:bodyPr>
          <a:lstStyle/>
          <a:p>
            <a:r>
              <a:rPr lang="en-US" b="1" dirty="0">
                <a:latin typeface="Adobe Arabic" panose="02040503050201020203" pitchFamily="18" charset="-78"/>
                <a:cs typeface="Adobe Arabic" panose="02040503050201020203" pitchFamily="18" charset="-78"/>
              </a:rPr>
              <a:t>1830: telegraph</a:t>
            </a:r>
          </a:p>
          <a:p>
            <a:r>
              <a:rPr lang="en-US" b="1" dirty="0">
                <a:latin typeface="Adobe Arabic" panose="02040503050201020203" pitchFamily="18" charset="-78"/>
                <a:cs typeface="Adobe Arabic" panose="02040503050201020203" pitchFamily="18" charset="-78"/>
              </a:rPr>
              <a:t>1876: circuit-switching (telephone)</a:t>
            </a:r>
          </a:p>
          <a:p>
            <a:r>
              <a:rPr lang="en-US" b="1" dirty="0">
                <a:latin typeface="Adobe Arabic" panose="02040503050201020203" pitchFamily="18" charset="-78"/>
                <a:cs typeface="Adobe Arabic" panose="02040503050201020203" pitchFamily="18" charset="-78"/>
              </a:rPr>
              <a:t>Early 1960’s: concept of packet switching (Paul </a:t>
            </a:r>
            <a:r>
              <a:rPr lang="en-US" b="1" dirty="0" err="1">
                <a:latin typeface="Adobe Arabic" panose="02040503050201020203" pitchFamily="18" charset="-78"/>
                <a:cs typeface="Adobe Arabic" panose="02040503050201020203" pitchFamily="18" charset="-78"/>
              </a:rPr>
              <a:t>Baran</a:t>
            </a:r>
            <a:r>
              <a:rPr lang="en-US" b="1" dirty="0">
                <a:latin typeface="Adobe Arabic" panose="02040503050201020203" pitchFamily="18" charset="-78"/>
                <a:cs typeface="Adobe Arabic" panose="02040503050201020203" pitchFamily="18" charset="-78"/>
              </a:rPr>
              <a:t>)</a:t>
            </a:r>
          </a:p>
          <a:p>
            <a:r>
              <a:rPr lang="en-US" b="1" dirty="0">
                <a:latin typeface="Adobe Arabic" panose="02040503050201020203" pitchFamily="18" charset="-78"/>
                <a:cs typeface="Adobe Arabic" panose="02040503050201020203" pitchFamily="18" charset="-78"/>
              </a:rPr>
              <a:t>1965: MIT’s Lincoln Laboratory commissions Thomas </a:t>
            </a:r>
            <a:r>
              <a:rPr lang="en-US" b="1" dirty="0" err="1">
                <a:latin typeface="Adobe Arabic" panose="02040503050201020203" pitchFamily="18" charset="-78"/>
                <a:cs typeface="Adobe Arabic" panose="02040503050201020203" pitchFamily="18" charset="-78"/>
              </a:rPr>
              <a:t>Marill</a:t>
            </a:r>
            <a:r>
              <a:rPr lang="en-US" b="1" dirty="0">
                <a:latin typeface="Adobe Arabic" panose="02040503050201020203" pitchFamily="18" charset="-78"/>
                <a:cs typeface="Adobe Arabic" panose="02040503050201020203" pitchFamily="18" charset="-78"/>
              </a:rPr>
              <a:t> to study </a:t>
            </a:r>
            <a:r>
              <a:rPr lang="en-US" dirty="0">
                <a:latin typeface="Adobe Arabic" panose="02040503050201020203" pitchFamily="18" charset="-78"/>
                <a:cs typeface="Adobe Arabic" panose="02040503050201020203" pitchFamily="18" charset="-78"/>
              </a:rPr>
              <a:t>computer networking</a:t>
            </a:r>
          </a:p>
          <a:p>
            <a:r>
              <a:rPr lang="en-US" b="1" dirty="0">
                <a:latin typeface="Adobe Arabic" panose="02040503050201020203" pitchFamily="18" charset="-78"/>
                <a:cs typeface="Adobe Arabic" panose="02040503050201020203" pitchFamily="18" charset="-78"/>
              </a:rPr>
              <a:t>1968: </a:t>
            </a:r>
            <a:r>
              <a:rPr lang="en-US" b="1" dirty="0" err="1">
                <a:latin typeface="Adobe Arabic" panose="02040503050201020203" pitchFamily="18" charset="-78"/>
                <a:cs typeface="Adobe Arabic" panose="02040503050201020203" pitchFamily="18" charset="-78"/>
              </a:rPr>
              <a:t>ARPAnet</a:t>
            </a:r>
            <a:r>
              <a:rPr lang="en-US" b="1" dirty="0">
                <a:latin typeface="Adobe Arabic" panose="02040503050201020203" pitchFamily="18" charset="-78"/>
                <a:cs typeface="Adobe Arabic" panose="02040503050201020203" pitchFamily="18" charset="-78"/>
              </a:rPr>
              <a:t> contract awarded to Bolt </a:t>
            </a:r>
            <a:r>
              <a:rPr lang="en-US" b="1" dirty="0" err="1">
                <a:latin typeface="Adobe Arabic" panose="02040503050201020203" pitchFamily="18" charset="-78"/>
                <a:cs typeface="Adobe Arabic" panose="02040503050201020203" pitchFamily="18" charset="-78"/>
              </a:rPr>
              <a:t>Beranek</a:t>
            </a:r>
            <a:r>
              <a:rPr lang="en-US" b="1" dirty="0">
                <a:latin typeface="Adobe Arabic" panose="02040503050201020203" pitchFamily="18" charset="-78"/>
                <a:cs typeface="Adobe Arabic" panose="02040503050201020203" pitchFamily="18" charset="-78"/>
              </a:rPr>
              <a:t> and Newman (BBN)</a:t>
            </a:r>
          </a:p>
          <a:p>
            <a:r>
              <a:rPr lang="en-US" b="1" dirty="0">
                <a:latin typeface="Adobe Arabic" panose="02040503050201020203" pitchFamily="18" charset="-78"/>
                <a:cs typeface="Adobe Arabic" panose="02040503050201020203" pitchFamily="18" charset="-78"/>
              </a:rPr>
              <a:t>1969: </a:t>
            </a:r>
            <a:r>
              <a:rPr lang="en-US" b="1" dirty="0" err="1">
                <a:latin typeface="Adobe Arabic" panose="02040503050201020203" pitchFamily="18" charset="-78"/>
                <a:cs typeface="Adobe Arabic" panose="02040503050201020203" pitchFamily="18" charset="-78"/>
              </a:rPr>
              <a:t>ARPAnet</a:t>
            </a:r>
            <a:r>
              <a:rPr lang="en-US" b="1" dirty="0">
                <a:latin typeface="Adobe Arabic" panose="02040503050201020203" pitchFamily="18" charset="-78"/>
                <a:cs typeface="Adobe Arabic" panose="02040503050201020203" pitchFamily="18" charset="-78"/>
              </a:rPr>
              <a:t> has 4 nodes (UCLA, SRI, UCSB, U. Utah), connected by</a:t>
            </a:r>
          </a:p>
          <a:p>
            <a:r>
              <a:rPr lang="en-US" dirty="0">
                <a:latin typeface="Adobe Arabic" panose="02040503050201020203" pitchFamily="18" charset="-78"/>
                <a:cs typeface="Adobe Arabic" panose="02040503050201020203" pitchFamily="18" charset="-78"/>
              </a:rPr>
              <a:t>IMPs (interface message processors); connected by 50 kb/s lines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a:xfrm>
            <a:off x="457200" y="1219200"/>
            <a:ext cx="8229600" cy="5410200"/>
          </a:xfrm>
        </p:spPr>
        <p:txBody>
          <a:bodyPr>
            <a:normAutofit fontScale="85000" lnSpcReduction="10000"/>
          </a:bodyPr>
          <a:lstStyle/>
          <a:p>
            <a:r>
              <a:rPr lang="en-US" dirty="0"/>
              <a:t>multiple access networks: ALOHA, Ethernet (10 Mb/s)</a:t>
            </a:r>
          </a:p>
          <a:p>
            <a:r>
              <a:rPr lang="en-US" dirty="0"/>
              <a:t>Companies: </a:t>
            </a:r>
            <a:r>
              <a:rPr lang="en-US" dirty="0" err="1"/>
              <a:t>DECnet</a:t>
            </a:r>
            <a:r>
              <a:rPr lang="en-US" dirty="0"/>
              <a:t> (1975), IBM System Network Architecture (1974)</a:t>
            </a:r>
          </a:p>
          <a:p>
            <a:r>
              <a:rPr lang="en-US" b="1" dirty="0"/>
              <a:t>1971: </a:t>
            </a:r>
            <a:r>
              <a:rPr lang="en-US" dirty="0"/>
              <a:t>15 nodes and 23 hosts: UCLA, SRI, UCSB, U of Utah, BBN, MIT, RAND, SDC, Harvard, Lincoln Lab, Stanford, UIU(C), CWRU, CMU, NASA/Ames</a:t>
            </a:r>
          </a:p>
          <a:p>
            <a:r>
              <a:rPr lang="en-US" b="1" dirty="0"/>
              <a:t>1972: </a:t>
            </a:r>
            <a:r>
              <a:rPr lang="en-US" dirty="0"/>
              <a:t>First public demonstration at ICCC</a:t>
            </a:r>
          </a:p>
          <a:p>
            <a:r>
              <a:rPr lang="en-US" b="1" dirty="0"/>
              <a:t>1973: </a:t>
            </a:r>
            <a:r>
              <a:rPr lang="en-US" dirty="0"/>
              <a:t>TCP/IP design</a:t>
            </a:r>
          </a:p>
          <a:p>
            <a:r>
              <a:rPr lang="en-US" b="1" dirty="0"/>
              <a:t>1973: </a:t>
            </a:r>
            <a:r>
              <a:rPr lang="en-US" dirty="0"/>
              <a:t>first satellite link from California to Hawaii</a:t>
            </a:r>
          </a:p>
          <a:p>
            <a:r>
              <a:rPr lang="en-US" b="1" dirty="0"/>
              <a:t>1973: </a:t>
            </a:r>
            <a:r>
              <a:rPr lang="en-US" dirty="0"/>
              <a:t>First international connections to the ARPANET: England and Norway</a:t>
            </a:r>
          </a:p>
          <a:p>
            <a:r>
              <a:rPr lang="en-US" b="1" dirty="0"/>
              <a:t>1979: </a:t>
            </a:r>
            <a:r>
              <a:rPr lang="en-US" dirty="0" err="1"/>
              <a:t>ARPAnet</a:t>
            </a:r>
            <a:r>
              <a:rPr lang="en-US" dirty="0"/>
              <a:t> _ 100 nodes</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fontScale="77500" lnSpcReduction="20000"/>
          </a:bodyPr>
          <a:lstStyle/>
          <a:p>
            <a:r>
              <a:rPr lang="en-US" dirty="0"/>
              <a:t>proliferation of local area networks: Ethernet and token rings</a:t>
            </a:r>
          </a:p>
          <a:p>
            <a:r>
              <a:rPr lang="en-US" dirty="0"/>
              <a:t>late 1980’s: fiber optic networks; fiber distributed data interface (FDDI) at 100 Mb/s</a:t>
            </a:r>
          </a:p>
          <a:p>
            <a:r>
              <a:rPr lang="en-US" b="1" dirty="0"/>
              <a:t>1980’s: </a:t>
            </a:r>
            <a:r>
              <a:rPr lang="en-US" dirty="0"/>
              <a:t>DARPA funded Berkeley Unix, with TCP/IP</a:t>
            </a:r>
          </a:p>
          <a:p>
            <a:r>
              <a:rPr lang="en-US" b="1" dirty="0"/>
              <a:t>1981: </a:t>
            </a:r>
            <a:r>
              <a:rPr lang="en-US" dirty="0" err="1"/>
              <a:t>Minitel</a:t>
            </a:r>
            <a:r>
              <a:rPr lang="en-US" dirty="0"/>
              <a:t> deployed in France</a:t>
            </a:r>
          </a:p>
          <a:p>
            <a:r>
              <a:rPr lang="en-US" b="1" dirty="0"/>
              <a:t>1980-81: </a:t>
            </a:r>
            <a:r>
              <a:rPr lang="en-US" dirty="0"/>
              <a:t>BITNET (IBM protocols) and CSNET (NSF-funded!200 sites)</a:t>
            </a:r>
          </a:p>
          <a:p>
            <a:r>
              <a:rPr lang="en-US" b="1" dirty="0"/>
              <a:t>Jan. 1, 1983: </a:t>
            </a:r>
            <a:r>
              <a:rPr lang="en-US" dirty="0"/>
              <a:t>flag day: NCP! TCP</a:t>
            </a:r>
          </a:p>
          <a:p>
            <a:r>
              <a:rPr lang="en-US" b="1" dirty="0"/>
              <a:t>early 1980’s: </a:t>
            </a:r>
            <a:r>
              <a:rPr lang="en-US" dirty="0"/>
              <a:t>split ARPANET (research), MILNET (military)</a:t>
            </a:r>
          </a:p>
          <a:p>
            <a:r>
              <a:rPr lang="en-US" b="1" dirty="0"/>
              <a:t>1984: </a:t>
            </a:r>
            <a:r>
              <a:rPr lang="en-US" dirty="0"/>
              <a:t>Domain Name Service replaces hosts.txt file</a:t>
            </a:r>
          </a:p>
          <a:p>
            <a:r>
              <a:rPr lang="en-US" b="1" dirty="0"/>
              <a:t>1986: </a:t>
            </a:r>
            <a:r>
              <a:rPr lang="en-US" dirty="0"/>
              <a:t>NSFNET created (56 kb/s backbone)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fontScale="85000" lnSpcReduction="10000"/>
          </a:bodyPr>
          <a:lstStyle/>
          <a:p>
            <a:r>
              <a:rPr lang="de-DE" dirty="0"/>
              <a:t>Nov. 1, 1988: Internet worm</a:t>
            </a:r>
          </a:p>
          <a:p>
            <a:r>
              <a:rPr lang="fr-FR" dirty="0"/>
              <a:t>1989: Internet passes 100,000 </a:t>
            </a:r>
            <a:r>
              <a:rPr lang="fr-FR" dirty="0" err="1"/>
              <a:t>nodes</a:t>
            </a:r>
            <a:endParaRPr lang="fr-FR" dirty="0"/>
          </a:p>
          <a:p>
            <a:r>
              <a:rPr lang="en-US" dirty="0"/>
              <a:t>1989: first proposal for World-Wide Web</a:t>
            </a:r>
          </a:p>
          <a:p>
            <a:r>
              <a:rPr lang="en-US" dirty="0"/>
              <a:t>1989: NSFNET backbone upgraded to T1 (1.544Mbps) </a:t>
            </a:r>
          </a:p>
          <a:p>
            <a:r>
              <a:rPr lang="en-US" dirty="0"/>
              <a:t>high-speed networks: Asynchronous Transfer Mode (ATM) at 150Mb/s and higher </a:t>
            </a:r>
          </a:p>
          <a:p>
            <a:r>
              <a:rPr lang="en-US" dirty="0"/>
              <a:t>Focus on new applications</a:t>
            </a:r>
          </a:p>
          <a:p>
            <a:r>
              <a:rPr lang="en-US" dirty="0"/>
              <a:t>Wireless local area networks</a:t>
            </a:r>
          </a:p>
          <a:p>
            <a:r>
              <a:rPr lang="en-US" dirty="0"/>
              <a:t>Commercialization</a:t>
            </a:r>
          </a:p>
          <a:p>
            <a:r>
              <a:rPr lang="en-US" dirty="0"/>
              <a:t>National Information Infrastructure (NII)</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fontScale="85000" lnSpcReduction="10000"/>
          </a:bodyPr>
          <a:lstStyle/>
          <a:p>
            <a:r>
              <a:rPr lang="en-US" b="1" dirty="0"/>
              <a:t>1990: Original ARPANET disbanded</a:t>
            </a:r>
          </a:p>
          <a:p>
            <a:r>
              <a:rPr lang="en-US" b="1" dirty="0"/>
              <a:t>Fall 1991: CSNET discontinued</a:t>
            </a:r>
          </a:p>
          <a:p>
            <a:r>
              <a:rPr lang="en-US" b="1" dirty="0"/>
              <a:t>1991: Gopher released by University of Minnesota</a:t>
            </a:r>
          </a:p>
          <a:p>
            <a:r>
              <a:rPr lang="en-US" b="1" dirty="0"/>
              <a:t>1992: NSFNET backbone upgraded to T3 (44.736Mbps)</a:t>
            </a:r>
          </a:p>
          <a:p>
            <a:r>
              <a:rPr lang="en-US" b="1" dirty="0"/>
              <a:t>March 1992: First MBONE audio multicast</a:t>
            </a:r>
          </a:p>
          <a:p>
            <a:r>
              <a:rPr lang="en-US" b="1" dirty="0"/>
              <a:t>November 1992: First MBONE video multicast</a:t>
            </a:r>
          </a:p>
          <a:p>
            <a:r>
              <a:rPr lang="en-US" b="1" dirty="0"/>
              <a:t>February 1993: NCSA Mosaic</a:t>
            </a:r>
          </a:p>
          <a:p>
            <a:r>
              <a:rPr lang="en-US" b="1" dirty="0"/>
              <a:t>June 1993: 1,776,000 hosts</a:t>
            </a:r>
          </a:p>
          <a:p>
            <a:r>
              <a:rPr lang="en-US" b="1" dirty="0"/>
              <a:t>April 30, 1995: NSFNET backbone disbanded</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561</TotalTime>
  <Words>824</Words>
  <Application>Microsoft Office PowerPoint</Application>
  <PresentationFormat>On-screen Show (4:3)</PresentationFormat>
  <Paragraphs>79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Adobe Fangsong Std R</vt:lpstr>
      <vt:lpstr>Adobe Arabic</vt:lpstr>
      <vt:lpstr>Arial</vt:lpstr>
      <vt:lpstr>Calibri</vt:lpstr>
      <vt:lpstr>Office Theme</vt:lpstr>
      <vt:lpstr>Internet Technology</vt:lpstr>
      <vt:lpstr>What is Internet </vt:lpstr>
      <vt:lpstr>What is Intranet</vt:lpstr>
      <vt:lpstr>Internet Actors</vt:lpstr>
      <vt:lpstr>History of Internet</vt:lpstr>
      <vt:lpstr>Contd…</vt:lpstr>
      <vt:lpstr>Contd..</vt:lpstr>
      <vt:lpstr>Contd..</vt:lpstr>
      <vt:lpstr>Contd..</vt:lpstr>
      <vt:lpstr>Contd..</vt:lpstr>
      <vt:lpstr>Offered four services by InterNIC</vt:lpstr>
      <vt:lpstr>Who runs the Internet?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Technology</dc:title>
  <dc:creator>User</dc:creator>
  <cp:lastModifiedBy>Aksh D Boro</cp:lastModifiedBy>
  <cp:revision>43</cp:revision>
  <dcterms:created xsi:type="dcterms:W3CDTF">2006-08-16T00:00:00Z</dcterms:created>
  <dcterms:modified xsi:type="dcterms:W3CDTF">2018-04-28T02:34:32Z</dcterms:modified>
</cp:coreProperties>
</file>