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1" r:id="rId20"/>
    <p:sldId id="274" r:id="rId21"/>
    <p:sldId id="275" r:id="rId22"/>
    <p:sldId id="276" r:id="rId23"/>
    <p:sldId id="277" r:id="rId24"/>
    <p:sldId id="278"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40AE5C-63DE-4FEB-A69C-07A8874F56E8}" type="datetimeFigureOut">
              <a:rPr lang="en-US" smtClean="0"/>
              <a:pPr/>
              <a:t>2/19/2015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175D7A-A68B-4D64-AE4A-0B1B94DBED4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BDF93F-1EC7-48EE-BC0B-CBF2D3F21779}"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A8C404-2915-4F56-BEBE-F1C15F781AF3}" type="datetimeFigureOut">
              <a:rPr lang="en-US" smtClean="0"/>
              <a:pPr/>
              <a:t>2/19/2015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66CEC4-1BBD-43B0-A9BC-58715E9653B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8C404-2915-4F56-BEBE-F1C15F781AF3}" type="datetimeFigureOut">
              <a:rPr lang="en-US" smtClean="0"/>
              <a:pPr/>
              <a:t>2/19/2015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66CEC4-1BBD-43B0-A9BC-58715E965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8C404-2915-4F56-BEBE-F1C15F781AF3}" type="datetimeFigureOut">
              <a:rPr lang="en-US" smtClean="0"/>
              <a:pPr/>
              <a:t>2/19/2015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66CEC4-1BBD-43B0-A9BC-58715E965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8C404-2915-4F56-BEBE-F1C15F781AF3}" type="datetimeFigureOut">
              <a:rPr lang="en-US" smtClean="0"/>
              <a:pPr/>
              <a:t>2/19/2015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66CEC4-1BBD-43B0-A9BC-58715E965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A8C404-2915-4F56-BEBE-F1C15F781AF3}" type="datetimeFigureOut">
              <a:rPr lang="en-US" smtClean="0"/>
              <a:pPr/>
              <a:t>2/19/2015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66CEC4-1BBD-43B0-A9BC-58715E9653B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A8C404-2915-4F56-BEBE-F1C15F781AF3}" type="datetimeFigureOut">
              <a:rPr lang="en-US" smtClean="0"/>
              <a:pPr/>
              <a:t>2/19/2015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66CEC4-1BBD-43B0-A9BC-58715E965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A8C404-2915-4F56-BEBE-F1C15F781AF3}" type="datetimeFigureOut">
              <a:rPr lang="en-US" smtClean="0"/>
              <a:pPr/>
              <a:t>2/19/2015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66CEC4-1BBD-43B0-A9BC-58715E965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A8C404-2915-4F56-BEBE-F1C15F781AF3}" type="datetimeFigureOut">
              <a:rPr lang="en-US" smtClean="0"/>
              <a:pPr/>
              <a:t>2/19/2015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66CEC4-1BBD-43B0-A9BC-58715E965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8C404-2915-4F56-BEBE-F1C15F781AF3}" type="datetimeFigureOut">
              <a:rPr lang="en-US" smtClean="0"/>
              <a:pPr/>
              <a:t>2/19/2015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66CEC4-1BBD-43B0-A9BC-58715E965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8C404-2915-4F56-BEBE-F1C15F781AF3}" type="datetimeFigureOut">
              <a:rPr lang="en-US" smtClean="0"/>
              <a:pPr/>
              <a:t>2/19/2015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66CEC4-1BBD-43B0-A9BC-58715E965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A8C404-2915-4F56-BEBE-F1C15F781AF3}" type="datetimeFigureOut">
              <a:rPr lang="en-US" smtClean="0"/>
              <a:pPr/>
              <a:t>2/19/2015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66CEC4-1BBD-43B0-A9BC-58715E9653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8C404-2915-4F56-BEBE-F1C15F781AF3}" type="datetimeFigureOut">
              <a:rPr lang="en-US" smtClean="0"/>
              <a:pPr/>
              <a:t>2/19/2015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6CEC4-1BBD-43B0-A9BC-58715E9653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Chapter</a:t>
            </a:r>
            <a:r>
              <a:rPr lang="en-US" smtClean="0"/>
              <a:t> </a:t>
            </a:r>
            <a:r>
              <a:rPr lang="en-US" dirty="0" smtClean="0"/>
              <a:t>2</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Time zone database</a:t>
            </a:r>
            <a:endParaRPr lang="en-US" dirty="0"/>
          </a:p>
        </p:txBody>
      </p:sp>
      <p:sp>
        <p:nvSpPr>
          <p:cNvPr id="3" name="Content Placeholder 2"/>
          <p:cNvSpPr>
            <a:spLocks noGrp="1"/>
          </p:cNvSpPr>
          <p:nvPr>
            <p:ph idx="1"/>
          </p:nvPr>
        </p:nvSpPr>
        <p:spPr/>
        <p:txBody>
          <a:bodyPr>
            <a:normAutofit/>
          </a:bodyPr>
          <a:lstStyle/>
          <a:p>
            <a:r>
              <a:rPr lang="en-US" dirty="0" smtClean="0"/>
              <a:t>The IANA time zone database holds the time zone differences and rules for the various regions of the world and allows this information to be mirrored and used by computers and other electronic devices to keep accurate track of time zones through the Internet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Regional Internet registry </a:t>
            </a:r>
            <a:r>
              <a:rPr lang="en-US" dirty="0" smtClean="0"/>
              <a:t>(</a:t>
            </a:r>
            <a:r>
              <a:rPr lang="en-US" b="1" dirty="0" smtClean="0"/>
              <a:t>RIR)</a:t>
            </a:r>
            <a:endParaRPr lang="en-US" dirty="0"/>
          </a:p>
        </p:txBody>
      </p:sp>
      <p:pic>
        <p:nvPicPr>
          <p:cNvPr id="2052" name="Picture 4"/>
          <p:cNvPicPr>
            <a:picLocks noChangeAspect="1" noChangeArrowheads="1"/>
          </p:cNvPicPr>
          <p:nvPr/>
        </p:nvPicPr>
        <p:blipFill>
          <a:blip r:embed="rId3"/>
          <a:srcRect/>
          <a:stretch>
            <a:fillRect/>
          </a:stretch>
        </p:blipFill>
        <p:spPr bwMode="auto">
          <a:xfrm>
            <a:off x="425970" y="1447800"/>
            <a:ext cx="8305800" cy="496728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Regional Internet registry </a:t>
            </a:r>
            <a:r>
              <a:rPr lang="en-US" dirty="0" smtClean="0"/>
              <a:t>(</a:t>
            </a:r>
            <a:r>
              <a:rPr lang="en-US" b="1" dirty="0" smtClean="0"/>
              <a:t>RIR)</a:t>
            </a:r>
            <a:endParaRPr lang="en-US" dirty="0"/>
          </a:p>
        </p:txBody>
      </p:sp>
      <p:sp>
        <p:nvSpPr>
          <p:cNvPr id="3" name="Content Placeholder 2"/>
          <p:cNvSpPr>
            <a:spLocks noGrp="1"/>
          </p:cNvSpPr>
          <p:nvPr>
            <p:ph idx="1"/>
          </p:nvPr>
        </p:nvSpPr>
        <p:spPr>
          <a:xfrm>
            <a:off x="457200" y="1295400"/>
            <a:ext cx="8382000" cy="5257800"/>
          </a:xfrm>
        </p:spPr>
        <p:txBody>
          <a:bodyPr>
            <a:normAutofit fontScale="92500" lnSpcReduction="20000"/>
          </a:bodyPr>
          <a:lstStyle/>
          <a:p>
            <a:pPr algn="just"/>
            <a:r>
              <a:rPr lang="en-US" dirty="0" smtClean="0"/>
              <a:t>A </a:t>
            </a:r>
            <a:r>
              <a:rPr lang="en-US" b="1" dirty="0" smtClean="0"/>
              <a:t>regional Internet registry </a:t>
            </a:r>
            <a:r>
              <a:rPr lang="en-US" dirty="0" smtClean="0"/>
              <a:t>(</a:t>
            </a:r>
            <a:r>
              <a:rPr lang="en-US" b="1" dirty="0" smtClean="0"/>
              <a:t>RIR) </a:t>
            </a:r>
            <a:r>
              <a:rPr lang="en-US" dirty="0" smtClean="0"/>
              <a:t>is an organization that manages the allocation and registration of Internet number resources within a particular region of the world. Internet number resources include IP addresses and autonomous system (AS) numbers</a:t>
            </a:r>
          </a:p>
          <a:p>
            <a:r>
              <a:rPr lang="en-US" b="1" dirty="0" smtClean="0"/>
              <a:t>Registry Geographic Region</a:t>
            </a:r>
          </a:p>
          <a:p>
            <a:pPr lvl="1"/>
            <a:r>
              <a:rPr lang="en-US" b="1" dirty="0" smtClean="0"/>
              <a:t> </a:t>
            </a:r>
            <a:r>
              <a:rPr lang="en-US" dirty="0" smtClean="0"/>
              <a:t>AFRINIC -Africa, portions of the Indian Ocean </a:t>
            </a:r>
          </a:p>
          <a:p>
            <a:pPr lvl="1"/>
            <a:r>
              <a:rPr lang="en-US" dirty="0" smtClean="0"/>
              <a:t>APNIC     -Portions of Asia, portions of Oceania </a:t>
            </a:r>
          </a:p>
          <a:p>
            <a:pPr lvl="1">
              <a:tabLst>
                <a:tab pos="1889125" algn="l"/>
              </a:tabLst>
            </a:pPr>
            <a:r>
              <a:rPr lang="en-US" dirty="0" smtClean="0"/>
              <a:t>ARIN       -Canada, many Caribbean and North Atlantic     	  islands, and the United States </a:t>
            </a:r>
          </a:p>
          <a:p>
            <a:pPr lvl="1"/>
            <a:r>
              <a:rPr lang="en-US" dirty="0" smtClean="0"/>
              <a:t>LACNIC   -Latin America, portions of the Caribbean </a:t>
            </a:r>
          </a:p>
          <a:p>
            <a:pPr lvl="1"/>
            <a:r>
              <a:rPr lang="en-US" dirty="0" smtClean="0"/>
              <a:t>RIPE        -NCC Europe, the Middle East, Central Asia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RIRs and IANA</a:t>
            </a:r>
            <a:endParaRPr lang="en-US" dirty="0"/>
          </a:p>
        </p:txBody>
      </p:sp>
      <p:sp>
        <p:nvSpPr>
          <p:cNvPr id="3" name="Content Placeholder 2"/>
          <p:cNvSpPr>
            <a:spLocks noGrp="1"/>
          </p:cNvSpPr>
          <p:nvPr>
            <p:ph idx="1"/>
          </p:nvPr>
        </p:nvSpPr>
        <p:spPr/>
        <p:txBody>
          <a:bodyPr>
            <a:normAutofit/>
          </a:bodyPr>
          <a:lstStyle/>
          <a:p>
            <a:pPr algn="just"/>
            <a:r>
              <a:rPr lang="en-US" dirty="0" smtClean="0"/>
              <a:t>Regional Internet Registries are components of the Internet Number Registry System, which is described in IETF RFC 7020. The Internet Assigned Numbers Authority (IANA) delegates Internet resources to the RIRs who, in turn, follow their regional policies to delegate resources to their customers, which include Internet service providers and end--‐user organizations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National Internet Registries (NIR)</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A </a:t>
            </a:r>
            <a:r>
              <a:rPr lang="en-US" b="1" dirty="0" smtClean="0"/>
              <a:t>National Internet Registry</a:t>
            </a:r>
            <a:r>
              <a:rPr lang="en-US" dirty="0" smtClean="0"/>
              <a:t> (or NIR) is an organization under the umbrella of a Regional </a:t>
            </a:r>
            <a:r>
              <a:rPr lang="en-US" b="1" dirty="0" smtClean="0"/>
              <a:t>Internet Registry</a:t>
            </a:r>
            <a:r>
              <a:rPr lang="en-US" dirty="0" smtClean="0"/>
              <a:t> with the task of coordinating IP address allocations and other </a:t>
            </a:r>
            <a:r>
              <a:rPr lang="en-US" b="1" dirty="0" smtClean="0"/>
              <a:t>Internet</a:t>
            </a:r>
            <a:r>
              <a:rPr lang="en-US" dirty="0" smtClean="0"/>
              <a:t> resource management functions at a </a:t>
            </a:r>
            <a:r>
              <a:rPr lang="en-US" b="1" dirty="0" smtClean="0"/>
              <a:t>national</a:t>
            </a:r>
            <a:r>
              <a:rPr lang="en-US" dirty="0" smtClean="0"/>
              <a:t> level within a country or economic unit.</a:t>
            </a:r>
          </a:p>
          <a:p>
            <a:r>
              <a:rPr lang="en-US" dirty="0" smtClean="0"/>
              <a:t>NIRs perform Internet number delegations and registrations in line with RIR policies. NIRS that serve their respective Internet communities in the local languages</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NIRs</a:t>
            </a:r>
            <a:endParaRPr lang="en-US" dirty="0"/>
          </a:p>
        </p:txBody>
      </p:sp>
      <p:sp>
        <p:nvSpPr>
          <p:cNvPr id="3" name="Content Placeholder 2"/>
          <p:cNvSpPr>
            <a:spLocks noGrp="1"/>
          </p:cNvSpPr>
          <p:nvPr>
            <p:ph idx="1"/>
          </p:nvPr>
        </p:nvSpPr>
        <p:spPr>
          <a:xfrm>
            <a:off x="457200" y="1295400"/>
            <a:ext cx="8382000" cy="5334000"/>
          </a:xfrm>
        </p:spPr>
        <p:txBody>
          <a:bodyPr>
            <a:normAutofit fontScale="92500" lnSpcReduction="20000"/>
          </a:bodyPr>
          <a:lstStyle/>
          <a:p>
            <a:r>
              <a:rPr lang="en-US" dirty="0" smtClean="0"/>
              <a:t>Asia Pacific, APNIC</a:t>
            </a:r>
          </a:p>
          <a:p>
            <a:pPr lvl="1"/>
            <a:r>
              <a:rPr lang="en-US" dirty="0" smtClean="0"/>
              <a:t>APJII (Indonesia)</a:t>
            </a:r>
          </a:p>
          <a:p>
            <a:pPr lvl="1"/>
            <a:r>
              <a:rPr lang="en-US" dirty="0" smtClean="0"/>
              <a:t>CNNIC (China)</a:t>
            </a:r>
          </a:p>
          <a:p>
            <a:pPr lvl="1"/>
            <a:r>
              <a:rPr lang="en-US" dirty="0" smtClean="0"/>
              <a:t>IRINN (India)</a:t>
            </a:r>
          </a:p>
          <a:p>
            <a:pPr lvl="1"/>
            <a:r>
              <a:rPr lang="en-US" dirty="0" smtClean="0"/>
              <a:t>JPNIC (Japan)</a:t>
            </a:r>
          </a:p>
          <a:p>
            <a:pPr lvl="1"/>
            <a:r>
              <a:rPr lang="en-US" dirty="0" smtClean="0"/>
              <a:t>KISA (Republic of Korea)</a:t>
            </a:r>
          </a:p>
          <a:p>
            <a:pPr lvl="1"/>
            <a:r>
              <a:rPr lang="en-US" dirty="0" smtClean="0"/>
              <a:t>TWNIC (Taiwan)</a:t>
            </a:r>
          </a:p>
          <a:p>
            <a:pPr lvl="1"/>
            <a:r>
              <a:rPr lang="en-US" dirty="0" smtClean="0"/>
              <a:t>VNNIC (Vietnam)</a:t>
            </a:r>
          </a:p>
          <a:p>
            <a:r>
              <a:rPr lang="en-US" b="1" dirty="0" smtClean="0"/>
              <a:t>Latin American (LACNIC)</a:t>
            </a:r>
          </a:p>
          <a:p>
            <a:pPr lvl="1"/>
            <a:r>
              <a:rPr lang="en-US" dirty="0" smtClean="0"/>
              <a:t>NIC Mexico</a:t>
            </a:r>
          </a:p>
          <a:p>
            <a:pPr lvl="1"/>
            <a:r>
              <a:rPr lang="en-US" dirty="0" smtClean="0"/>
              <a:t>NIC Brazil</a:t>
            </a:r>
          </a:p>
          <a:p>
            <a:pPr lvl="1"/>
            <a:r>
              <a:rPr lang="en-US" dirty="0" smtClean="0"/>
              <a:t>NIC Chile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NIR quick facts</a:t>
            </a:r>
            <a:endParaRPr lang="en-US" dirty="0"/>
          </a:p>
        </p:txBody>
      </p:sp>
      <p:sp>
        <p:nvSpPr>
          <p:cNvPr id="3" name="Content Placeholder 2"/>
          <p:cNvSpPr>
            <a:spLocks noGrp="1"/>
          </p:cNvSpPr>
          <p:nvPr>
            <p:ph idx="1"/>
          </p:nvPr>
        </p:nvSpPr>
        <p:spPr>
          <a:xfrm>
            <a:off x="457200" y="1295400"/>
            <a:ext cx="8229600" cy="5257800"/>
          </a:xfrm>
        </p:spPr>
        <p:txBody>
          <a:bodyPr>
            <a:normAutofit lnSpcReduction="10000"/>
          </a:bodyPr>
          <a:lstStyle/>
          <a:p>
            <a:pPr algn="just"/>
            <a:r>
              <a:rPr lang="en-US" dirty="0" smtClean="0"/>
              <a:t>Each economy may only have one NIR.</a:t>
            </a:r>
          </a:p>
          <a:p>
            <a:pPr algn="just"/>
            <a:r>
              <a:rPr lang="en-US" dirty="0" smtClean="0"/>
              <a:t>NIRs have their own fee schedules in local currency for their members, and they pay membership fees to APNIC.</a:t>
            </a:r>
          </a:p>
          <a:p>
            <a:pPr algn="just"/>
            <a:r>
              <a:rPr lang="en-US" dirty="0" smtClean="0"/>
              <a:t>Government endorsement is required to establish an NIR, although this is not an ongoing requirement.</a:t>
            </a:r>
          </a:p>
          <a:p>
            <a:pPr algn="just"/>
            <a:r>
              <a:rPr lang="en-US" dirty="0" smtClean="0"/>
              <a:t>NIRs can have their own policies that apply only to their members, but those policies must not conflict with regional and global policies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local Internet registry</a:t>
            </a:r>
            <a:r>
              <a:rPr lang="en-US" dirty="0" smtClean="0"/>
              <a:t> (LIR)</a:t>
            </a:r>
            <a:endParaRPr lang="en-US" dirty="0"/>
          </a:p>
        </p:txBody>
      </p:sp>
      <p:sp>
        <p:nvSpPr>
          <p:cNvPr id="3" name="Content Placeholder 2"/>
          <p:cNvSpPr>
            <a:spLocks noGrp="1"/>
          </p:cNvSpPr>
          <p:nvPr>
            <p:ph idx="1"/>
          </p:nvPr>
        </p:nvSpPr>
        <p:spPr>
          <a:xfrm>
            <a:off x="76200" y="1600200"/>
            <a:ext cx="8839200" cy="4525963"/>
          </a:xfrm>
        </p:spPr>
        <p:txBody>
          <a:bodyPr>
            <a:normAutofit/>
          </a:bodyPr>
          <a:lstStyle/>
          <a:p>
            <a:r>
              <a:rPr lang="en-US" dirty="0" smtClean="0"/>
              <a:t>A </a:t>
            </a:r>
            <a:r>
              <a:rPr lang="en-US" b="1" dirty="0" smtClean="0"/>
              <a:t>local Internet registry</a:t>
            </a:r>
            <a:r>
              <a:rPr lang="en-US" dirty="0" smtClean="0"/>
              <a:t> (LIR) is an organization that has been allocated a block of IP addresses by a regional </a:t>
            </a:r>
            <a:r>
              <a:rPr lang="en-US" b="1" dirty="0" smtClean="0"/>
              <a:t>Internet registry</a:t>
            </a:r>
            <a:r>
              <a:rPr lang="en-US" dirty="0" smtClean="0"/>
              <a:t>  (RIR), and that assigns most parts of this block to its own customers</a:t>
            </a:r>
          </a:p>
          <a:p>
            <a:r>
              <a:rPr lang="en-US" dirty="0" smtClean="0"/>
              <a:t>Most LIRs are Internet service providers, enterprises, or academic institutions.</a:t>
            </a:r>
          </a:p>
          <a:p>
            <a:r>
              <a:rPr lang="en-US" dirty="0" smtClean="0"/>
              <a:t>Membership in a Regional Internet registry is required to become an LIR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Internet Service Provider</a:t>
            </a:r>
            <a:r>
              <a:rPr lang="en-US" dirty="0" smtClean="0"/>
              <a:t> (</a:t>
            </a:r>
            <a:r>
              <a:rPr lang="en-US" b="1" dirty="0" smtClean="0"/>
              <a:t>ISP</a:t>
            </a:r>
            <a:r>
              <a:rPr lang="en-US" dirty="0" smtClean="0"/>
              <a:t>)</a:t>
            </a:r>
            <a:endParaRPr lang="en-US" dirty="0"/>
          </a:p>
        </p:txBody>
      </p:sp>
      <p:sp>
        <p:nvSpPr>
          <p:cNvPr id="3" name="Content Placeholder 2"/>
          <p:cNvSpPr>
            <a:spLocks noGrp="1"/>
          </p:cNvSpPr>
          <p:nvPr>
            <p:ph idx="1"/>
          </p:nvPr>
        </p:nvSpPr>
        <p:spPr>
          <a:xfrm>
            <a:off x="457200" y="1600200"/>
            <a:ext cx="8458200" cy="4525963"/>
          </a:xfrm>
        </p:spPr>
        <p:txBody>
          <a:bodyPr/>
          <a:lstStyle/>
          <a:p>
            <a:r>
              <a:rPr lang="en-US" dirty="0" smtClean="0"/>
              <a:t>An </a:t>
            </a:r>
            <a:r>
              <a:rPr lang="en-US" b="1" dirty="0" smtClean="0"/>
              <a:t>Internet Service Provider</a:t>
            </a:r>
            <a:r>
              <a:rPr lang="en-US" dirty="0" smtClean="0"/>
              <a:t> (</a:t>
            </a:r>
            <a:r>
              <a:rPr lang="en-US" b="1" dirty="0" smtClean="0"/>
              <a:t>ISP</a:t>
            </a:r>
            <a:r>
              <a:rPr lang="en-US" dirty="0" smtClean="0"/>
              <a:t>) is a company that provides you with </a:t>
            </a:r>
            <a:r>
              <a:rPr lang="en-US" b="1" dirty="0" smtClean="0"/>
              <a:t>access</a:t>
            </a:r>
            <a:r>
              <a:rPr lang="en-US" dirty="0" smtClean="0"/>
              <a:t> to the </a:t>
            </a:r>
            <a:r>
              <a:rPr lang="en-US" b="1" dirty="0" smtClean="0"/>
              <a:t>Internet</a:t>
            </a:r>
            <a:r>
              <a:rPr lang="en-US" dirty="0" smtClean="0"/>
              <a:t>, usually for a fee. The most common ways to connect to an </a:t>
            </a:r>
            <a:r>
              <a:rPr lang="en-US" b="1" dirty="0" smtClean="0"/>
              <a:t>ISP</a:t>
            </a:r>
            <a:r>
              <a:rPr lang="en-US" dirty="0" smtClean="0"/>
              <a:t> are by using a phone line (dial-up) or broadband </a:t>
            </a:r>
            <a:r>
              <a:rPr lang="en-US" b="1" dirty="0" smtClean="0"/>
              <a:t>connection</a:t>
            </a:r>
            <a:r>
              <a:rPr lang="en-US" dirty="0" smtClean="0"/>
              <a:t> (cable or DSL)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provided by ISPs</a:t>
            </a:r>
            <a:endParaRPr lang="en-US"/>
          </a:p>
        </p:txBody>
      </p:sp>
      <p:sp>
        <p:nvSpPr>
          <p:cNvPr id="3" name="Content Placeholder 2"/>
          <p:cNvSpPr>
            <a:spLocks noGrp="1"/>
          </p:cNvSpPr>
          <p:nvPr>
            <p:ph idx="1"/>
          </p:nvPr>
        </p:nvSpPr>
        <p:spPr/>
        <p:txBody>
          <a:bodyPr>
            <a:normAutofit fontScale="85000" lnSpcReduction="20000"/>
          </a:bodyPr>
          <a:lstStyle/>
          <a:p>
            <a:r>
              <a:rPr lang="en-US" dirty="0" smtClean="0"/>
              <a:t>Facilities for access to the public Internet (dial-in, leased line, cable, ADSL, etc.)</a:t>
            </a:r>
          </a:p>
          <a:p>
            <a:r>
              <a:rPr lang="en-US" dirty="0" smtClean="0"/>
              <a:t>Fixed or dynamic IP addresses, in conjunction with access facilities</a:t>
            </a:r>
          </a:p>
          <a:p>
            <a:r>
              <a:rPr lang="en-US" dirty="0" smtClean="0"/>
              <a:t>E-mail accounts</a:t>
            </a:r>
          </a:p>
          <a:p>
            <a:r>
              <a:rPr lang="en-US" dirty="0" smtClean="0"/>
              <a:t>Acting as an agent for domain name registration</a:t>
            </a:r>
          </a:p>
          <a:p>
            <a:r>
              <a:rPr lang="en-US" dirty="0" smtClean="0"/>
              <a:t>Storage and other facilities for web hosting (hosting of web pages)</a:t>
            </a:r>
          </a:p>
          <a:p>
            <a:r>
              <a:rPr lang="en-US" dirty="0" smtClean="0"/>
              <a:t>Support in case of problems</a:t>
            </a:r>
          </a:p>
          <a:p>
            <a:r>
              <a:rPr lang="en-US" dirty="0" smtClean="0"/>
              <a:t>Consulting services</a:t>
            </a:r>
          </a:p>
          <a:p>
            <a:r>
              <a:rPr lang="en-US" dirty="0" smtClean="0"/>
              <a:t>Additional features such as spam prevention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Introduction to IANA</a:t>
            </a:r>
            <a:endParaRPr lang="en-US" dirty="0"/>
          </a:p>
        </p:txBody>
      </p:sp>
      <p:sp>
        <p:nvSpPr>
          <p:cNvPr id="3" name="Content Placeholder 2"/>
          <p:cNvSpPr>
            <a:spLocks noGrp="1"/>
          </p:cNvSpPr>
          <p:nvPr>
            <p:ph idx="1"/>
          </p:nvPr>
        </p:nvSpPr>
        <p:spPr>
          <a:xfrm>
            <a:off x="228600" y="1295400"/>
            <a:ext cx="8458200" cy="5257800"/>
          </a:xfrm>
        </p:spPr>
        <p:txBody>
          <a:bodyPr>
            <a:normAutofit fontScale="85000" lnSpcReduction="20000"/>
          </a:bodyPr>
          <a:lstStyle/>
          <a:p>
            <a:pPr algn="just"/>
            <a:r>
              <a:rPr lang="en-US" dirty="0" smtClean="0"/>
              <a:t>The </a:t>
            </a:r>
            <a:r>
              <a:rPr lang="en-US" b="1" dirty="0" smtClean="0"/>
              <a:t>Internet Assigned Numbers Authority </a:t>
            </a:r>
            <a:r>
              <a:rPr lang="en-US" dirty="0" smtClean="0"/>
              <a:t>(</a:t>
            </a:r>
            <a:r>
              <a:rPr lang="en-US" b="1" dirty="0" smtClean="0"/>
              <a:t>IANA) </a:t>
            </a:r>
            <a:r>
              <a:rPr lang="en-US" dirty="0" smtClean="0"/>
              <a:t>is a department of ICANN, a nonprofit private American corporation, which oversees global IP address allocation, autonomous system number allocation, root zone management in the Domain Name System (DNS), media types, and other Internet Protocol-related symbols and numbers</a:t>
            </a:r>
          </a:p>
          <a:p>
            <a:pPr algn="just"/>
            <a:r>
              <a:rPr lang="en-US" dirty="0" smtClean="0"/>
              <a:t>The </a:t>
            </a:r>
            <a:r>
              <a:rPr lang="en-US" b="1" dirty="0" smtClean="0"/>
              <a:t>Internet Assigned Numbers Authority (IANA) </a:t>
            </a:r>
            <a:r>
              <a:rPr lang="en-US" dirty="0" smtClean="0"/>
              <a:t>is responsible for the global coordination of the DNS Root, IP addressing, and other Internet protocol resources. It is a set of functions that is currently contracted out by the National Telecommunications and Information Administration (NTIA), an agency in the U.S. Department of Commerce.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associate organization</a:t>
            </a:r>
            <a:endParaRPr lang="en-US" dirty="0"/>
          </a:p>
        </p:txBody>
      </p:sp>
      <p:sp>
        <p:nvSpPr>
          <p:cNvPr id="3" name="Content Placeholder 2"/>
          <p:cNvSpPr>
            <a:spLocks noGrp="1"/>
          </p:cNvSpPr>
          <p:nvPr>
            <p:ph idx="1"/>
          </p:nvPr>
        </p:nvSpPr>
        <p:spPr/>
        <p:txBody>
          <a:bodyPr>
            <a:normAutofit/>
          </a:bodyPr>
          <a:lstStyle/>
          <a:p>
            <a:r>
              <a:rPr lang="en-US" b="1" dirty="0" smtClean="0"/>
              <a:t>Internet Engineering Steering Group (IESG):</a:t>
            </a:r>
          </a:p>
          <a:p>
            <a:pPr lvl="1"/>
            <a:r>
              <a:rPr lang="en-US" b="1" dirty="0" smtClean="0"/>
              <a:t>approves standards</a:t>
            </a:r>
          </a:p>
          <a:p>
            <a:r>
              <a:rPr lang="en-US" b="1" dirty="0" smtClean="0"/>
              <a:t>Internet Architecture Board(IAB)</a:t>
            </a:r>
          </a:p>
          <a:p>
            <a:pPr lvl="1"/>
            <a:r>
              <a:rPr lang="en-US" dirty="0" smtClean="0"/>
              <a:t>Architectural oversight</a:t>
            </a:r>
          </a:p>
          <a:p>
            <a:pPr lvl="1"/>
            <a:r>
              <a:rPr lang="en-US" dirty="0" smtClean="0"/>
              <a:t>Elected by ISOC</a:t>
            </a:r>
            <a:endParaRPr lang="en-US" b="1" dirty="0" smtClean="0"/>
          </a:p>
          <a:p>
            <a:r>
              <a:rPr lang="en-US" b="1" dirty="0" smtClean="0"/>
              <a:t>Internet Society: ISOC</a:t>
            </a:r>
          </a:p>
          <a:p>
            <a:pPr lvl="1"/>
            <a:r>
              <a:rPr lang="en-US" dirty="0" smtClean="0"/>
              <a:t>Conferences</a:t>
            </a:r>
          </a:p>
          <a:p>
            <a:pPr lvl="1"/>
            <a:r>
              <a:rPr lang="en-US" dirty="0" smtClean="0"/>
              <a:t>“hosts” IANA</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Internet Engineering Task Force</a:t>
            </a:r>
            <a:r>
              <a:rPr lang="en-US" dirty="0" smtClean="0"/>
              <a:t> (IETF)</a:t>
            </a:r>
            <a:endParaRPr lang="en-US" dirty="0"/>
          </a:p>
        </p:txBody>
      </p:sp>
      <p:sp>
        <p:nvSpPr>
          <p:cNvPr id="3" name="Content Placeholder 2"/>
          <p:cNvSpPr>
            <a:spLocks noGrp="1"/>
          </p:cNvSpPr>
          <p:nvPr>
            <p:ph idx="1"/>
          </p:nvPr>
        </p:nvSpPr>
        <p:spPr>
          <a:xfrm>
            <a:off x="457200" y="1600200"/>
            <a:ext cx="8382000" cy="4525963"/>
          </a:xfrm>
        </p:spPr>
        <p:txBody>
          <a:bodyPr>
            <a:normAutofit/>
          </a:bodyPr>
          <a:lstStyle/>
          <a:p>
            <a:pPr algn="just"/>
            <a:r>
              <a:rPr lang="en-US" dirty="0" smtClean="0"/>
              <a:t>The </a:t>
            </a:r>
            <a:r>
              <a:rPr lang="en-US" b="1" dirty="0" smtClean="0"/>
              <a:t>Internet Engineering Task Force</a:t>
            </a:r>
            <a:r>
              <a:rPr lang="en-US" dirty="0" smtClean="0"/>
              <a:t> (IETF) is a large open international community of network designers, operators, vendors, and researchers concerned with the evolution of the </a:t>
            </a:r>
            <a:r>
              <a:rPr lang="en-US" b="1" dirty="0" smtClean="0"/>
              <a:t>Internet </a:t>
            </a:r>
            <a:r>
              <a:rPr lang="en-US" dirty="0" smtClean="0"/>
              <a:t>architecture and the smooth operation of the </a:t>
            </a:r>
            <a:r>
              <a:rPr lang="en-US" b="1" dirty="0" smtClean="0"/>
              <a:t>Internet</a:t>
            </a:r>
            <a:r>
              <a:rPr lang="en-US" dirty="0" smtClean="0"/>
              <a:t>. </a:t>
            </a:r>
          </a:p>
          <a:p>
            <a:pPr algn="just"/>
            <a:r>
              <a:rPr lang="en-US" dirty="0" smtClean="0"/>
              <a:t>It is open to any interested individual.</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IETF</a:t>
            </a:r>
            <a:endParaRPr lang="en-US" dirty="0"/>
          </a:p>
        </p:txBody>
      </p:sp>
      <p:sp>
        <p:nvSpPr>
          <p:cNvPr id="3" name="Content Placeholder 2"/>
          <p:cNvSpPr>
            <a:spLocks noGrp="1"/>
          </p:cNvSpPr>
          <p:nvPr>
            <p:ph idx="1"/>
          </p:nvPr>
        </p:nvSpPr>
        <p:spPr/>
        <p:txBody>
          <a:bodyPr/>
          <a:lstStyle/>
          <a:p>
            <a:r>
              <a:rPr lang="en-US" dirty="0" smtClean="0"/>
              <a:t>published goals and milestones</a:t>
            </a:r>
          </a:p>
          <a:p>
            <a:r>
              <a:rPr lang="en-US" dirty="0" smtClean="0"/>
              <a:t>disputes resolved by discussion and demonstration (mostly...)</a:t>
            </a:r>
          </a:p>
          <a:p>
            <a:r>
              <a:rPr lang="en-US" dirty="0" smtClean="0"/>
              <a:t>“Rough consensus (and running code!)”</a:t>
            </a:r>
          </a:p>
          <a:p>
            <a:r>
              <a:rPr lang="en-US" dirty="0" smtClean="0"/>
              <a:t>standardization only after several implementations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Internet Standards </a:t>
            </a:r>
            <a:r>
              <a:rPr lang="en-US" dirty="0" smtClean="0"/>
              <a:t>_ </a:t>
            </a:r>
            <a:r>
              <a:rPr lang="en-US" b="1" dirty="0" smtClean="0"/>
              <a:t>RFCs</a:t>
            </a:r>
            <a:endParaRPr lang="en-US" dirty="0"/>
          </a:p>
        </p:txBody>
      </p:sp>
      <p:sp>
        <p:nvSpPr>
          <p:cNvPr id="3" name="Content Placeholder 2"/>
          <p:cNvSpPr>
            <a:spLocks noGrp="1"/>
          </p:cNvSpPr>
          <p:nvPr>
            <p:ph idx="1"/>
          </p:nvPr>
        </p:nvSpPr>
        <p:spPr/>
        <p:txBody>
          <a:bodyPr/>
          <a:lstStyle/>
          <a:p>
            <a:r>
              <a:rPr lang="en-US" dirty="0" smtClean="0"/>
              <a:t>“Request for Comments”, since 1969</a:t>
            </a:r>
          </a:p>
          <a:p>
            <a:r>
              <a:rPr lang="en-US" dirty="0" smtClean="0"/>
              <a:t>most RFCs are not standards!</a:t>
            </a:r>
          </a:p>
          <a:p>
            <a:r>
              <a:rPr lang="en-US" dirty="0" smtClean="0"/>
              <a:t>Internet drafts: working documents, but often used for prototypes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Number Resource Organization</a:t>
            </a:r>
            <a:r>
              <a:rPr lang="en-US" dirty="0" smtClean="0"/>
              <a:t> (NRO)</a:t>
            </a:r>
            <a:endParaRPr lang="en-US" dirty="0"/>
          </a:p>
        </p:txBody>
      </p:sp>
      <p:sp>
        <p:nvSpPr>
          <p:cNvPr id="3" name="Content Placeholder 2"/>
          <p:cNvSpPr>
            <a:spLocks noGrp="1"/>
          </p:cNvSpPr>
          <p:nvPr>
            <p:ph idx="1"/>
          </p:nvPr>
        </p:nvSpPr>
        <p:spPr>
          <a:xfrm>
            <a:off x="304800" y="1600200"/>
            <a:ext cx="8534400" cy="4525963"/>
          </a:xfrm>
        </p:spPr>
        <p:txBody>
          <a:bodyPr/>
          <a:lstStyle/>
          <a:p>
            <a:r>
              <a:rPr lang="en-US" dirty="0" smtClean="0"/>
              <a:t>The </a:t>
            </a:r>
            <a:r>
              <a:rPr lang="en-US" b="1" dirty="0" smtClean="0"/>
              <a:t>Number Resource Organization</a:t>
            </a:r>
            <a:r>
              <a:rPr lang="en-US" dirty="0" smtClean="0"/>
              <a:t> (NRO) is a coordinating body for the five Regional Internet Registries (RIRs) that manage the distribution of Internet </a:t>
            </a:r>
            <a:r>
              <a:rPr lang="en-US" b="1" dirty="0" smtClean="0"/>
              <a:t>number resources </a:t>
            </a:r>
            <a:r>
              <a:rPr lang="en-US" dirty="0" smtClean="0"/>
              <a:t>including IP addresses and Autonomous System </a:t>
            </a:r>
            <a:r>
              <a:rPr lang="en-US" b="1" dirty="0" smtClean="0"/>
              <a:t>Numbers</a:t>
            </a:r>
            <a:r>
              <a:rPr lang="en-US" dirty="0" smtClean="0"/>
              <a:t>.</a:t>
            </a:r>
          </a:p>
          <a:p>
            <a:r>
              <a:rPr lang="en-US" dirty="0" smtClean="0"/>
              <a:t>Each RIR consists of the Internet community in its region.</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86800" cy="1143000"/>
          </a:xfrm>
        </p:spPr>
        <p:txBody>
          <a:bodyPr>
            <a:normAutofit fontScale="90000"/>
          </a:bodyPr>
          <a:lstStyle/>
          <a:p>
            <a:r>
              <a:rPr lang="en-US" b="1" dirty="0" smtClean="0"/>
              <a:t>Address Supporting Organization </a:t>
            </a:r>
            <a:r>
              <a:rPr lang="en-US" dirty="0" smtClean="0"/>
              <a:t>(ASO)</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Address Supporting Organization</a:t>
            </a:r>
            <a:r>
              <a:rPr lang="en-US" dirty="0" smtClean="0"/>
              <a:t> (ASO) is a </a:t>
            </a:r>
            <a:r>
              <a:rPr lang="en-US" b="1" dirty="0" smtClean="0"/>
              <a:t>supporting organization</a:t>
            </a:r>
            <a:r>
              <a:rPr lang="en-US" dirty="0" smtClean="0"/>
              <a:t> affiliated with ICANN. </a:t>
            </a:r>
          </a:p>
          <a:p>
            <a:r>
              <a:rPr lang="en-US" dirty="0" smtClean="0"/>
              <a:t>It was founded in 1999. Its members make up the </a:t>
            </a:r>
            <a:r>
              <a:rPr lang="en-US" b="1" dirty="0" smtClean="0"/>
              <a:t>Address</a:t>
            </a:r>
            <a:r>
              <a:rPr lang="en-US" dirty="0" smtClean="0"/>
              <a:t> Council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IANA and ICANN</a:t>
            </a:r>
            <a:endParaRPr lang="en-US" dirty="0"/>
          </a:p>
        </p:txBody>
      </p:sp>
      <p:sp>
        <p:nvSpPr>
          <p:cNvPr id="3" name="Content Placeholder 2"/>
          <p:cNvSpPr>
            <a:spLocks noGrp="1"/>
          </p:cNvSpPr>
          <p:nvPr>
            <p:ph idx="1"/>
          </p:nvPr>
        </p:nvSpPr>
        <p:spPr/>
        <p:txBody>
          <a:bodyPr>
            <a:normAutofit lnSpcReduction="10000"/>
          </a:bodyPr>
          <a:lstStyle/>
          <a:p>
            <a:r>
              <a:rPr lang="en-US" dirty="0" smtClean="0"/>
              <a:t>The Internet Corporation for Assigned Names and Numbers is a nonprofit organization that is responsible for the coordination of maintenance and methodology of several databases of unique identifiers</a:t>
            </a:r>
          </a:p>
          <a:p>
            <a:r>
              <a:rPr lang="en-US" dirty="0" smtClean="0"/>
              <a:t>The IANA function is currently carried out by ICANN</a:t>
            </a:r>
          </a:p>
          <a:p>
            <a:r>
              <a:rPr lang="en-US" dirty="0" smtClean="0"/>
              <a:t>Today, “IANA” may refer to either the functions, or the department within ICANN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IANA exist</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no central control of the Internet If computers did not use the same system of identifiers and numbers to talk to one another, the system would not interoperate</a:t>
            </a:r>
          </a:p>
          <a:p>
            <a:r>
              <a:rPr lang="en-US" dirty="0" smtClean="0"/>
              <a:t>IANA coordinates the numbering systems needed to ensure the Internet interoperates globally </a:t>
            </a:r>
          </a:p>
          <a:p>
            <a:r>
              <a:rPr lang="en-US" dirty="0" smtClean="0"/>
              <a:t>ICANN was devised to be the institutional home for the IANA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IANA services</a:t>
            </a:r>
            <a:endParaRPr lang="en-US" dirty="0"/>
          </a:p>
        </p:txBody>
      </p:sp>
      <p:pic>
        <p:nvPicPr>
          <p:cNvPr id="1026" name="Picture 2"/>
          <p:cNvPicPr>
            <a:picLocks noGrp="1" noChangeAspect="1" noChangeArrowheads="1"/>
          </p:cNvPicPr>
          <p:nvPr>
            <p:ph sz="half" idx="1"/>
          </p:nvPr>
        </p:nvPicPr>
        <p:blipFill>
          <a:blip r:embed="rId2"/>
          <a:stretch>
            <a:fillRect/>
          </a:stretch>
        </p:blipFill>
        <p:spPr bwMode="auto">
          <a:xfrm>
            <a:off x="5308254" y="1981201"/>
            <a:ext cx="3378546" cy="2743200"/>
          </a:xfrm>
          <a:prstGeom prst="rect">
            <a:avLst/>
          </a:prstGeom>
          <a:noFill/>
          <a:ln w="9525">
            <a:noFill/>
            <a:miter lim="800000"/>
            <a:headEnd/>
            <a:tailEnd/>
          </a:ln>
          <a:effectLst/>
        </p:spPr>
      </p:pic>
      <p:sp>
        <p:nvSpPr>
          <p:cNvPr id="5" name="Content Placeholder 4"/>
          <p:cNvSpPr>
            <a:spLocks noGrp="1"/>
          </p:cNvSpPr>
          <p:nvPr>
            <p:ph sz="half" idx="2"/>
          </p:nvPr>
        </p:nvSpPr>
        <p:spPr>
          <a:xfrm>
            <a:off x="457200" y="1143000"/>
            <a:ext cx="4876800" cy="5410200"/>
          </a:xfrm>
        </p:spPr>
        <p:txBody>
          <a:bodyPr>
            <a:noAutofit/>
          </a:bodyPr>
          <a:lstStyle/>
          <a:p>
            <a:pPr marL="165100" indent="-165100" algn="just"/>
            <a:r>
              <a:rPr lang="en-US" sz="2400" dirty="0" smtClean="0"/>
              <a:t> IANA is broadly responsible for the allocation of globally unique names and numbers that are used in Internet protocols that are published as Request for Comments (RFCs) documents. These documents describe methods, behaviors, research, or innovations applicable to the working of the Internet and Internet--‐connected systems. </a:t>
            </a:r>
          </a:p>
          <a:p>
            <a:pPr marL="165100" indent="-165100" algn="just"/>
            <a:r>
              <a:rPr lang="en-US" sz="2400" dirty="0" smtClean="0"/>
              <a:t>IANA also maintains a close liaison with the Internet Engineering Task Force (IETF) and RFC Editorial team in fulfilling this function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Resources</a:t>
            </a:r>
            <a:endParaRPr lang="en-US" dirty="0"/>
          </a:p>
        </p:txBody>
      </p:sp>
      <p:sp>
        <p:nvSpPr>
          <p:cNvPr id="3" name="Content Placeholder 2"/>
          <p:cNvSpPr>
            <a:spLocks noGrp="1"/>
          </p:cNvSpPr>
          <p:nvPr>
            <p:ph idx="1"/>
          </p:nvPr>
        </p:nvSpPr>
        <p:spPr/>
        <p:txBody>
          <a:bodyPr>
            <a:normAutofit/>
          </a:bodyPr>
          <a:lstStyle/>
          <a:p>
            <a:r>
              <a:rPr lang="en-US" dirty="0" smtClean="0"/>
              <a:t>Internet Protocol (IP) Addresses</a:t>
            </a:r>
          </a:p>
          <a:p>
            <a:pPr lvl="1"/>
            <a:r>
              <a:rPr lang="en-US" dirty="0" smtClean="0"/>
              <a:t>Unique identifier for each computer connected to the public Internet</a:t>
            </a:r>
          </a:p>
          <a:p>
            <a:pPr lvl="1"/>
            <a:r>
              <a:rPr lang="en-US" dirty="0" smtClean="0"/>
              <a:t>Version 4 — currently in use</a:t>
            </a:r>
          </a:p>
          <a:p>
            <a:pPr lvl="1"/>
            <a:r>
              <a:rPr lang="en-US" dirty="0" smtClean="0"/>
              <a:t>Version 6 — under deployment</a:t>
            </a:r>
          </a:p>
          <a:p>
            <a:r>
              <a:rPr lang="en-US" dirty="0" smtClean="0"/>
              <a:t>Autonomous System (AS) Numbers</a:t>
            </a:r>
          </a:p>
          <a:p>
            <a:pPr lvl="1"/>
            <a:r>
              <a:rPr lang="en-US" dirty="0" smtClean="0"/>
              <a:t>Unique identifier for each network that cross-connects with other networks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Allocation Systems</a:t>
            </a:r>
            <a:endParaRPr lang="en-US" dirty="0"/>
          </a:p>
        </p:txBody>
      </p:sp>
      <p:sp>
        <p:nvSpPr>
          <p:cNvPr id="3" name="Content Placeholder 2"/>
          <p:cNvSpPr>
            <a:spLocks noGrp="1"/>
          </p:cNvSpPr>
          <p:nvPr>
            <p:ph idx="1"/>
          </p:nvPr>
        </p:nvSpPr>
        <p:spPr/>
        <p:txBody>
          <a:bodyPr>
            <a:normAutofit/>
          </a:bodyPr>
          <a:lstStyle/>
          <a:p>
            <a:r>
              <a:rPr lang="en-US" dirty="0" smtClean="0"/>
              <a:t>Most numbers allocated in large blocks to Regional Internet Registries (RIR)</a:t>
            </a:r>
          </a:p>
          <a:p>
            <a:r>
              <a:rPr lang="en-US" dirty="0" smtClean="0"/>
              <a:t>Some blocks held by IANA for special purposes (private use blocks, etc.)</a:t>
            </a:r>
          </a:p>
          <a:p>
            <a:r>
              <a:rPr lang="en-US" dirty="0" smtClean="0"/>
              <a:t>Some blocks allocated directly by IANA (multicast address space, protocol specific use)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Domain names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IANA administers the data in the root name servers, which form the top of the hierarchical DNS tree. This task involves cooperate with top-‐level domain operators, the root name server operators, and ICANN‘s policy-making tools</a:t>
            </a:r>
          </a:p>
          <a:p>
            <a:r>
              <a:rPr lang="en-US" dirty="0" smtClean="0"/>
              <a:t>ICANN also operates the .</a:t>
            </a:r>
            <a:r>
              <a:rPr lang="en-US" dirty="0" err="1" smtClean="0"/>
              <a:t>int</a:t>
            </a:r>
            <a:r>
              <a:rPr lang="en-US" dirty="0" smtClean="0"/>
              <a:t> registry for international treaty organizations, the .</a:t>
            </a:r>
            <a:r>
              <a:rPr lang="en-US" dirty="0" err="1" smtClean="0"/>
              <a:t>arpa</a:t>
            </a:r>
            <a:r>
              <a:rPr lang="en-US" dirty="0" smtClean="0"/>
              <a:t> zone for Internet infrastructure purposes, including reverse DNS service, and other critical zones such as root-servers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Protocol parameters</a:t>
            </a:r>
            <a:endParaRPr lang="en-US" dirty="0"/>
          </a:p>
        </p:txBody>
      </p:sp>
      <p:sp>
        <p:nvSpPr>
          <p:cNvPr id="3" name="Content Placeholder 2"/>
          <p:cNvSpPr>
            <a:spLocks noGrp="1"/>
          </p:cNvSpPr>
          <p:nvPr>
            <p:ph idx="1"/>
          </p:nvPr>
        </p:nvSpPr>
        <p:spPr/>
        <p:txBody>
          <a:bodyPr>
            <a:normAutofit/>
          </a:bodyPr>
          <a:lstStyle/>
          <a:p>
            <a:r>
              <a:rPr lang="en-US" dirty="0" smtClean="0"/>
              <a:t>IANA administers many parameters of IETF (</a:t>
            </a:r>
            <a:r>
              <a:rPr lang="en-US" b="1" dirty="0" smtClean="0"/>
              <a:t>Internet Engineering Task Force )</a:t>
            </a:r>
            <a:r>
              <a:rPr lang="en-US" dirty="0" smtClean="0"/>
              <a:t>protocols. Examples include the names of Uniform Resource Identifier (URI) schemes and character encodings recommended for use on the Internet. This task is undertaken under the oversight of the Internet Architecture Board, and the agreement governing the work is published in RFC 2860.</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1047</Words>
  <Application>Microsoft Office PowerPoint</Application>
  <PresentationFormat>On-screen Show (4:3)</PresentationFormat>
  <Paragraphs>108</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Chapter 2</vt:lpstr>
      <vt:lpstr>An Introduction to IANA</vt:lpstr>
      <vt:lpstr>IANA and ICANN</vt:lpstr>
      <vt:lpstr>Why does IANA exist</vt:lpstr>
      <vt:lpstr>IANA services</vt:lpstr>
      <vt:lpstr>Number Resources</vt:lpstr>
      <vt:lpstr>Number Allocation Systems</vt:lpstr>
      <vt:lpstr>Domain names</vt:lpstr>
      <vt:lpstr>Protocol parameters</vt:lpstr>
      <vt:lpstr>Time zone database</vt:lpstr>
      <vt:lpstr>Regional Internet registry (RIR)</vt:lpstr>
      <vt:lpstr>Regional Internet registry (RIR)</vt:lpstr>
      <vt:lpstr>RIRs and IANA</vt:lpstr>
      <vt:lpstr>National Internet Registries (NIR)</vt:lpstr>
      <vt:lpstr>Some NIRs</vt:lpstr>
      <vt:lpstr>NIR quick facts</vt:lpstr>
      <vt:lpstr>local Internet registry (LIR)</vt:lpstr>
      <vt:lpstr>Internet Service Provider (ISP)</vt:lpstr>
      <vt:lpstr>Service provided by ISPs</vt:lpstr>
      <vt:lpstr>Some associate organization</vt:lpstr>
      <vt:lpstr>Internet Engineering Task Force (IETF)</vt:lpstr>
      <vt:lpstr>Function of IETF</vt:lpstr>
      <vt:lpstr>Internet Standards _ RFCs</vt:lpstr>
      <vt:lpstr>Number Resource Organization (NRO)</vt:lpstr>
      <vt:lpstr>Address Supporting Organization (ASO)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User</dc:creator>
  <cp:lastModifiedBy>User</cp:lastModifiedBy>
  <cp:revision>4</cp:revision>
  <dcterms:created xsi:type="dcterms:W3CDTF">2015-02-18T06:56:46Z</dcterms:created>
  <dcterms:modified xsi:type="dcterms:W3CDTF">2015-02-20T01:27:35Z</dcterms:modified>
</cp:coreProperties>
</file>