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7AA25B-ACF8-4FBC-B33A-E2C7B9E1E9FA}" type="datetimeFigureOut">
              <a:rPr lang="en-US" smtClean="0"/>
              <a:pPr/>
              <a:t>2/20/2015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44B5CE-C07A-4EEB-9F8F-F39C0871374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7AA25B-ACF8-4FBC-B33A-E2C7B9E1E9FA}" type="datetimeFigureOut">
              <a:rPr lang="en-US" smtClean="0"/>
              <a:pPr/>
              <a:t>2/20/2015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44B5CE-C07A-4EEB-9F8F-F39C087137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7AA25B-ACF8-4FBC-B33A-E2C7B9E1E9FA}" type="datetimeFigureOut">
              <a:rPr lang="en-US" smtClean="0"/>
              <a:pPr/>
              <a:t>2/20/2015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44B5CE-C07A-4EEB-9F8F-F39C087137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7AA25B-ACF8-4FBC-B33A-E2C7B9E1E9FA}" type="datetimeFigureOut">
              <a:rPr lang="en-US" smtClean="0"/>
              <a:pPr/>
              <a:t>2/20/2015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44B5CE-C07A-4EEB-9F8F-F39C087137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7AA25B-ACF8-4FBC-B33A-E2C7B9E1E9FA}" type="datetimeFigureOut">
              <a:rPr lang="en-US" smtClean="0"/>
              <a:pPr/>
              <a:t>2/20/2015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44B5CE-C07A-4EEB-9F8F-F39C087137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7AA25B-ACF8-4FBC-B33A-E2C7B9E1E9FA}" type="datetimeFigureOut">
              <a:rPr lang="en-US" smtClean="0"/>
              <a:pPr/>
              <a:t>2/20/2015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44B5CE-C07A-4EEB-9F8F-F39C087137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7AA25B-ACF8-4FBC-B33A-E2C7B9E1E9FA}" type="datetimeFigureOut">
              <a:rPr lang="en-US" smtClean="0"/>
              <a:pPr/>
              <a:t>2/20/2015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44B5CE-C07A-4EEB-9F8F-F39C087137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7AA25B-ACF8-4FBC-B33A-E2C7B9E1E9FA}" type="datetimeFigureOut">
              <a:rPr lang="en-US" smtClean="0"/>
              <a:pPr/>
              <a:t>2/20/2015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44B5CE-C07A-4EEB-9F8F-F39C087137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7AA25B-ACF8-4FBC-B33A-E2C7B9E1E9FA}" type="datetimeFigureOut">
              <a:rPr lang="en-US" smtClean="0"/>
              <a:pPr/>
              <a:t>2/20/2015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44B5CE-C07A-4EEB-9F8F-F39C087137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7AA25B-ACF8-4FBC-B33A-E2C7B9E1E9FA}" type="datetimeFigureOut">
              <a:rPr lang="en-US" smtClean="0"/>
              <a:pPr/>
              <a:t>2/20/2015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44B5CE-C07A-4EEB-9F8F-F39C0871374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7AA25B-ACF8-4FBC-B33A-E2C7B9E1E9FA}" type="datetimeFigureOut">
              <a:rPr lang="en-US" smtClean="0"/>
              <a:pPr/>
              <a:t>2/20/2015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44B5CE-C07A-4EEB-9F8F-F39C0871374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7AA25B-ACF8-4FBC-B33A-E2C7B9E1E9FA}" type="datetimeFigureOut">
              <a:rPr lang="en-US" smtClean="0"/>
              <a:pPr/>
              <a:t>2/20/2015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44B5CE-C07A-4EEB-9F8F-F39C0871374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abc.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3</a:t>
            </a:r>
            <a:endParaRPr lang="en-US" dirty="0"/>
          </a:p>
        </p:txBody>
      </p:sp>
      <p:sp>
        <p:nvSpPr>
          <p:cNvPr id="3" name="Subtitle 2"/>
          <p:cNvSpPr>
            <a:spLocks noGrp="1"/>
          </p:cNvSpPr>
          <p:nvPr>
            <p:ph type="subTitle" idx="1"/>
          </p:nvPr>
        </p:nvSpPr>
        <p:spPr/>
        <p:txBody>
          <a:bodyPr/>
          <a:lstStyle/>
          <a:p>
            <a:r>
              <a:rPr lang="en-US" dirty="0" smtClean="0"/>
              <a:t>Internet Domain and Domain Name System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What is a URL?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URL stands for Uniform Resource Locator and refers to the entire address used to visit a website, including all those colons and slashes. </a:t>
            </a:r>
          </a:p>
          <a:p>
            <a:r>
              <a:rPr lang="en-US" dirty="0" smtClean="0"/>
              <a:t>This address includes the domain name</a:t>
            </a:r>
          </a:p>
          <a:p>
            <a:r>
              <a:rPr lang="en-US" dirty="0" smtClean="0"/>
              <a:t>This contains the 'hypertext transfer protocol’ (http), telling the browser that you are using a domain name instead of an IP Address. This is followed by the domain name itself . This points to the server where the website is hosted and the  particular files on that server to be accessed.</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are top level and second level domain names?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Dot Com (.com) was the first domain type to be introduced and is considered a top level domain or TLD. </a:t>
            </a:r>
          </a:p>
          <a:p>
            <a:r>
              <a:rPr lang="en-US" dirty="0" smtClean="0"/>
              <a:t>Top level domains include any that contain only one suffix — for example; .</a:t>
            </a:r>
            <a:r>
              <a:rPr lang="en-US" dirty="0" err="1" smtClean="0"/>
              <a:t>net</a:t>
            </a:r>
            <a:r>
              <a:rPr lang="en-US" dirty="0" smtClean="0"/>
              <a:t>, .info, .biz and so on. </a:t>
            </a:r>
          </a:p>
          <a:p>
            <a:r>
              <a:rPr lang="en-US" dirty="0" smtClean="0"/>
              <a:t>Second level domains or 2LDs are domain names containing another level after the .com or .co suffix. For example; .</a:t>
            </a:r>
            <a:r>
              <a:rPr lang="en-US" dirty="0" err="1" smtClean="0"/>
              <a:t>com.au</a:t>
            </a:r>
            <a:r>
              <a:rPr lang="en-US" dirty="0" smtClean="0"/>
              <a:t> is a second level domain style as it contains an additional suffix after the .com that shows the website originates in Australia.</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How do domain names work?</a:t>
            </a:r>
            <a:endParaRPr lang="en-US" dirty="0"/>
          </a:p>
        </p:txBody>
      </p:sp>
      <p:sp>
        <p:nvSpPr>
          <p:cNvPr id="3" name="Content Placeholder 2"/>
          <p:cNvSpPr>
            <a:spLocks noGrp="1"/>
          </p:cNvSpPr>
          <p:nvPr>
            <p:ph idx="1"/>
          </p:nvPr>
        </p:nvSpPr>
        <p:spPr>
          <a:xfrm>
            <a:off x="457200" y="1371600"/>
            <a:ext cx="8229600" cy="5257800"/>
          </a:xfrm>
        </p:spPr>
        <p:txBody>
          <a:bodyPr>
            <a:normAutofit fontScale="85000" lnSpcReduction="20000"/>
          </a:bodyPr>
          <a:lstStyle/>
          <a:p>
            <a:r>
              <a:rPr lang="en-US" dirty="0" smtClean="0"/>
              <a:t>Registering a domain name does not automatically activate a website that displays when visitors enter your domain name into a Web browser. </a:t>
            </a:r>
          </a:p>
          <a:p>
            <a:r>
              <a:rPr lang="en-US" dirty="0" smtClean="0"/>
              <a:t>The domain name must have a hosted website that includes a numeric address, called an IP address, for visitors to access the website using your domain name. </a:t>
            </a:r>
          </a:p>
          <a:p>
            <a:r>
              <a:rPr lang="en-US" dirty="0" smtClean="0"/>
              <a:t>Your domain name and its associated IP address are stored in a common database along with every other domain and associated IP addresses that are accessible via the Internet.</a:t>
            </a:r>
          </a:p>
          <a:p>
            <a:r>
              <a:rPr lang="en-US" dirty="0" smtClean="0"/>
              <a:t>When visitors enter your domain name into a Web browser, the browser request uses your domain name to find the domain name‘s associated IP address and, therefore, the website.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Advanced Domain Name Description</a:t>
            </a:r>
            <a:endParaRPr lang="en-US" dirty="0"/>
          </a:p>
        </p:txBody>
      </p:sp>
      <p:sp>
        <p:nvSpPr>
          <p:cNvPr id="3" name="Content Placeholder 2"/>
          <p:cNvSpPr>
            <a:spLocks noGrp="1"/>
          </p:cNvSpPr>
          <p:nvPr>
            <p:ph idx="1"/>
          </p:nvPr>
        </p:nvSpPr>
        <p:spPr/>
        <p:txBody>
          <a:bodyPr>
            <a:normAutofit fontScale="92500"/>
          </a:bodyPr>
          <a:lstStyle/>
          <a:p>
            <a:r>
              <a:rPr lang="en-US" dirty="0" smtClean="0"/>
              <a:t>A domain name represents a physical point on the Internet — an IP address.  </a:t>
            </a:r>
          </a:p>
          <a:p>
            <a:r>
              <a:rPr lang="en-US" dirty="0" smtClean="0"/>
              <a:t>The Internet Corporation for Assigned Names and Numbers (ICANN) governs coordination of the links between IP addresses and domain names across the Internet. With this standardized coordination, you can find websites on the Internet by entering domain names instead of IP addresses into your Web browser</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305800" cy="1143000"/>
          </a:xfrm>
        </p:spPr>
        <p:txBody>
          <a:bodyPr>
            <a:normAutofit fontScale="90000"/>
          </a:bodyPr>
          <a:lstStyle/>
          <a:p>
            <a:r>
              <a:rPr lang="en-US" b="1" i="1" dirty="0" smtClean="0"/>
              <a:t>What is the 'www’ before my domain name</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b="1" dirty="0" smtClean="0"/>
              <a:t>www </a:t>
            </a:r>
            <a:r>
              <a:rPr lang="en-US" dirty="0" smtClean="0"/>
              <a:t>before your domain name is a sub domain, not part of the domain name itself. Therefore, if you set up your </a:t>
            </a:r>
            <a:r>
              <a:rPr lang="en-US" b="1" dirty="0" smtClean="0"/>
              <a:t>www </a:t>
            </a:r>
            <a:r>
              <a:rPr lang="en-US" dirty="0" smtClean="0"/>
              <a:t>CNAME record to point to your primary A record, your site will resolve both at </a:t>
            </a:r>
            <a:r>
              <a:rPr lang="en-US" b="1" dirty="0" smtClean="0">
                <a:hlinkClick r:id="rId2"/>
              </a:rPr>
              <a:t>www.abc.com</a:t>
            </a:r>
            <a:r>
              <a:rPr lang="en-US" b="1" dirty="0" smtClean="0"/>
              <a:t> </a:t>
            </a:r>
            <a:r>
              <a:rPr lang="en-US" dirty="0" smtClean="0"/>
              <a:t>and </a:t>
            </a:r>
            <a:r>
              <a:rPr lang="en-US" b="1" dirty="0" smtClean="0"/>
              <a:t>abc.com. </a:t>
            </a:r>
            <a:r>
              <a:rPr lang="en-US" dirty="0" smtClean="0"/>
              <a:t>If you can reach your website by typing in your domain without the </a:t>
            </a:r>
            <a:r>
              <a:rPr lang="en-US" b="1" dirty="0" smtClean="0"/>
              <a:t>www </a:t>
            </a:r>
            <a:r>
              <a:rPr lang="en-US" dirty="0" smtClean="0"/>
              <a:t>but cannot reach it when you type the </a:t>
            </a:r>
            <a:r>
              <a:rPr lang="en-US" b="1" dirty="0" smtClean="0"/>
              <a:t>www, </a:t>
            </a:r>
            <a:r>
              <a:rPr lang="en-US" dirty="0" smtClean="0"/>
              <a:t>then your CNAME might be set up incorrectly</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t>What is a </a:t>
            </a:r>
            <a:r>
              <a:rPr lang="en-US" b="1" i="1" dirty="0" err="1" smtClean="0"/>
              <a:t>nameserver</a:t>
            </a:r>
            <a:r>
              <a:rPr lang="en-US" b="1" i="1"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Nameservers</a:t>
            </a:r>
            <a:r>
              <a:rPr lang="en-US" dirty="0" smtClean="0"/>
              <a:t> are the Internet‘s equivalent to phone books. </a:t>
            </a:r>
          </a:p>
          <a:p>
            <a:r>
              <a:rPr lang="en-US" dirty="0" smtClean="0"/>
              <a:t>A </a:t>
            </a:r>
            <a:r>
              <a:rPr lang="en-US" dirty="0" err="1" smtClean="0"/>
              <a:t>nameserver</a:t>
            </a:r>
            <a:r>
              <a:rPr lang="en-US" dirty="0" smtClean="0"/>
              <a:t> maintains a directory of domain names that match certain  IP addresses. </a:t>
            </a:r>
          </a:p>
          <a:p>
            <a:r>
              <a:rPr lang="en-US" dirty="0" smtClean="0"/>
              <a:t>The information from all the </a:t>
            </a:r>
            <a:r>
              <a:rPr lang="en-US" dirty="0" err="1" smtClean="0"/>
              <a:t>nameservers</a:t>
            </a:r>
            <a:r>
              <a:rPr lang="en-US" dirty="0" smtClean="0"/>
              <a:t> across the Internet is gathered in a  </a:t>
            </a:r>
            <a:r>
              <a:rPr lang="en-US" dirty="0" err="1" smtClean="0"/>
              <a:t>entral</a:t>
            </a:r>
            <a:r>
              <a:rPr lang="en-US" dirty="0" smtClean="0"/>
              <a:t> registry.</a:t>
            </a:r>
          </a:p>
          <a:p>
            <a:r>
              <a:rPr lang="en-US" dirty="0" err="1" smtClean="0"/>
              <a:t>Nameservers</a:t>
            </a:r>
            <a:r>
              <a:rPr lang="en-US" dirty="0" smtClean="0"/>
              <a:t> make it possible for visitors to access your website using a familiar domain name, instead of having to remember a series of numbers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What can you do with domain once it‘s been registered</a:t>
            </a:r>
            <a:r>
              <a:rPr lang="en-US" b="1" i="1" dirty="0" smtClean="0"/>
              <a:t>?</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Sell it </a:t>
            </a:r>
            <a:r>
              <a:rPr lang="en-US" dirty="0" smtClean="0"/>
              <a:t>— Domain names can be a great  investment. If you have registered a domain name that you are not using, maybe someone else can. </a:t>
            </a:r>
          </a:p>
          <a:p>
            <a:r>
              <a:rPr lang="en-US" b="1" dirty="0" smtClean="0"/>
              <a:t>Protect your brand online </a:t>
            </a:r>
            <a:r>
              <a:rPr lang="en-US" dirty="0" smtClean="0"/>
              <a:t>— The more domain names you register, the better. Prevent others from registering a similar domain name to yours. These similar domain names can steal your customers or Confuse them.</a:t>
            </a:r>
          </a:p>
          <a:p>
            <a:r>
              <a:rPr lang="en-US" b="1" dirty="0" smtClean="0"/>
              <a:t>Hold on to it </a:t>
            </a:r>
            <a:r>
              <a:rPr lang="en-US" dirty="0" smtClean="0"/>
              <a:t>— Maybe you haven‘t decided what to do with your new domain name. Don‘t worry — there‘s no rush</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Name</a:t>
            </a:r>
            <a:endParaRPr lang="en-US" dirty="0"/>
          </a:p>
        </p:txBody>
      </p:sp>
      <p:sp>
        <p:nvSpPr>
          <p:cNvPr id="3" name="Content Placeholder 2"/>
          <p:cNvSpPr>
            <a:spLocks noGrp="1"/>
          </p:cNvSpPr>
          <p:nvPr>
            <p:ph idx="1"/>
          </p:nvPr>
        </p:nvSpPr>
        <p:spPr>
          <a:xfrm>
            <a:off x="304800" y="1600200"/>
            <a:ext cx="8610600" cy="4525963"/>
          </a:xfrm>
        </p:spPr>
        <p:txBody>
          <a:bodyPr/>
          <a:lstStyle/>
          <a:p>
            <a:pPr algn="just"/>
            <a:r>
              <a:rPr lang="en-US" dirty="0"/>
              <a:t>A </a:t>
            </a:r>
            <a:r>
              <a:rPr lang="en-US" b="1" dirty="0"/>
              <a:t>domain</a:t>
            </a:r>
            <a:r>
              <a:rPr lang="en-US" dirty="0"/>
              <a:t> name is an identification string that defines a realm of administrative autonomy, authority or control within </a:t>
            </a:r>
            <a:r>
              <a:rPr lang="en-US" dirty="0" smtClean="0"/>
              <a:t>the </a:t>
            </a:r>
            <a:r>
              <a:rPr lang="en-US" b="1" dirty="0" smtClean="0"/>
              <a:t>Internet</a:t>
            </a:r>
            <a:r>
              <a:rPr lang="en-US" dirty="0" smtClean="0"/>
              <a:t>. </a:t>
            </a:r>
          </a:p>
          <a:p>
            <a:pPr algn="just"/>
            <a:r>
              <a:rPr lang="en-US" b="1" dirty="0" smtClean="0"/>
              <a:t>Domain </a:t>
            </a:r>
            <a:r>
              <a:rPr lang="en-US" dirty="0" smtClean="0"/>
              <a:t>names </a:t>
            </a:r>
            <a:r>
              <a:rPr lang="en-US" dirty="0"/>
              <a:t>are formed by the rules and procedures of the </a:t>
            </a:r>
            <a:r>
              <a:rPr lang="en-US" b="1" dirty="0"/>
              <a:t>Domain</a:t>
            </a:r>
            <a:r>
              <a:rPr lang="en-US" dirty="0"/>
              <a:t> Name System (DNS</a:t>
            </a:r>
            <a:r>
              <a:rPr lang="en-US" dirty="0" smtClean="0"/>
              <a:t>).</a:t>
            </a:r>
          </a:p>
          <a:p>
            <a:pPr algn="just"/>
            <a:r>
              <a:rPr lang="en-US" dirty="0" smtClean="0"/>
              <a:t>Any </a:t>
            </a:r>
            <a:r>
              <a:rPr lang="en-US" dirty="0"/>
              <a:t>name registered in the DNS is </a:t>
            </a:r>
            <a:r>
              <a:rPr lang="en-US" dirty="0" smtClean="0"/>
              <a:t>a </a:t>
            </a:r>
            <a:r>
              <a:rPr lang="en-US" b="1" dirty="0" smtClean="0"/>
              <a:t>domain </a:t>
            </a:r>
            <a:r>
              <a:rPr lang="en-US" dirty="0" smtClean="0"/>
              <a:t>name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Domain Name System (DNS)</a:t>
            </a:r>
            <a:endParaRPr lang="en-US" dirty="0"/>
          </a:p>
        </p:txBody>
      </p:sp>
      <p:sp>
        <p:nvSpPr>
          <p:cNvPr id="3" name="Content Placeholder 2"/>
          <p:cNvSpPr>
            <a:spLocks noGrp="1"/>
          </p:cNvSpPr>
          <p:nvPr>
            <p:ph idx="1"/>
          </p:nvPr>
        </p:nvSpPr>
        <p:spPr>
          <a:xfrm>
            <a:off x="76200" y="1600200"/>
            <a:ext cx="8839200" cy="4525963"/>
          </a:xfrm>
        </p:spPr>
        <p:txBody>
          <a:bodyPr>
            <a:normAutofit fontScale="92500" lnSpcReduction="10000"/>
          </a:bodyPr>
          <a:lstStyle/>
          <a:p>
            <a:pPr algn="just"/>
            <a:r>
              <a:rPr lang="en-US" b="1" dirty="0" smtClean="0"/>
              <a:t>Domain </a:t>
            </a:r>
            <a:r>
              <a:rPr lang="en-US" b="1" dirty="0"/>
              <a:t>Name System</a:t>
            </a:r>
            <a:r>
              <a:rPr lang="en-US" dirty="0"/>
              <a:t>, a </a:t>
            </a:r>
            <a:r>
              <a:rPr lang="en-US" b="1" dirty="0"/>
              <a:t>system</a:t>
            </a:r>
            <a:r>
              <a:rPr lang="en-US" dirty="0"/>
              <a:t> for naming computers and network services that is organized into a hierarchy </a:t>
            </a:r>
            <a:r>
              <a:rPr lang="en-US" dirty="0" smtClean="0"/>
              <a:t>of </a:t>
            </a:r>
            <a:r>
              <a:rPr lang="en-US" b="1" dirty="0" smtClean="0"/>
              <a:t>domains</a:t>
            </a:r>
            <a:r>
              <a:rPr lang="en-US" dirty="0" smtClean="0"/>
              <a:t>. </a:t>
            </a:r>
          </a:p>
          <a:p>
            <a:pPr algn="just"/>
            <a:r>
              <a:rPr lang="en-US" b="1" dirty="0" smtClean="0"/>
              <a:t>DNS </a:t>
            </a:r>
            <a:r>
              <a:rPr lang="en-US" dirty="0" smtClean="0"/>
              <a:t>naming </a:t>
            </a:r>
            <a:r>
              <a:rPr lang="en-US" dirty="0"/>
              <a:t>is used in TCP/IP networks, such as the Internet, to locate computers and services through </a:t>
            </a:r>
            <a:r>
              <a:rPr lang="en-US" dirty="0" smtClean="0"/>
              <a:t>user-friendly </a:t>
            </a:r>
            <a:r>
              <a:rPr lang="en-US" b="1" dirty="0" smtClean="0"/>
              <a:t>names</a:t>
            </a:r>
          </a:p>
          <a:p>
            <a:pPr algn="just"/>
            <a:r>
              <a:rPr lang="en-US" dirty="0" smtClean="0"/>
              <a:t>The </a:t>
            </a:r>
            <a:r>
              <a:rPr lang="en-US" b="1" dirty="0" smtClean="0"/>
              <a:t>Domain Name </a:t>
            </a:r>
            <a:r>
              <a:rPr lang="en-US" b="1" dirty="0"/>
              <a:t>System</a:t>
            </a:r>
            <a:r>
              <a:rPr lang="en-US" dirty="0"/>
              <a:t> (</a:t>
            </a:r>
            <a:r>
              <a:rPr lang="en-US" b="1" dirty="0"/>
              <a:t>DNS</a:t>
            </a:r>
            <a:r>
              <a:rPr lang="en-US" dirty="0"/>
              <a:t>) </a:t>
            </a:r>
            <a:r>
              <a:rPr lang="en-US" dirty="0" smtClean="0"/>
              <a:t>is a hierarchical distributed </a:t>
            </a:r>
            <a:r>
              <a:rPr lang="en-US" dirty="0"/>
              <a:t>naming system for computers, services, or any resource connected to the Internet or a private network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1143000"/>
          </a:xfrm>
        </p:spPr>
        <p:txBody>
          <a:bodyPr>
            <a:normAutofit/>
          </a:bodyPr>
          <a:lstStyle/>
          <a:p>
            <a:r>
              <a:rPr lang="en-US" sz="3600" b="1" dirty="0" smtClean="0"/>
              <a:t>How Domain Name Registration Works </a:t>
            </a:r>
            <a:endParaRPr lang="en-US" sz="3600" dirty="0"/>
          </a:p>
        </p:txBody>
      </p:sp>
      <p:sp>
        <p:nvSpPr>
          <p:cNvPr id="3" name="Content Placeholder 2"/>
          <p:cNvSpPr>
            <a:spLocks noGrp="1"/>
          </p:cNvSpPr>
          <p:nvPr>
            <p:ph idx="1"/>
          </p:nvPr>
        </p:nvSpPr>
        <p:spPr>
          <a:xfrm>
            <a:off x="228600" y="1600200"/>
            <a:ext cx="8610600" cy="4525963"/>
          </a:xfrm>
        </p:spPr>
        <p:txBody>
          <a:bodyPr>
            <a:normAutofit fontScale="92500"/>
          </a:bodyPr>
          <a:lstStyle/>
          <a:p>
            <a:r>
              <a:rPr lang="en-US" dirty="0" smtClean="0"/>
              <a:t>You pay for your own domain name</a:t>
            </a:r>
          </a:p>
          <a:p>
            <a:r>
              <a:rPr lang="en-US" dirty="0" smtClean="0"/>
              <a:t>The registrar then "holds” the domain name for you </a:t>
            </a:r>
          </a:p>
          <a:p>
            <a:r>
              <a:rPr lang="en-US" dirty="0" smtClean="0"/>
              <a:t>Assign what are known as DNS numbers to the particular domain name (these DNS numbers are provided by your web host where your site stored.</a:t>
            </a:r>
          </a:p>
          <a:p>
            <a:r>
              <a:rPr lang="en-US" dirty="0" smtClean="0"/>
              <a:t>If the DNS numbers are incorrect or something else doesn‘t work, your site cannot be found‐even by typing in the domain name of your site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of Domain Name System</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DNS is a global database that translates domain names to Internet addresses that are used by computers to talk to each other</a:t>
            </a:r>
          </a:p>
          <a:p>
            <a:r>
              <a:rPr lang="en-US" dirty="0"/>
              <a:t>The Domain Name System distributes the responsibility of assigning domain names and mapping those names to IP addresses by designating authoritative name servers for each </a:t>
            </a:r>
            <a:r>
              <a:rPr lang="en-US" dirty="0" smtClean="0"/>
              <a:t>domain</a:t>
            </a:r>
          </a:p>
          <a:p>
            <a:r>
              <a:rPr lang="en-US"/>
              <a:t>It defines the DNS protocol, a detailed specification of the data structures and data communication exchanges used in DNS, as part of the Internet</a:t>
            </a:r>
            <a:r>
              <a:rPr lang="en-US" u="sng"/>
              <a:t> </a:t>
            </a:r>
            <a:r>
              <a:rPr lang="en-US"/>
              <a:t>Protocol</a:t>
            </a:r>
            <a:r>
              <a:rPr lang="en-US" u="sng"/>
              <a:t> </a:t>
            </a:r>
            <a:r>
              <a:rPr lang="en-US"/>
              <a:t>Suite.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Name Structure</a:t>
            </a:r>
            <a:endParaRPr lang="en-US" dirty="0"/>
          </a:p>
        </p:txBody>
      </p:sp>
      <p:pic>
        <p:nvPicPr>
          <p:cNvPr id="4" name="Picture 3"/>
          <p:cNvPicPr/>
          <p:nvPr/>
        </p:nvPicPr>
        <p:blipFill>
          <a:blip r:embed="rId2"/>
          <a:srcRect l="28342" t="18692" r="29452" b="35005"/>
          <a:stretch>
            <a:fillRect/>
          </a:stretch>
        </p:blipFill>
        <p:spPr bwMode="auto">
          <a:xfrm>
            <a:off x="685800" y="1371600"/>
            <a:ext cx="7620000" cy="49530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Names — The Root Zone</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Delegates top-level domains</a:t>
            </a:r>
          </a:p>
          <a:p>
            <a:pPr algn="just"/>
            <a:r>
              <a:rPr lang="en-US" dirty="0" smtClean="0"/>
              <a:t>Root Zone Database is like a regular domain registry, albeit with different policy</a:t>
            </a:r>
          </a:p>
          <a:p>
            <a:pPr algn="just"/>
            <a:r>
              <a:rPr lang="en-US" dirty="0" smtClean="0"/>
              <a:t>Top-Level Domain Operators maintain their registration records with IANA</a:t>
            </a:r>
          </a:p>
          <a:p>
            <a:pPr algn="just"/>
            <a:r>
              <a:rPr lang="en-US" dirty="0" err="1" smtClean="0"/>
              <a:t>gTLD</a:t>
            </a:r>
            <a:r>
              <a:rPr lang="en-US" dirty="0" smtClean="0"/>
              <a:t> (Generic top-level domain) Delegations governed by ICANN contracts</a:t>
            </a:r>
          </a:p>
          <a:p>
            <a:pPr algn="just"/>
            <a:r>
              <a:rPr lang="en-US" dirty="0" err="1" smtClean="0"/>
              <a:t>ccTLD</a:t>
            </a:r>
            <a:r>
              <a:rPr lang="en-US" dirty="0" smtClean="0"/>
              <a:t> (Country code top-level domain) Delegations governed by Local Internet Community principles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IANA manage the root zone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Maintain data for the DNS root</a:t>
            </a:r>
          </a:p>
          <a:p>
            <a:pPr lvl="1"/>
            <a:r>
              <a:rPr lang="en-US" dirty="0" smtClean="0"/>
              <a:t>Technical data (NS records, “glue”)</a:t>
            </a:r>
          </a:p>
          <a:p>
            <a:pPr lvl="1"/>
            <a:r>
              <a:rPr lang="en-US" dirty="0" smtClean="0"/>
              <a:t>Social data (admin and tech contacts, sponsoring organizations, WHOIS, Registration URLs)</a:t>
            </a:r>
          </a:p>
          <a:p>
            <a:r>
              <a:rPr lang="en-US" dirty="0" smtClean="0"/>
              <a:t>Two types of changes</a:t>
            </a:r>
          </a:p>
          <a:p>
            <a:pPr lvl="1"/>
            <a:r>
              <a:rPr lang="en-US" dirty="0" smtClean="0"/>
              <a:t>Routine (easy)</a:t>
            </a:r>
          </a:p>
          <a:p>
            <a:pPr lvl="2"/>
            <a:r>
              <a:rPr lang="en-US" dirty="0" smtClean="0"/>
              <a:t>Confirm authenticity, check for technical problems, implement</a:t>
            </a:r>
          </a:p>
          <a:p>
            <a:pPr lvl="1"/>
            <a:r>
              <a:rPr lang="en-US" dirty="0" err="1" smtClean="0"/>
              <a:t>Redelegations</a:t>
            </a:r>
            <a:r>
              <a:rPr lang="en-US" dirty="0" smtClean="0"/>
              <a:t> (hard)</a:t>
            </a:r>
          </a:p>
          <a:p>
            <a:pPr lvl="2"/>
            <a:r>
              <a:rPr lang="en-US" dirty="0" smtClean="0"/>
              <a:t>Perform evaluation, submit to ICANN board, implement as appropriate.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IANA don’t do for Domain</a:t>
            </a:r>
            <a:endParaRPr lang="en-US" dirty="0"/>
          </a:p>
        </p:txBody>
      </p:sp>
      <p:sp>
        <p:nvSpPr>
          <p:cNvPr id="3" name="Content Placeholder 2"/>
          <p:cNvSpPr>
            <a:spLocks noGrp="1"/>
          </p:cNvSpPr>
          <p:nvPr>
            <p:ph idx="1"/>
          </p:nvPr>
        </p:nvSpPr>
        <p:spPr/>
        <p:txBody>
          <a:bodyPr>
            <a:normAutofit fontScale="92500"/>
          </a:bodyPr>
          <a:lstStyle/>
          <a:p>
            <a:r>
              <a:rPr lang="en-US" dirty="0" smtClean="0"/>
              <a:t>‣ Don’t set policy</a:t>
            </a:r>
          </a:p>
          <a:p>
            <a:pPr lvl="1"/>
            <a:r>
              <a:rPr lang="en-US" dirty="0" smtClean="0"/>
              <a:t>IANA follow precedent where possible, encourage review of our operations by the community.</a:t>
            </a:r>
          </a:p>
          <a:p>
            <a:r>
              <a:rPr lang="en-US" dirty="0" smtClean="0"/>
              <a:t>Don’t decide what the two letter codes should be</a:t>
            </a:r>
          </a:p>
          <a:p>
            <a:pPr lvl="1"/>
            <a:r>
              <a:rPr lang="en-US" dirty="0" smtClean="0"/>
              <a:t>ISO 3166-1 standard provides these</a:t>
            </a:r>
          </a:p>
          <a:p>
            <a:r>
              <a:rPr lang="en-US" dirty="0" smtClean="0"/>
              <a:t>Don’t decide who runs a </a:t>
            </a:r>
            <a:r>
              <a:rPr lang="en-US" dirty="0" err="1" smtClean="0"/>
              <a:t>ccTLD</a:t>
            </a:r>
            <a:endParaRPr lang="en-US" dirty="0" smtClean="0"/>
          </a:p>
          <a:p>
            <a:pPr lvl="1"/>
            <a:r>
              <a:rPr lang="en-US" dirty="0" smtClean="0"/>
              <a:t>The local Internet community decides this.</a:t>
            </a:r>
          </a:p>
          <a:p>
            <a:pPr lvl="1"/>
            <a:r>
              <a:rPr lang="en-US" dirty="0" smtClean="0"/>
              <a:t>IANA performs due diligence to ensure requests accord with LIC view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TotalTime>
  <Words>988</Words>
  <Application>Microsoft Office PowerPoint</Application>
  <PresentationFormat>On-screen Show (4:3)</PresentationFormat>
  <Paragraphs>70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Chapter 3</vt:lpstr>
      <vt:lpstr>Domain Name</vt:lpstr>
      <vt:lpstr>Domain Name System (DNS)</vt:lpstr>
      <vt:lpstr>How Domain Name Registration Works </vt:lpstr>
      <vt:lpstr>Function of Domain Name System</vt:lpstr>
      <vt:lpstr>Domain Name Structure</vt:lpstr>
      <vt:lpstr>Domain Names — The Root Zone</vt:lpstr>
      <vt:lpstr>How IANA manage the root zone</vt:lpstr>
      <vt:lpstr>What IANA don’t do for Domain</vt:lpstr>
      <vt:lpstr>What is a URL?</vt:lpstr>
      <vt:lpstr>What are top level and second level domain names?</vt:lpstr>
      <vt:lpstr>How do domain names work?</vt:lpstr>
      <vt:lpstr>Advanced Domain Name Description</vt:lpstr>
      <vt:lpstr>What is the 'www’ before my domain name</vt:lpstr>
      <vt:lpstr>What is a nameserver?</vt:lpstr>
      <vt:lpstr>What can you do with domain once it‘s been registered?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dc:title>
  <dc:creator>User</dc:creator>
  <cp:lastModifiedBy>User</cp:lastModifiedBy>
  <cp:revision>31</cp:revision>
  <dcterms:created xsi:type="dcterms:W3CDTF">2015-02-18T06:58:48Z</dcterms:created>
  <dcterms:modified xsi:type="dcterms:W3CDTF">2015-02-20T13:59:40Z</dcterms:modified>
</cp:coreProperties>
</file>