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732" y="9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Chapter </a:t>
            </a:r>
            <a:r>
              <a:rPr lang="en-US" smtClean="0"/>
              <a:t>4</a:t>
            </a:r>
            <a:endParaRPr lang="en-US" dirty="0"/>
          </a:p>
        </p:txBody>
      </p:sp>
      <p:sp>
        <p:nvSpPr>
          <p:cNvPr id="3" name="Subtitle 2"/>
          <p:cNvSpPr>
            <a:spLocks noGrp="1"/>
          </p:cNvSpPr>
          <p:nvPr>
            <p:ph type="subTitle" idx="1"/>
          </p:nvPr>
        </p:nvSpPr>
        <p:spPr/>
        <p:txBody>
          <a:bodyPr/>
          <a:lstStyle/>
          <a:p>
            <a:r>
              <a:rPr lang="en-US" dirty="0" smtClean="0"/>
              <a:t>Internet Access Overview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Wireless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There are several wireless options, available for special Internet access applications.</a:t>
            </a:r>
          </a:p>
          <a:p>
            <a:pPr algn="just"/>
            <a:r>
              <a:rPr lang="en-US" dirty="0" smtClean="0"/>
              <a:t>They can be extremely useful for some Internet users</a:t>
            </a:r>
          </a:p>
          <a:p>
            <a:pPr algn="just"/>
            <a:r>
              <a:rPr lang="en-US" b="1" dirty="0" smtClean="0"/>
              <a:t>Cellular modems: </a:t>
            </a:r>
            <a:r>
              <a:rPr lang="en-US" dirty="0" smtClean="0"/>
              <a:t>Much the way a regular modem interfaces the PC to the Internet over standard phone lines, cellular modems can perform a similar function over cellular phones. These are slow (usually 9600 bps) and expensive (because cellular phone time is still expensive), but they offer the freedom to allow the user to access the Internet from virtually anywhere.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Satellite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technology is a method by which Internet content is downloaded to a satellite dish and then transmitted directly from the dish to the user’s PC. </a:t>
            </a:r>
          </a:p>
          <a:p>
            <a:r>
              <a:rPr lang="en-US" dirty="0" smtClean="0"/>
              <a:t>Download speeds are typically about 600 kbps. During peak Internet usage times, though, speeds could drop to around 150 kbps. </a:t>
            </a:r>
          </a:p>
          <a:p>
            <a:r>
              <a:rPr lang="en-US" dirty="0" smtClean="0"/>
              <a:t>This option may be particularly appealing to those who already have a satellite dish for TV purposes, With two-way satellite for uploading and downloading internet access, the satellite company serves as the ISP</a:t>
            </a:r>
          </a:p>
          <a:p>
            <a:r>
              <a:rPr lang="en-US" dirty="0" smtClean="0"/>
              <a:t>Unlike its cable and telephone counterparts, satellite technology is not faced with the problem of pulling wire through the desert and over mountains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Terminology relevant to the topic</a:t>
            </a:r>
            <a:endParaRPr lang="en-US" dirty="0"/>
          </a:p>
        </p:txBody>
      </p:sp>
      <p:sp>
        <p:nvSpPr>
          <p:cNvPr id="3" name="Content Placeholder 2"/>
          <p:cNvSpPr>
            <a:spLocks noGrp="1"/>
          </p:cNvSpPr>
          <p:nvPr>
            <p:ph idx="1"/>
          </p:nvPr>
        </p:nvSpPr>
        <p:spPr>
          <a:xfrm>
            <a:off x="228600" y="1295400"/>
            <a:ext cx="8686800" cy="5334000"/>
          </a:xfrm>
        </p:spPr>
        <p:txBody>
          <a:bodyPr>
            <a:noAutofit/>
          </a:bodyPr>
          <a:lstStyle/>
          <a:p>
            <a:pPr algn="just"/>
            <a:r>
              <a:rPr lang="en-US" sz="1800" b="1" dirty="0" smtClean="0"/>
              <a:t>Always on: </a:t>
            </a:r>
            <a:r>
              <a:rPr lang="en-US" sz="1800" dirty="0" smtClean="0"/>
              <a:t>a feature of Internet connection in which the connection is ready to use immediately as long as the computer has power.</a:t>
            </a:r>
          </a:p>
          <a:p>
            <a:pPr algn="just"/>
            <a:r>
              <a:rPr lang="en-US" sz="1800" b="1" dirty="0" smtClean="0"/>
              <a:t>Analog signals: </a:t>
            </a:r>
            <a:r>
              <a:rPr lang="en-US" sz="1800" dirty="0" smtClean="0"/>
              <a:t>continuously changing natural signal like human voice. The same technology used to record sounds onto an audiotape.</a:t>
            </a:r>
          </a:p>
          <a:p>
            <a:pPr algn="just"/>
            <a:r>
              <a:rPr lang="en-US" sz="1800" b="1" dirty="0" smtClean="0"/>
              <a:t>Bandwidth: </a:t>
            </a:r>
            <a:r>
              <a:rPr lang="en-US" sz="1800" dirty="0" smtClean="0"/>
              <a:t>the amount of data that can be transmitted across a network or cable; usually measured in bits per second (bps) for Internet access. For example, a modem may connect at 28.8 Kbps, which means it can nominally send and receive 28,800 bits of information per second.</a:t>
            </a:r>
          </a:p>
          <a:p>
            <a:pPr algn="just"/>
            <a:r>
              <a:rPr lang="en-US" sz="1800" b="1" dirty="0" smtClean="0"/>
              <a:t>Broadband: </a:t>
            </a:r>
            <a:r>
              <a:rPr lang="en-US" sz="1800" dirty="0" smtClean="0"/>
              <a:t>a high-speed Internet access that offers an always-on connection, which is called in contrast to a dial-up connection using analog modem.</a:t>
            </a:r>
          </a:p>
          <a:p>
            <a:pPr algn="just"/>
            <a:r>
              <a:rPr lang="en-US" sz="1800" b="1" dirty="0" smtClean="0"/>
              <a:t>Digital signals: </a:t>
            </a:r>
            <a:r>
              <a:rPr lang="en-US" sz="1800" dirty="0" smtClean="0"/>
              <a:t>the signals for the performance of computer by turning on and off a series of electronic switches represented by the numerical digits of 0 (the code for off) and 1(the code for on). The combinations of these digital codes represent computer text, commands and graphics.</a:t>
            </a:r>
          </a:p>
          <a:p>
            <a:pPr algn="just"/>
            <a:r>
              <a:rPr lang="en-US" sz="1800" b="1" dirty="0" smtClean="0"/>
              <a:t>Internet service provider (ISP): </a:t>
            </a:r>
            <a:r>
              <a:rPr lang="en-US" sz="1800" dirty="0" smtClean="0"/>
              <a:t>a company that provides access to the Internet. For a monthly fee, the service provider gives a software package, username, password and access phone number. In addition to serving individuals, this also serves companies, providing a direct connection from the company’s networks to the Internet.</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Internet connections</a:t>
            </a:r>
            <a:endParaRPr lang="en-US" dirty="0"/>
          </a:p>
        </p:txBody>
      </p:sp>
      <p:sp>
        <p:nvSpPr>
          <p:cNvPr id="3" name="Content Placeholder 2"/>
          <p:cNvSpPr>
            <a:spLocks noGrp="1"/>
          </p:cNvSpPr>
          <p:nvPr>
            <p:ph idx="1"/>
          </p:nvPr>
        </p:nvSpPr>
        <p:spPr/>
        <p:txBody>
          <a:bodyPr>
            <a:normAutofit/>
          </a:bodyPr>
          <a:lstStyle/>
          <a:p>
            <a:r>
              <a:rPr lang="en-US" b="1" dirty="0" smtClean="0"/>
              <a:t>Analog Modems</a:t>
            </a:r>
          </a:p>
          <a:p>
            <a:r>
              <a:rPr lang="en-US" b="1" dirty="0" smtClean="0"/>
              <a:t>ISDN (Integrated Services Digital Network)</a:t>
            </a:r>
          </a:p>
          <a:p>
            <a:r>
              <a:rPr lang="en-US" b="1" dirty="0" smtClean="0"/>
              <a:t>DSL (Digital Subscriber Lines)</a:t>
            </a:r>
          </a:p>
          <a:p>
            <a:r>
              <a:rPr lang="en-US" b="1" dirty="0" smtClean="0"/>
              <a:t>Cable</a:t>
            </a:r>
          </a:p>
          <a:p>
            <a:r>
              <a:rPr lang="en-US" b="1" dirty="0" smtClean="0"/>
              <a:t>Leased Lines</a:t>
            </a:r>
          </a:p>
          <a:p>
            <a:r>
              <a:rPr lang="en-US" b="1" dirty="0" smtClean="0"/>
              <a:t>Wireless</a:t>
            </a:r>
          </a:p>
          <a:p>
            <a:r>
              <a:rPr lang="en-US" b="1" dirty="0" smtClean="0"/>
              <a:t>Satellite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Analog Modems</a:t>
            </a:r>
          </a:p>
        </p:txBody>
      </p:sp>
      <p:sp>
        <p:nvSpPr>
          <p:cNvPr id="3" name="Content Placeholder 2"/>
          <p:cNvSpPr>
            <a:spLocks noGrp="1"/>
          </p:cNvSpPr>
          <p:nvPr>
            <p:ph idx="1"/>
          </p:nvPr>
        </p:nvSpPr>
        <p:spPr>
          <a:xfrm>
            <a:off x="152400" y="1600200"/>
            <a:ext cx="8839200" cy="4525963"/>
          </a:xfrm>
        </p:spPr>
        <p:txBody>
          <a:bodyPr>
            <a:normAutofit fontScale="92500" lnSpcReduction="10000"/>
          </a:bodyPr>
          <a:lstStyle/>
          <a:p>
            <a:pPr algn="just"/>
            <a:r>
              <a:rPr lang="en-US" sz="2800" dirty="0" smtClean="0"/>
              <a:t>“Modems”(a </a:t>
            </a:r>
            <a:r>
              <a:rPr lang="en-US" sz="2800" i="1" dirty="0" smtClean="0"/>
              <a:t>modulator/demodulator) convert analog data </a:t>
            </a:r>
            <a:r>
              <a:rPr lang="en-US" sz="2800" dirty="0" smtClean="0"/>
              <a:t>transmitted over phone lines into digital data that computers can read (demodulation)and also convert digital data into analog data so it can be transmitted (modulation)</a:t>
            </a:r>
          </a:p>
          <a:p>
            <a:r>
              <a:rPr lang="en-US" sz="2800" b="1" dirty="0" smtClean="0"/>
              <a:t>Speed</a:t>
            </a:r>
            <a:r>
              <a:rPr lang="en-US" sz="2800" dirty="0" smtClean="0"/>
              <a:t>: the common speeds were 14.4 kilobits per second (Kbps), 28.8 Kbps and 33.6 Kbps, and currently the fastest speed is 56 Kbps, which is built into almost every computer.</a:t>
            </a:r>
          </a:p>
          <a:p>
            <a:r>
              <a:rPr lang="en-US" sz="2800" b="1" dirty="0" smtClean="0"/>
              <a:t>Availability</a:t>
            </a:r>
            <a:r>
              <a:rPr lang="en-US" sz="2800" dirty="0" smtClean="0"/>
              <a:t>: Analog modems are not hard to come by. Any computer store should have them available. ISP probably sells them. Dial-up Internet service is available almost anywhere in the country</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ISDN (Integrated Services Digital Network)</a:t>
            </a:r>
            <a:endParaRPr lang="en-US" sz="3600" dirty="0"/>
          </a:p>
        </p:txBody>
      </p:sp>
      <p:sp>
        <p:nvSpPr>
          <p:cNvPr id="3" name="Content Placeholder 2"/>
          <p:cNvSpPr>
            <a:spLocks noGrp="1"/>
          </p:cNvSpPr>
          <p:nvPr>
            <p:ph idx="1"/>
          </p:nvPr>
        </p:nvSpPr>
        <p:spPr>
          <a:xfrm>
            <a:off x="228600" y="1600200"/>
            <a:ext cx="8686800" cy="4525963"/>
          </a:xfrm>
        </p:spPr>
        <p:txBody>
          <a:bodyPr>
            <a:normAutofit fontScale="77500" lnSpcReduction="20000"/>
          </a:bodyPr>
          <a:lstStyle/>
          <a:p>
            <a:r>
              <a:rPr lang="en-US" dirty="0" smtClean="0"/>
              <a:t>ISDN uses fully digital signals over copper phone wire, a standard telephone line. </a:t>
            </a:r>
          </a:p>
          <a:p>
            <a:r>
              <a:rPr lang="en-US" dirty="0" smtClean="0"/>
              <a:t>This means there is no conversion from digital to analog and back again in the manner that an analog modem works. </a:t>
            </a:r>
          </a:p>
          <a:p>
            <a:r>
              <a:rPr lang="en-US" dirty="0" smtClean="0"/>
              <a:t>Most ISDN lines offered by telephone companies give users two lines at once, called B channels</a:t>
            </a:r>
            <a:r>
              <a:rPr lang="en-US" i="1" dirty="0" smtClean="0"/>
              <a:t>. </a:t>
            </a:r>
          </a:p>
          <a:p>
            <a:r>
              <a:rPr lang="en-US" i="1" dirty="0" smtClean="0"/>
              <a:t>The users can use one line for voice and the other </a:t>
            </a:r>
            <a:r>
              <a:rPr lang="en-US" dirty="0" smtClean="0"/>
              <a:t>for data, or they can use both lines for data to give them data rates of 128 Kbps. </a:t>
            </a:r>
          </a:p>
          <a:p>
            <a:r>
              <a:rPr lang="en-US" dirty="0" smtClean="0"/>
              <a:t>Another version, called B-ISDN, is able to support transmission rates of 1.5 Mbps</a:t>
            </a:r>
          </a:p>
          <a:p>
            <a:r>
              <a:rPr lang="en-US" b="1" dirty="0" smtClean="0"/>
              <a:t>Availability</a:t>
            </a:r>
            <a:r>
              <a:rPr lang="en-US" dirty="0" smtClean="0"/>
              <a:t>: ISDN isn’t available everywhere. It tends to be more common in a larger metropolitan area.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DSL (Digital Subscriber Lines)</a:t>
            </a:r>
            <a:endParaRPr lang="en-US" dirty="0"/>
          </a:p>
        </p:txBody>
      </p:sp>
      <p:sp>
        <p:nvSpPr>
          <p:cNvPr id="3" name="Content Placeholder 2"/>
          <p:cNvSpPr>
            <a:spLocks noGrp="1"/>
          </p:cNvSpPr>
          <p:nvPr>
            <p:ph idx="1"/>
          </p:nvPr>
        </p:nvSpPr>
        <p:spPr>
          <a:xfrm>
            <a:off x="304800" y="1371600"/>
            <a:ext cx="8610600" cy="5105400"/>
          </a:xfrm>
        </p:spPr>
        <p:txBody>
          <a:bodyPr>
            <a:noAutofit/>
          </a:bodyPr>
          <a:lstStyle/>
          <a:p>
            <a:pPr algn="just"/>
            <a:r>
              <a:rPr lang="en-US" sz="2000" dirty="0" smtClean="0"/>
              <a:t>DSL, also known as </a:t>
            </a:r>
            <a:r>
              <a:rPr lang="en-US" sz="2000" dirty="0" err="1" smtClean="0"/>
              <a:t>xDSL</a:t>
            </a:r>
            <a:r>
              <a:rPr lang="en-US" sz="2000" dirty="0" smtClean="0"/>
              <a:t> (a generic name), is another broadband service that many telephone companies and other providers offer to consumers.</a:t>
            </a:r>
          </a:p>
          <a:p>
            <a:pPr algn="just"/>
            <a:r>
              <a:rPr lang="en-US" sz="2000" dirty="0" smtClean="0"/>
              <a:t> It is composed of several subcategories, the most common being ADSL (Asymmetric Digital Subscriber Line), SDSL (Symmetric Digital Subscriber Line), and HDSL (High-data-rate Digital Subscriber Line). </a:t>
            </a:r>
          </a:p>
          <a:p>
            <a:pPr algn="just"/>
            <a:r>
              <a:rPr lang="en-US" sz="2000" dirty="0" smtClean="0"/>
              <a:t>ADSL technology is a transport that allows faster flow of information downstream than upstream, while SDLS supports one speed regardless of upstream or downstream flow. These all work in the same general fashion. That is, DSL squeezes the maximum capacity out of a telephone line.</a:t>
            </a:r>
          </a:p>
          <a:p>
            <a:pPr algn="just"/>
            <a:r>
              <a:rPr lang="en-US" sz="2000" dirty="0" smtClean="0"/>
              <a:t> DSL services let the user the current copper phone lines in his/her home for both data and voice communication and (s)he can even use them simultaneously over the same copper pair. </a:t>
            </a:r>
          </a:p>
          <a:p>
            <a:pPr algn="just"/>
            <a:r>
              <a:rPr lang="en-US" sz="2000" dirty="0" smtClean="0"/>
              <a:t>This means that the user can surf the Internet and talk on the phone at the same time. </a:t>
            </a:r>
          </a:p>
          <a:p>
            <a:pPr algn="just"/>
            <a:r>
              <a:rPr lang="en-US" sz="2000" dirty="0" smtClean="0"/>
              <a:t>The DSL services do this by sending and receiving data at a different frequency than the user’s voice</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smtClean="0"/>
              <a:t>Speed: </a:t>
            </a:r>
            <a:r>
              <a:rPr lang="en-US" dirty="0" smtClean="0"/>
              <a:t>ADSL supports data rates from 1.5 to 9 Mbps when receiving data (known as the downstream rate) and from 16 to 640 Kbps when sending data (known as the upstream rate). SDSL supports data rates up to 3 Mbps.</a:t>
            </a:r>
          </a:p>
          <a:p>
            <a:pPr algn="just"/>
            <a:r>
              <a:rPr lang="en-US" b="1" dirty="0" smtClean="0"/>
              <a:t>Availability: </a:t>
            </a:r>
            <a:r>
              <a:rPr lang="en-US" dirty="0" smtClean="0"/>
              <a:t>DSL has some signal limitations, based on the distance between the customer and the telephone company’s Central Office (CO).</a:t>
            </a:r>
          </a:p>
          <a:p>
            <a:pPr algn="just"/>
            <a:r>
              <a:rPr lang="en-US" dirty="0" smtClean="0"/>
              <a:t>Because signals carried over DSL lose power as they travel, users must live within a certain distance of a CO to use DSL--e.g. within about three miles of the CO, for ADSL customers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Cable</a:t>
            </a:r>
            <a:endParaRPr lang="en-US" dirty="0"/>
          </a:p>
        </p:txBody>
      </p:sp>
      <p:sp>
        <p:nvSpPr>
          <p:cNvPr id="3" name="Content Placeholder 2"/>
          <p:cNvSpPr>
            <a:spLocks noGrp="1"/>
          </p:cNvSpPr>
          <p:nvPr>
            <p:ph idx="1"/>
          </p:nvPr>
        </p:nvSpPr>
        <p:spPr>
          <a:xfrm>
            <a:off x="304800" y="1219200"/>
            <a:ext cx="8610600" cy="5410200"/>
          </a:xfrm>
        </p:spPr>
        <p:txBody>
          <a:bodyPr>
            <a:normAutofit fontScale="70000" lnSpcReduction="20000"/>
          </a:bodyPr>
          <a:lstStyle/>
          <a:p>
            <a:r>
              <a:rPr lang="en-US" dirty="0" smtClean="0"/>
              <a:t>Whereas ISDN and DSL have become popular by taking advantage of copper telephone lines, cable is another broadband option which takes advantage of another setup found in homes-cable TV. </a:t>
            </a:r>
          </a:p>
          <a:p>
            <a:r>
              <a:rPr lang="en-US" dirty="0" smtClean="0"/>
              <a:t>A cable modem uses the cable TV provider’s hybrid Fiber/Co-ax infrastructure as a shared data network.</a:t>
            </a:r>
          </a:p>
          <a:p>
            <a:r>
              <a:rPr lang="en-US" dirty="0" smtClean="0"/>
              <a:t> All of the devices connected to the neighborhood co-ax network talk and listen to each other</a:t>
            </a:r>
          </a:p>
          <a:p>
            <a:r>
              <a:rPr lang="en-US" b="1" dirty="0" smtClean="0"/>
              <a:t>Speed: </a:t>
            </a:r>
            <a:r>
              <a:rPr lang="en-US" dirty="0" smtClean="0"/>
              <a:t>These networks are capable of carrying large amounts of computer data in the downstream direction, but the other direction is not the same. </a:t>
            </a:r>
          </a:p>
          <a:p>
            <a:r>
              <a:rPr lang="en-US" dirty="0" smtClean="0"/>
              <a:t>Theoretically cable modes can operate at speeds of up to 50 Mbps for downloading, 10 Mbps for uploading.</a:t>
            </a:r>
          </a:p>
          <a:p>
            <a:r>
              <a:rPr lang="en-US" dirty="0" smtClean="0"/>
              <a:t>But practically, these can deliver 1 Mbps to 10 Mbps for downloading and 200 Kbps to 2Mbps for uploading.</a:t>
            </a:r>
          </a:p>
          <a:p>
            <a:r>
              <a:rPr lang="en-US" b="1" dirty="0" smtClean="0"/>
              <a:t>Availability: </a:t>
            </a:r>
            <a:r>
              <a:rPr lang="en-US" dirty="0" smtClean="0"/>
              <a:t>Cable access has no such restriction as limitation of distance for DSL, but the availability is still an issue with cable access. </a:t>
            </a:r>
          </a:p>
          <a:p>
            <a:r>
              <a:rPr lang="en-US" dirty="0" smtClean="0"/>
              <a:t>Not all cable providers offer internet access, but they are steadily increasing service availability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Leased Lines</a:t>
            </a:r>
            <a:endParaRPr lang="en-US" dirty="0"/>
          </a:p>
        </p:txBody>
      </p:sp>
      <p:sp>
        <p:nvSpPr>
          <p:cNvPr id="3" name="Content Placeholder 2"/>
          <p:cNvSpPr>
            <a:spLocks noGrp="1"/>
          </p:cNvSpPr>
          <p:nvPr>
            <p:ph idx="1"/>
          </p:nvPr>
        </p:nvSpPr>
        <p:spPr>
          <a:xfrm>
            <a:off x="228600" y="1143000"/>
            <a:ext cx="8610600" cy="5334000"/>
          </a:xfrm>
        </p:spPr>
        <p:txBody>
          <a:bodyPr>
            <a:noAutofit/>
          </a:bodyPr>
          <a:lstStyle/>
          <a:p>
            <a:pPr algn="just"/>
            <a:r>
              <a:rPr lang="en-US" sz="2200" dirty="0" smtClean="0"/>
              <a:t>A leased line is a telephone line that is rented directly form the telephone company, and sometimes is referred to as direct connections to the Internet</a:t>
            </a:r>
          </a:p>
          <a:p>
            <a:pPr algn="just"/>
            <a:r>
              <a:rPr lang="en-US" sz="2200" b="1" dirty="0" smtClean="0"/>
              <a:t>Speed: </a:t>
            </a:r>
            <a:r>
              <a:rPr lang="en-US" sz="2200" dirty="0" smtClean="0"/>
              <a:t>A common option, T-carrier Level (T1) line, enables data transmissions at speeds of 1.544Mbps. </a:t>
            </a:r>
          </a:p>
          <a:p>
            <a:pPr algn="just"/>
            <a:r>
              <a:rPr lang="en-US" sz="2200" dirty="0" smtClean="0"/>
              <a:t>A T-1 line actually consists of 24 individual channels, each of which supports 64 Kbps. Each 64Kbps channel can be configured to carry voice or data traffic.</a:t>
            </a:r>
          </a:p>
          <a:p>
            <a:pPr algn="just"/>
            <a:r>
              <a:rPr lang="en-US" sz="2200" dirty="0" smtClean="0"/>
              <a:t>Most telephone companies allow the consumer to buy just some of these individual channels, known as fractional T-1 access. </a:t>
            </a:r>
          </a:p>
          <a:p>
            <a:pPr algn="just"/>
            <a:r>
              <a:rPr lang="en-US" sz="2200" dirty="0" smtClean="0"/>
              <a:t>Another type of leased line, T carrier Level 3 (T3) line, has a speed of about 43Mbps. A T-3 line actually consists of 672 individual channels each of which supports 64 Kbps</a:t>
            </a:r>
          </a:p>
          <a:p>
            <a:pPr algn="just"/>
            <a:r>
              <a:rPr lang="en-US" sz="2200" b="1" dirty="0" smtClean="0"/>
              <a:t>Availability:</a:t>
            </a:r>
            <a:r>
              <a:rPr lang="en-US" sz="2200" dirty="0" smtClean="0"/>
              <a:t> Users should contact their local telephone companies about obtaining a leased line.</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1335</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Chapter 4</vt:lpstr>
      <vt:lpstr>Terminology relevant to the topic</vt:lpstr>
      <vt:lpstr>Types of Internet connections</vt:lpstr>
      <vt:lpstr>Analog Modems</vt:lpstr>
      <vt:lpstr>ISDN (Integrated Services Digital Network)</vt:lpstr>
      <vt:lpstr>DSL (Digital Subscriber Lines)</vt:lpstr>
      <vt:lpstr>Contd ….</vt:lpstr>
      <vt:lpstr>Cable</vt:lpstr>
      <vt:lpstr>Leased Lines</vt:lpstr>
      <vt:lpstr>Wireless</vt:lpstr>
      <vt:lpstr>Satellite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User</dc:creator>
  <cp:lastModifiedBy>User</cp:lastModifiedBy>
  <cp:revision>21</cp:revision>
  <dcterms:created xsi:type="dcterms:W3CDTF">2006-08-16T00:00:00Z</dcterms:created>
  <dcterms:modified xsi:type="dcterms:W3CDTF">2015-02-23T05:41:12Z</dcterms:modified>
</cp:coreProperties>
</file>