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0" d="100"/>
          <a:sy n="80" d="100"/>
        </p:scale>
        <p:origin x="-1002"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a:t>
            </a:r>
            <a:endParaRPr lang="en-US" dirty="0"/>
          </a:p>
        </p:txBody>
      </p:sp>
      <p:sp>
        <p:nvSpPr>
          <p:cNvPr id="3" name="Subtitle 2"/>
          <p:cNvSpPr>
            <a:spLocks noGrp="1"/>
          </p:cNvSpPr>
          <p:nvPr>
            <p:ph type="subTitle" idx="1"/>
          </p:nvPr>
        </p:nvSpPr>
        <p:spPr>
          <a:xfrm>
            <a:off x="609600" y="3886200"/>
            <a:ext cx="8077200" cy="2209800"/>
          </a:xfrm>
        </p:spPr>
        <p:txBody>
          <a:bodyPr>
            <a:normAutofit/>
          </a:bodyPr>
          <a:lstStyle/>
          <a:p>
            <a:r>
              <a:rPr lang="en-US" dirty="0" smtClean="0"/>
              <a:t>Internet Backbones Networks</a:t>
            </a:r>
          </a:p>
          <a:p>
            <a:r>
              <a:rPr lang="en-US" b="1" dirty="0" smtClean="0"/>
              <a:t>Optical Backbone</a:t>
            </a:r>
            <a:r>
              <a:rPr lang="en-US" b="1" dirty="0" smtClean="0"/>
              <a:t>, Marine </a:t>
            </a:r>
            <a:r>
              <a:rPr lang="en-US" b="1" dirty="0" smtClean="0"/>
              <a:t>Cables, Teleports, Satellite and Terrestrial Links</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600200"/>
            <a:ext cx="4495800" cy="4953000"/>
          </a:xfrm>
        </p:spPr>
        <p:txBody>
          <a:bodyPr>
            <a:normAutofit/>
          </a:bodyPr>
          <a:lstStyle/>
          <a:p>
            <a:pPr algn="just"/>
            <a:r>
              <a:rPr lang="en-US" dirty="0" smtClean="0"/>
              <a:t>Modern cables are </a:t>
            </a:r>
            <a:r>
              <a:rPr lang="en-US" dirty="0" smtClean="0"/>
              <a:t>typically 69 </a:t>
            </a:r>
            <a:r>
              <a:rPr lang="en-US" dirty="0" err="1" smtClean="0"/>
              <a:t>millimetres</a:t>
            </a:r>
            <a:r>
              <a:rPr lang="en-US" dirty="0" smtClean="0"/>
              <a:t> </a:t>
            </a:r>
            <a:r>
              <a:rPr lang="en-US" dirty="0" smtClean="0"/>
              <a:t>(2.7 in) in diameter and weigh around 10 kilograms per </a:t>
            </a:r>
            <a:r>
              <a:rPr lang="en-US" dirty="0" err="1" smtClean="0"/>
              <a:t>metre</a:t>
            </a:r>
            <a:r>
              <a:rPr lang="en-US" dirty="0" smtClean="0"/>
              <a:t> although </a:t>
            </a:r>
            <a:r>
              <a:rPr lang="en-US" dirty="0" smtClean="0"/>
              <a:t>thinner and lighter cables are used for deep-water </a:t>
            </a:r>
            <a:r>
              <a:rPr lang="en-US" dirty="0" smtClean="0"/>
              <a:t>sections</a:t>
            </a:r>
            <a:endParaRPr lang="en-US" dirty="0"/>
          </a:p>
        </p:txBody>
      </p:sp>
      <p:pic>
        <p:nvPicPr>
          <p:cNvPr id="4" name="Picture 3"/>
          <p:cNvPicPr/>
          <p:nvPr/>
        </p:nvPicPr>
        <p:blipFill>
          <a:blip r:embed="rId2"/>
          <a:srcRect l="73572" t="20089" r="2108" b="22913"/>
          <a:stretch>
            <a:fillRect/>
          </a:stretch>
        </p:blipFill>
        <p:spPr bwMode="auto">
          <a:xfrm>
            <a:off x="4953000" y="1600200"/>
            <a:ext cx="373380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Importance of submarine </a:t>
            </a:r>
            <a:r>
              <a:rPr lang="en-US" b="1" dirty="0" smtClean="0"/>
              <a:t>cables</a:t>
            </a:r>
            <a:endParaRPr lang="en-US" dirty="0"/>
          </a:p>
        </p:txBody>
      </p:sp>
      <p:sp>
        <p:nvSpPr>
          <p:cNvPr id="3" name="Content Placeholder 2"/>
          <p:cNvSpPr>
            <a:spLocks noGrp="1"/>
          </p:cNvSpPr>
          <p:nvPr>
            <p:ph idx="1"/>
          </p:nvPr>
        </p:nvSpPr>
        <p:spPr>
          <a:xfrm>
            <a:off x="457200" y="1371600"/>
            <a:ext cx="8229600" cy="5181600"/>
          </a:xfrm>
        </p:spPr>
        <p:txBody>
          <a:bodyPr>
            <a:noAutofit/>
          </a:bodyPr>
          <a:lstStyle/>
          <a:p>
            <a:pPr algn="just"/>
            <a:r>
              <a:rPr lang="en-US" sz="2300" dirty="0" smtClean="0"/>
              <a:t>As of 2006, overseas satellite links accounted for only 1 percent of international traffic, while the remainder was carried by undersea cable. </a:t>
            </a:r>
            <a:endParaRPr lang="en-US" sz="2300" dirty="0" smtClean="0"/>
          </a:p>
          <a:p>
            <a:pPr algn="just"/>
            <a:r>
              <a:rPr lang="en-US" sz="2300" dirty="0" smtClean="0"/>
              <a:t>The </a:t>
            </a:r>
            <a:r>
              <a:rPr lang="en-US" sz="2300" dirty="0" smtClean="0"/>
              <a:t>reliability of submarine cables is high, especially </a:t>
            </a:r>
            <a:r>
              <a:rPr lang="en-US" sz="2300" dirty="0" smtClean="0"/>
              <a:t>multiple </a:t>
            </a:r>
            <a:r>
              <a:rPr lang="en-US" sz="2300" dirty="0" smtClean="0"/>
              <a:t>paths are available in the event of a cable break. </a:t>
            </a:r>
            <a:endParaRPr lang="en-US" sz="2300" dirty="0" smtClean="0"/>
          </a:p>
          <a:p>
            <a:pPr algn="just"/>
            <a:r>
              <a:rPr lang="en-US" sz="2300" dirty="0" smtClean="0"/>
              <a:t>the </a:t>
            </a:r>
            <a:r>
              <a:rPr lang="en-US" sz="2300" dirty="0" smtClean="0"/>
              <a:t>total carrying capacity of submarine cables is in the terabits per second, while satellites typically offer only 1000 megabits per second and display higher latency. </a:t>
            </a:r>
            <a:endParaRPr lang="en-US" sz="2300" dirty="0" smtClean="0"/>
          </a:p>
          <a:p>
            <a:pPr algn="just"/>
            <a:r>
              <a:rPr lang="en-US" sz="2300" dirty="0" smtClean="0"/>
              <a:t>However</a:t>
            </a:r>
            <a:r>
              <a:rPr lang="en-US" sz="2300" dirty="0" smtClean="0"/>
              <a:t>, a typical multi-terabit, transoceanic submarine cable system costs several hundred million dollars to construct</a:t>
            </a:r>
            <a:r>
              <a:rPr lang="en-US" sz="2300" dirty="0" smtClean="0"/>
              <a:t>.</a:t>
            </a:r>
            <a:endParaRPr lang="en-US" sz="2300" dirty="0" smtClean="0"/>
          </a:p>
          <a:p>
            <a:pPr algn="just"/>
            <a:r>
              <a:rPr lang="en-US" sz="2300" dirty="0" smtClean="0"/>
              <a:t>As a result of these cables' cost and usefulness, they are highly valued not only by the corporations building and operating them for profit, but also by national governments. </a:t>
            </a:r>
            <a:endParaRPr 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Teleport</a:t>
            </a:r>
            <a:endParaRPr lang="en-US" dirty="0"/>
          </a:p>
        </p:txBody>
      </p:sp>
      <p:sp>
        <p:nvSpPr>
          <p:cNvPr id="3" name="Content Placeholder 2"/>
          <p:cNvSpPr>
            <a:spLocks noGrp="1"/>
          </p:cNvSpPr>
          <p:nvPr>
            <p:ph idx="1"/>
          </p:nvPr>
        </p:nvSpPr>
        <p:spPr>
          <a:xfrm>
            <a:off x="457200" y="1295400"/>
            <a:ext cx="8458200" cy="5105400"/>
          </a:xfrm>
        </p:spPr>
        <p:txBody>
          <a:bodyPr>
            <a:noAutofit/>
          </a:bodyPr>
          <a:lstStyle/>
          <a:p>
            <a:pPr algn="just"/>
            <a:r>
              <a:rPr lang="en-US" sz="2300" dirty="0" smtClean="0"/>
              <a:t>A </a:t>
            </a:r>
            <a:r>
              <a:rPr lang="en-US" sz="2300" i="1" dirty="0" smtClean="0"/>
              <a:t>telecommunications port—or, </a:t>
            </a:r>
            <a:r>
              <a:rPr lang="en-US" sz="2300" dirty="0" smtClean="0"/>
              <a:t>more commonly, </a:t>
            </a:r>
            <a:r>
              <a:rPr lang="en-US" sz="2300" i="1" dirty="0" smtClean="0"/>
              <a:t>teleport—is </a:t>
            </a:r>
            <a:r>
              <a:rPr lang="en-US" sz="2300" dirty="0" smtClean="0"/>
              <a:t>a satellite ground station that functions as a hub connecting a satellite or geocentric orbital network with a terrestrial telecommunications network, such as the Internet</a:t>
            </a:r>
          </a:p>
          <a:p>
            <a:pPr algn="just"/>
            <a:r>
              <a:rPr lang="en-US" sz="2300" dirty="0" smtClean="0"/>
              <a:t>a </a:t>
            </a:r>
            <a:r>
              <a:rPr lang="en-US" sz="2300" dirty="0" smtClean="0"/>
              <a:t>centre providing interconnections between different forms of telecommunications, especially one which links satellites to ground-based </a:t>
            </a:r>
            <a:r>
              <a:rPr lang="en-US" sz="2300" dirty="0" smtClean="0"/>
              <a:t>communications</a:t>
            </a:r>
          </a:p>
          <a:p>
            <a:pPr algn="just"/>
            <a:r>
              <a:rPr lang="en-US" sz="2300" dirty="0" smtClean="0"/>
              <a:t>A planned business development area that features direct and economic access to a large number of domestic and international satellites for users in the surrounding region, with the aid of a regional distribution </a:t>
            </a:r>
            <a:r>
              <a:rPr lang="en-US" sz="2300" dirty="0" smtClean="0"/>
              <a:t>network</a:t>
            </a:r>
          </a:p>
          <a:p>
            <a:pPr algn="just"/>
            <a:r>
              <a:rPr lang="en-US" sz="2300" dirty="0" smtClean="0"/>
              <a:t>Teleports may provide various broadcasting services among other telecommunications functions, such as uploading computer programs or issuing commands over an uplink to a satellite</a:t>
            </a: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Satellite </a:t>
            </a:r>
            <a:r>
              <a:rPr lang="en-US" dirty="0" smtClean="0"/>
              <a:t>and Terrestrial Links</a:t>
            </a:r>
            <a:endParaRPr lang="en-US" dirty="0"/>
          </a:p>
        </p:txBody>
      </p:sp>
      <p:sp>
        <p:nvSpPr>
          <p:cNvPr id="3" name="Content Placeholder 2"/>
          <p:cNvSpPr>
            <a:spLocks noGrp="1"/>
          </p:cNvSpPr>
          <p:nvPr>
            <p:ph idx="1"/>
          </p:nvPr>
        </p:nvSpPr>
        <p:spPr>
          <a:xfrm>
            <a:off x="152400" y="1219200"/>
            <a:ext cx="8763000" cy="4678363"/>
          </a:xfrm>
        </p:spPr>
        <p:txBody>
          <a:bodyPr>
            <a:noAutofit/>
          </a:bodyPr>
          <a:lstStyle/>
          <a:p>
            <a:pPr algn="just"/>
            <a:r>
              <a:rPr lang="en-US" sz="2400" dirty="0" smtClean="0"/>
              <a:t>Satellite is an artificial object, which has been intentionally placed into </a:t>
            </a:r>
            <a:r>
              <a:rPr lang="en-US" sz="2400" dirty="0" smtClean="0"/>
              <a:t>orbit, </a:t>
            </a:r>
            <a:r>
              <a:rPr lang="en-US" sz="2400" dirty="0" smtClean="0"/>
              <a:t>Such objects are </a:t>
            </a:r>
            <a:r>
              <a:rPr lang="en-US" sz="2400" dirty="0" smtClean="0"/>
              <a:t>sometimes called </a:t>
            </a:r>
            <a:r>
              <a:rPr lang="en-US" sz="2400" dirty="0" smtClean="0"/>
              <a:t>artificial </a:t>
            </a:r>
            <a:r>
              <a:rPr lang="en-US" sz="2400" dirty="0" smtClean="0"/>
              <a:t>satellites</a:t>
            </a:r>
          </a:p>
          <a:p>
            <a:pPr algn="just"/>
            <a:r>
              <a:rPr lang="en-US" sz="2400" dirty="0" smtClean="0"/>
              <a:t>Satellites are used for a large number of purposes. Common types include military and civilian Earth </a:t>
            </a:r>
            <a:r>
              <a:rPr lang="en-US" sz="2400" dirty="0" smtClean="0"/>
              <a:t>observation satellites</a:t>
            </a:r>
            <a:r>
              <a:rPr lang="en-US" sz="2400" dirty="0" smtClean="0"/>
              <a:t>, communications satellites, navigation satellites, weather satellites, and research </a:t>
            </a:r>
            <a:r>
              <a:rPr lang="en-US" sz="2400" dirty="0" smtClean="0"/>
              <a:t>satellites</a:t>
            </a:r>
          </a:p>
          <a:p>
            <a:pPr algn="just"/>
            <a:r>
              <a:rPr lang="en-US" sz="2400" dirty="0" smtClean="0"/>
              <a:t>Satellite communication is the branch of telecommunication which establishes and communication using satellites across the globe</a:t>
            </a:r>
            <a:r>
              <a:rPr lang="en-US" sz="2400" dirty="0" smtClean="0"/>
              <a:t>.</a:t>
            </a:r>
          </a:p>
          <a:p>
            <a:pPr algn="just"/>
            <a:r>
              <a:rPr lang="en-US" sz="2400" dirty="0" smtClean="0"/>
              <a:t>We </a:t>
            </a:r>
            <a:r>
              <a:rPr lang="en-US" sz="2400" dirty="0" smtClean="0"/>
              <a:t>can divide the whole satellite communication into two parts namely space segments and earth segments</a:t>
            </a:r>
            <a:r>
              <a:rPr lang="en-US" sz="2400" dirty="0" smtClean="0"/>
              <a:t>.</a:t>
            </a:r>
          </a:p>
          <a:p>
            <a:pPr algn="just"/>
            <a:r>
              <a:rPr lang="en-US" sz="2400" dirty="0" smtClean="0"/>
              <a:t>Satellite </a:t>
            </a:r>
            <a:r>
              <a:rPr lang="en-US" sz="2400" dirty="0" smtClean="0"/>
              <a:t>communication uses highly sophisticated and secured communication methods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Satellite</a:t>
            </a:r>
            <a:endParaRPr lang="en-US" dirty="0"/>
          </a:p>
        </p:txBody>
      </p:sp>
      <p:sp>
        <p:nvSpPr>
          <p:cNvPr id="3" name="Content Placeholder 2"/>
          <p:cNvSpPr>
            <a:spLocks noGrp="1"/>
          </p:cNvSpPr>
          <p:nvPr>
            <p:ph idx="1"/>
          </p:nvPr>
        </p:nvSpPr>
        <p:spPr>
          <a:xfrm>
            <a:off x="228600" y="1295400"/>
            <a:ext cx="8686800" cy="4830763"/>
          </a:xfrm>
        </p:spPr>
        <p:txBody>
          <a:bodyPr>
            <a:noAutofit/>
          </a:bodyPr>
          <a:lstStyle/>
          <a:p>
            <a:pPr algn="just"/>
            <a:r>
              <a:rPr lang="en-US" sz="2000" b="1" dirty="0" smtClean="0"/>
              <a:t>Low-Earth orbits (LEO) — </a:t>
            </a:r>
            <a:r>
              <a:rPr lang="en-US" sz="2000" dirty="0" smtClean="0"/>
              <a:t>LEO satellites occupy a region of space from about 111 miles (</a:t>
            </a:r>
            <a:r>
              <a:rPr lang="en-US" sz="2000" dirty="0" smtClean="0"/>
              <a:t>180 kilometers</a:t>
            </a:r>
            <a:r>
              <a:rPr lang="en-US" sz="2000" dirty="0" smtClean="0"/>
              <a:t>) to 1,243 miles (2,000 kilometers) above Earth. Satellites moving close to the </a:t>
            </a:r>
            <a:r>
              <a:rPr lang="en-US" sz="2000" dirty="0" smtClean="0"/>
              <a:t>Earth‘s surface </a:t>
            </a:r>
            <a:r>
              <a:rPr lang="en-US" sz="2000" dirty="0" smtClean="0"/>
              <a:t>are ideal for making observations, for military purposes and for collecting weather </a:t>
            </a:r>
            <a:r>
              <a:rPr lang="en-US" sz="2000" dirty="0" smtClean="0"/>
              <a:t>data</a:t>
            </a:r>
          </a:p>
          <a:p>
            <a:pPr algn="just"/>
            <a:r>
              <a:rPr lang="en-US" sz="2000" b="1" dirty="0" smtClean="0"/>
              <a:t>Medium-Earth orbits (MEO) — </a:t>
            </a:r>
            <a:r>
              <a:rPr lang="en-US" sz="2000" dirty="0" smtClean="0"/>
              <a:t>These satellites park in between the low and high flyers, so </a:t>
            </a:r>
            <a:r>
              <a:rPr lang="en-US" sz="2000" dirty="0" smtClean="0"/>
              <a:t>from about </a:t>
            </a:r>
            <a:r>
              <a:rPr lang="en-US" sz="2000" dirty="0" smtClean="0"/>
              <a:t>1,243 miles (2,000 kilometers) to 22,223 miles (</a:t>
            </a:r>
            <a:r>
              <a:rPr lang="en-US" sz="2000" dirty="0" smtClean="0"/>
              <a:t>36,000 kilometers</a:t>
            </a:r>
            <a:r>
              <a:rPr lang="en-US" sz="2000" dirty="0" smtClean="0"/>
              <a:t>). Navigation satellites, </a:t>
            </a:r>
            <a:r>
              <a:rPr lang="en-US" sz="2000" dirty="0" smtClean="0"/>
              <a:t>like the </a:t>
            </a:r>
            <a:r>
              <a:rPr lang="en-US" sz="2000" dirty="0" smtClean="0"/>
              <a:t>kind used by your car's GPS, work well at this altitude. Sample specs for such a satellite </a:t>
            </a:r>
            <a:r>
              <a:rPr lang="en-US" sz="2000" dirty="0" smtClean="0"/>
              <a:t>might be </a:t>
            </a:r>
            <a:r>
              <a:rPr lang="en-US" sz="2000" dirty="0" smtClean="0"/>
              <a:t>an altitude of miles (20,200 kilometers) and an orbital speed of 8,637 mph (13,900 </a:t>
            </a:r>
            <a:r>
              <a:rPr lang="en-US" sz="2000" dirty="0" err="1" smtClean="0"/>
              <a:t>kph</a:t>
            </a:r>
            <a:r>
              <a:rPr lang="en-US" sz="2000" dirty="0" smtClean="0"/>
              <a:t>).</a:t>
            </a:r>
          </a:p>
          <a:p>
            <a:pPr algn="just"/>
            <a:r>
              <a:rPr lang="en-US" sz="2000" b="1" dirty="0" smtClean="0"/>
              <a:t>Geosynchronous orbits (GEO) — </a:t>
            </a:r>
            <a:r>
              <a:rPr lang="en-US" sz="2000" dirty="0" smtClean="0"/>
              <a:t>GEO satellites, also known as geostationary satellites, </a:t>
            </a:r>
            <a:r>
              <a:rPr lang="en-US" sz="2000" dirty="0" smtClean="0"/>
              <a:t>move around </a:t>
            </a:r>
            <a:r>
              <a:rPr lang="en-US" sz="2000" dirty="0" smtClean="0"/>
              <a:t>Earth at an altitude greater than 22,223 miles (36,000 kilometers) and at the same speed </a:t>
            </a:r>
            <a:r>
              <a:rPr lang="en-US" sz="2000" dirty="0" smtClean="0"/>
              <a:t>of rotation</a:t>
            </a:r>
            <a:r>
              <a:rPr lang="en-US" sz="2000" dirty="0" smtClean="0"/>
              <a:t>. As a result, satellites in these orbits are always positioned over the same spot on </a:t>
            </a:r>
            <a:r>
              <a:rPr lang="en-US" sz="2000" dirty="0" smtClean="0"/>
              <a:t>Earth. Many </a:t>
            </a:r>
            <a:r>
              <a:rPr lang="en-US" sz="2000" dirty="0" smtClean="0"/>
              <a:t>geostationary satellites fly above a band along the equator, which has led to </a:t>
            </a:r>
            <a:r>
              <a:rPr lang="en-US" sz="2000" dirty="0" smtClean="0"/>
              <a:t>significant congestion </a:t>
            </a:r>
            <a:r>
              <a:rPr lang="en-US" sz="2000" dirty="0" smtClean="0"/>
              <a:t>in this region of space. Several hundred television, communications and </a:t>
            </a:r>
            <a:r>
              <a:rPr lang="en-US" sz="2000" dirty="0" smtClean="0"/>
              <a:t>weather satellites </a:t>
            </a:r>
            <a:r>
              <a:rPr lang="en-US" sz="2000" dirty="0" smtClean="0"/>
              <a:t>all use geostationary orbits.</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a:t>
            </a:r>
            <a:endParaRPr lang="en-US" dirty="0"/>
          </a:p>
        </p:txBody>
      </p:sp>
      <p:sp>
        <p:nvSpPr>
          <p:cNvPr id="3" name="Content Placeholder 2"/>
          <p:cNvSpPr>
            <a:spLocks noGrp="1"/>
          </p:cNvSpPr>
          <p:nvPr>
            <p:ph idx="1"/>
          </p:nvPr>
        </p:nvSpPr>
        <p:spPr>
          <a:xfrm>
            <a:off x="304800" y="1295400"/>
            <a:ext cx="8686800" cy="5410200"/>
          </a:xfrm>
        </p:spPr>
        <p:txBody>
          <a:bodyPr>
            <a:normAutofit fontScale="40000" lnSpcReduction="20000"/>
          </a:bodyPr>
          <a:lstStyle/>
          <a:p>
            <a:pPr marL="0" indent="0" algn="just">
              <a:buNone/>
            </a:pPr>
            <a:r>
              <a:rPr lang="en-US" sz="5300" b="1" dirty="0" smtClean="0"/>
              <a:t>Communications Satellites are usually composed of the following subsystems:</a:t>
            </a:r>
          </a:p>
          <a:p>
            <a:pPr algn="just"/>
            <a:r>
              <a:rPr lang="en-US" sz="5300" dirty="0" smtClean="0"/>
              <a:t>Communication Payload, normally </a:t>
            </a:r>
            <a:r>
              <a:rPr lang="en-US" sz="5300" dirty="0" smtClean="0"/>
              <a:t>composed of</a:t>
            </a:r>
            <a:r>
              <a:rPr lang="en-US" sz="5300" dirty="0" smtClean="0"/>
              <a:t> </a:t>
            </a:r>
            <a:r>
              <a:rPr lang="en-US" sz="5300" dirty="0" smtClean="0"/>
              <a:t>transponders, antennas, and </a:t>
            </a:r>
            <a:r>
              <a:rPr lang="en-US" sz="5300" dirty="0" smtClean="0"/>
              <a:t>switching systems</a:t>
            </a:r>
          </a:p>
          <a:p>
            <a:pPr algn="just"/>
            <a:r>
              <a:rPr lang="en-US" sz="5300" dirty="0" smtClean="0"/>
              <a:t>Engines used to bring the satellite to its desired orbit</a:t>
            </a:r>
          </a:p>
          <a:p>
            <a:pPr algn="just"/>
            <a:r>
              <a:rPr lang="en-US" sz="5300" dirty="0" smtClean="0"/>
              <a:t>Station Keeping Tracking and stabilization subsystem used to keep the satellite in the right orbit, with its antennas pointed in the right direction, and its power system pointed towards the sun</a:t>
            </a:r>
          </a:p>
          <a:p>
            <a:pPr algn="just"/>
            <a:r>
              <a:rPr lang="en-US" sz="5300" dirty="0" smtClean="0"/>
              <a:t>Power subsystem, used to power the Satellite systems, normally composed of solar cells, and batteries that maintain power during solar eclipse</a:t>
            </a:r>
          </a:p>
          <a:p>
            <a:pPr algn="just"/>
            <a:r>
              <a:rPr lang="en-US" sz="5300" dirty="0" smtClean="0"/>
              <a:t>Command and Control subsystem, which maintains communications with ground control stations. The ground control earth stations monitor the satellite performance and control its functionality during various phases of its life-cycle</a:t>
            </a:r>
            <a:r>
              <a:rPr lang="en-US" sz="5300" dirty="0" smtClean="0"/>
              <a:t>.</a:t>
            </a:r>
          </a:p>
          <a:p>
            <a:pPr algn="just"/>
            <a:r>
              <a:rPr lang="en-US" sz="5300" dirty="0" smtClean="0"/>
              <a:t>The bandwidth available from a satellite depends upon the number of transponders provided by the satellite. Each service (TV, Voice, Internet, radio) requires a different amount of bandwidth for transmission. This is typically known as link budgeting and a network simulator can be used to arrive at the exact value</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143000"/>
          </a:xfrm>
        </p:spPr>
        <p:txBody>
          <a:bodyPr>
            <a:normAutofit fontScale="90000"/>
          </a:bodyPr>
          <a:lstStyle/>
          <a:p>
            <a:r>
              <a:rPr lang="en-US" dirty="0" smtClean="0"/>
              <a:t>Frequency Allocation for satellite </a:t>
            </a:r>
            <a:r>
              <a:rPr lang="en-US" dirty="0" smtClean="0"/>
              <a:t>systems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Allocating frequencies to satellite services is a complicated process which requires international coordination and planning. </a:t>
            </a:r>
            <a:endParaRPr lang="en-US" dirty="0" smtClean="0"/>
          </a:p>
          <a:p>
            <a:r>
              <a:rPr lang="en-US" dirty="0" smtClean="0"/>
              <a:t>This </a:t>
            </a:r>
            <a:r>
              <a:rPr lang="en-US" dirty="0" smtClean="0"/>
              <a:t>is carried out under the auspices of </a:t>
            </a:r>
            <a:r>
              <a:rPr lang="en-US" dirty="0" smtClean="0"/>
              <a:t>the International </a:t>
            </a:r>
            <a:r>
              <a:rPr lang="en-US" dirty="0" smtClean="0"/>
              <a:t>Telecommunication Union (ITU</a:t>
            </a:r>
            <a:r>
              <a:rPr lang="en-US" dirty="0" smtClean="0"/>
              <a:t>).</a:t>
            </a:r>
          </a:p>
          <a:p>
            <a:r>
              <a:rPr lang="en-US" dirty="0" smtClean="0"/>
              <a:t>To </a:t>
            </a:r>
            <a:r>
              <a:rPr lang="en-US" dirty="0" smtClean="0"/>
              <a:t>facilitate frequency planning, the world is divided into three regions: </a:t>
            </a:r>
            <a:endParaRPr lang="en-US" dirty="0" smtClean="0"/>
          </a:p>
          <a:p>
            <a:pPr lvl="1"/>
            <a:r>
              <a:rPr lang="en-US" dirty="0" smtClean="0"/>
              <a:t>Region </a:t>
            </a:r>
            <a:r>
              <a:rPr lang="en-US" dirty="0" smtClean="0"/>
              <a:t>1: Europe, Africa, what was formerly the Soviet Union, and Mongolia </a:t>
            </a:r>
            <a:endParaRPr lang="en-US" dirty="0" smtClean="0"/>
          </a:p>
          <a:p>
            <a:pPr lvl="1"/>
            <a:r>
              <a:rPr lang="en-US" dirty="0" smtClean="0"/>
              <a:t>Region </a:t>
            </a:r>
            <a:r>
              <a:rPr lang="en-US" dirty="0" smtClean="0"/>
              <a:t>2: North and South America and </a:t>
            </a:r>
            <a:r>
              <a:rPr lang="en-US" dirty="0" smtClean="0"/>
              <a:t>Greenland</a:t>
            </a:r>
          </a:p>
          <a:p>
            <a:pPr lvl="1"/>
            <a:r>
              <a:rPr lang="en-US" dirty="0" smtClean="0"/>
              <a:t>Region </a:t>
            </a:r>
            <a:r>
              <a:rPr lang="en-US" dirty="0" smtClean="0"/>
              <a:t>3: Asia (excluding region 1 areas), Australia, and the southwest Pacific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provided by </a:t>
            </a:r>
            <a:r>
              <a:rPr lang="en-US" dirty="0" smtClean="0"/>
              <a:t>satellites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Fixed satellite service (FSS</a:t>
            </a:r>
            <a:r>
              <a:rPr lang="en-US" dirty="0" smtClean="0"/>
              <a:t>)</a:t>
            </a:r>
          </a:p>
          <a:p>
            <a:pPr lvl="1" algn="just"/>
            <a:r>
              <a:rPr lang="en-US" b="1" dirty="0" smtClean="0"/>
              <a:t>f</a:t>
            </a:r>
            <a:r>
              <a:rPr lang="en-US" dirty="0" smtClean="0"/>
              <a:t>ixed</a:t>
            </a:r>
            <a:r>
              <a:rPr lang="en-US" dirty="0" smtClean="0"/>
              <a:t> </a:t>
            </a:r>
            <a:r>
              <a:rPr lang="en-US" b="1" dirty="0" smtClean="0"/>
              <a:t>s</a:t>
            </a:r>
            <a:r>
              <a:rPr lang="en-US" dirty="0" smtClean="0"/>
              <a:t>ervice </a:t>
            </a:r>
            <a:r>
              <a:rPr lang="en-US" b="1" dirty="0" smtClean="0"/>
              <a:t>s</a:t>
            </a:r>
            <a:r>
              <a:rPr lang="en-US" dirty="0" smtClean="0"/>
              <a:t>atellite is a type of </a:t>
            </a:r>
            <a:r>
              <a:rPr lang="en-US" dirty="0" smtClean="0"/>
              <a:t>satellite used </a:t>
            </a:r>
            <a:r>
              <a:rPr lang="en-US" dirty="0" smtClean="0"/>
              <a:t>for services such as telephone calls, and television signals for broadcasting. Fixed service satellite generally have a low power output and larger dish-style antennas are required for reception</a:t>
            </a:r>
          </a:p>
          <a:p>
            <a:pPr algn="just"/>
            <a:r>
              <a:rPr lang="en-US" dirty="0" smtClean="0"/>
              <a:t>Broadcasting satellite service (BSS</a:t>
            </a:r>
            <a:r>
              <a:rPr lang="en-US" dirty="0" smtClean="0"/>
              <a:t>)</a:t>
            </a:r>
          </a:p>
          <a:p>
            <a:pPr lvl="1" algn="just"/>
            <a:r>
              <a:rPr lang="en-US" dirty="0" smtClean="0"/>
              <a:t>The type of satellite television which uses direct-broadcast satellites is known as direct-broadcast satellite television (DBSTV) or direct-to-home television (DTHTV)</a:t>
            </a:r>
          </a:p>
          <a:p>
            <a:pPr algn="just"/>
            <a:r>
              <a:rPr lang="en-US" dirty="0" smtClean="0"/>
              <a:t>Mobile satellite services</a:t>
            </a:r>
          </a:p>
          <a:p>
            <a:pPr algn="just"/>
            <a:r>
              <a:rPr lang="en-US" dirty="0" smtClean="0"/>
              <a:t>Navigational satellite services</a:t>
            </a:r>
          </a:p>
          <a:p>
            <a:pPr algn="just"/>
            <a:r>
              <a:rPr lang="en-US" dirty="0" smtClean="0"/>
              <a:t>Meteorological satellite services</a:t>
            </a:r>
          </a:p>
          <a:p>
            <a:pPr algn="just">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Optical Backbone</a:t>
            </a:r>
            <a:endParaRPr lang="en-US" dirty="0"/>
          </a:p>
        </p:txBody>
      </p:sp>
      <p:sp>
        <p:nvSpPr>
          <p:cNvPr id="3" name="Content Placeholder 2"/>
          <p:cNvSpPr>
            <a:spLocks noGrp="1"/>
          </p:cNvSpPr>
          <p:nvPr>
            <p:ph idx="1"/>
          </p:nvPr>
        </p:nvSpPr>
        <p:spPr>
          <a:xfrm>
            <a:off x="457200" y="1600200"/>
            <a:ext cx="8458200" cy="4525963"/>
          </a:xfrm>
        </p:spPr>
        <p:txBody>
          <a:bodyPr>
            <a:noAutofit/>
          </a:bodyPr>
          <a:lstStyle/>
          <a:p>
            <a:pPr algn="just"/>
            <a:r>
              <a:rPr lang="en-US" sz="2400" dirty="0" smtClean="0"/>
              <a:t>Optical network technology offers the possibility of increasing the core network rates by several order of magnitude (~4) and at the same time decreases the cost per bit by approximately the same amount</a:t>
            </a:r>
          </a:p>
          <a:p>
            <a:pPr algn="just"/>
            <a:r>
              <a:rPr lang="en-US" sz="2400" dirty="0" smtClean="0"/>
              <a:t>An </a:t>
            </a:r>
            <a:r>
              <a:rPr lang="en-US" sz="2400" b="1" dirty="0" smtClean="0"/>
              <a:t>optical fiber</a:t>
            </a:r>
            <a:r>
              <a:rPr lang="en-US" sz="2400" dirty="0" smtClean="0"/>
              <a:t> is a flexible, transparent fiber made of extruded glass (silica) or plastic, slightly thicker than a human hair. It can function as a waveguide, or “light pipe”, to transmit light between the two ends of the fiber</a:t>
            </a:r>
          </a:p>
          <a:p>
            <a:pPr algn="just"/>
            <a:r>
              <a:rPr lang="en-US" sz="2400" dirty="0" smtClean="0"/>
              <a:t>Optical fibers typically include transparent core surrounded by a transparent cladding material with a lower index of refraction. Light is kept in the core by total internal reflection. This causes the fiber to act as a waveguide.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optical fiber</a:t>
            </a:r>
            <a:endParaRPr lang="en-US" dirty="0"/>
          </a:p>
        </p:txBody>
      </p:sp>
      <p:sp>
        <p:nvSpPr>
          <p:cNvPr id="4" name="Content Placeholder 3"/>
          <p:cNvSpPr>
            <a:spLocks noGrp="1"/>
          </p:cNvSpPr>
          <p:nvPr>
            <p:ph sz="half" idx="1"/>
          </p:nvPr>
        </p:nvSpPr>
        <p:spPr/>
        <p:txBody>
          <a:bodyPr>
            <a:normAutofit fontScale="70000" lnSpcReduction="20000"/>
          </a:bodyPr>
          <a:lstStyle/>
          <a:p>
            <a:pPr marL="0" indent="0" algn="just">
              <a:buNone/>
            </a:pPr>
            <a:r>
              <a:rPr lang="en-US" b="1" i="1" dirty="0" smtClean="0"/>
              <a:t>If you look closely at a single optical fiber, you will see that it has the following parts:</a:t>
            </a:r>
          </a:p>
          <a:p>
            <a:pPr algn="just"/>
            <a:r>
              <a:rPr lang="en-US" b="1" dirty="0" smtClean="0"/>
              <a:t>Core</a:t>
            </a:r>
            <a:r>
              <a:rPr lang="en-US" dirty="0" smtClean="0"/>
              <a:t> - Thin glass center of the fiber where the light travels</a:t>
            </a:r>
          </a:p>
          <a:p>
            <a:pPr algn="just"/>
            <a:r>
              <a:rPr lang="en-US" b="1" dirty="0" smtClean="0"/>
              <a:t>Cladding</a:t>
            </a:r>
            <a:r>
              <a:rPr lang="en-US" dirty="0" smtClean="0"/>
              <a:t> - Outer optical material surrounding the core that reflects the light back into the core</a:t>
            </a:r>
          </a:p>
          <a:p>
            <a:pPr algn="just"/>
            <a:r>
              <a:rPr lang="en-US" b="1" dirty="0" smtClean="0"/>
              <a:t>Buffer coating </a:t>
            </a:r>
            <a:r>
              <a:rPr lang="en-US" dirty="0" smtClean="0"/>
              <a:t>- Plastic coating that protects the fiber from damage and moisture</a:t>
            </a:r>
          </a:p>
          <a:p>
            <a:pPr algn="just"/>
            <a:r>
              <a:rPr lang="en-US" b="1" dirty="0" smtClean="0"/>
              <a:t>jacket - </a:t>
            </a:r>
            <a:r>
              <a:rPr lang="en-US" dirty="0" smtClean="0"/>
              <a:t>Hundreds or thousands of these optical fibers are arranged in bundles in optical cables. The bundles are protected by the cable's outer covering, called a jacket</a:t>
            </a:r>
            <a:endParaRPr lang="en-US" dirty="0"/>
          </a:p>
        </p:txBody>
      </p:sp>
      <p:pic>
        <p:nvPicPr>
          <p:cNvPr id="7" name="Picture 6"/>
          <p:cNvPicPr/>
          <p:nvPr/>
        </p:nvPicPr>
        <p:blipFill>
          <a:blip r:embed="rId2"/>
          <a:srcRect l="79357" t="28037" b="28738"/>
          <a:stretch>
            <a:fillRect/>
          </a:stretch>
        </p:blipFill>
        <p:spPr bwMode="auto">
          <a:xfrm>
            <a:off x="4724400" y="1524000"/>
            <a:ext cx="3962400" cy="4572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Optical fibers come in two types</a:t>
            </a:r>
            <a:endParaRPr lang="en-US" dirty="0"/>
          </a:p>
        </p:txBody>
      </p:sp>
      <p:sp>
        <p:nvSpPr>
          <p:cNvPr id="6" name="Content Placeholder 5"/>
          <p:cNvSpPr>
            <a:spLocks noGrp="1"/>
          </p:cNvSpPr>
          <p:nvPr>
            <p:ph idx="1"/>
          </p:nvPr>
        </p:nvSpPr>
        <p:spPr/>
        <p:txBody>
          <a:bodyPr>
            <a:normAutofit lnSpcReduction="10000"/>
          </a:bodyPr>
          <a:lstStyle/>
          <a:p>
            <a:r>
              <a:rPr lang="en-US" b="1" dirty="0" smtClean="0"/>
              <a:t>Single-mode fibers </a:t>
            </a:r>
            <a:r>
              <a:rPr lang="en-US" dirty="0" smtClean="0"/>
              <a:t>have small cores (about 3.5 x 10-4 inches or 9 microns in diameter) and transmit infrared laser light (wavelength = 1,300 to 1,550 nanometers). </a:t>
            </a:r>
          </a:p>
          <a:p>
            <a:r>
              <a:rPr lang="en-US" b="1" dirty="0" smtClean="0"/>
              <a:t>Multi-mode fibers </a:t>
            </a:r>
            <a:r>
              <a:rPr lang="en-US" dirty="0" smtClean="0"/>
              <a:t>have larger cores (about 2.5 x 10-3 inches or 62.5 microns in diameter) and transmit infrared light (wavelength = 850 to 1,300 nm) from light-emitting diodes (LEDs).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and Modulation used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Wavelength-division multiplexing (WDM) is the practice of multiplying the available capacity of optical fibers through use of parallel channels, each channel on a dedicated wavelength of light. </a:t>
            </a:r>
          </a:p>
          <a:p>
            <a:pPr algn="just"/>
            <a:r>
              <a:rPr lang="en-US" dirty="0" smtClean="0"/>
              <a:t>This requires a wavelength division multiplexer in the transmitting equipment and a demultiplexer in the receiving equipment. </a:t>
            </a:r>
          </a:p>
          <a:p>
            <a:pPr algn="just"/>
            <a:r>
              <a:rPr lang="en-US" dirty="0" smtClean="0"/>
              <a:t>Arrayed waveguide gratings are commonly used for multiplexing and demultiplexing in WDM. </a:t>
            </a:r>
          </a:p>
          <a:p>
            <a:pPr algn="just"/>
            <a:r>
              <a:rPr lang="en-US" dirty="0" smtClean="0"/>
              <a:t>Using WDM technology now commercially available, the bandwidth of a fiber can be divided into as many as 160 channels</a:t>
            </a:r>
            <a:r>
              <a:rPr lang="en-US" baseline="30000" dirty="0" smtClean="0"/>
              <a:t> </a:t>
            </a:r>
            <a:r>
              <a:rPr lang="en-US" dirty="0" smtClean="0"/>
              <a:t>to support a combined bit rate in the range of 1.6 </a:t>
            </a:r>
            <a:r>
              <a:rPr lang="en-US" dirty="0" err="1" smtClean="0"/>
              <a:t>Tbit</a:t>
            </a:r>
            <a:r>
              <a:rPr lang="en-US" dirty="0" smtClean="0"/>
              <a: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 width</a:t>
            </a:r>
            <a:endParaRPr lang="en-US" dirty="0"/>
          </a:p>
        </p:txBody>
      </p:sp>
      <p:sp>
        <p:nvSpPr>
          <p:cNvPr id="3" name="Content Placeholder 2"/>
          <p:cNvSpPr>
            <a:spLocks noGrp="1"/>
          </p:cNvSpPr>
          <p:nvPr>
            <p:ph idx="1"/>
          </p:nvPr>
        </p:nvSpPr>
        <p:spPr/>
        <p:txBody>
          <a:bodyPr>
            <a:normAutofit/>
          </a:bodyPr>
          <a:lstStyle/>
          <a:p>
            <a:r>
              <a:rPr lang="en-US" dirty="0" smtClean="0"/>
              <a:t>Optical Carrier 1= 51.85 Mbps</a:t>
            </a:r>
          </a:p>
          <a:p>
            <a:r>
              <a:rPr lang="en-US" dirty="0" smtClean="0"/>
              <a:t>Optical Carrier 3= 155.52 Mbps</a:t>
            </a:r>
          </a:p>
          <a:p>
            <a:r>
              <a:rPr lang="en-US" dirty="0" smtClean="0"/>
              <a:t>Optical Carrier 12=622.08 Mbps</a:t>
            </a:r>
          </a:p>
          <a:p>
            <a:r>
              <a:rPr lang="en-US" dirty="0" smtClean="0"/>
              <a:t>Optical Carrier 24= 1.244 Gbps</a:t>
            </a:r>
          </a:p>
          <a:p>
            <a:r>
              <a:rPr lang="en-US" dirty="0" smtClean="0"/>
              <a:t>Optical Carrier 48= 2.488 Gbps</a:t>
            </a:r>
          </a:p>
          <a:p>
            <a:r>
              <a:rPr lang="en-US" dirty="0" smtClean="0"/>
              <a:t>Optical Carrier 192= 9.952 Gbps</a:t>
            </a:r>
          </a:p>
          <a:p>
            <a:r>
              <a:rPr lang="en-US" dirty="0" smtClean="0"/>
              <a:t>Optical Carrier 255= 13.21 Gbps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optical fiber</a:t>
            </a:r>
            <a:endParaRPr lang="en-US" dirty="0"/>
          </a:p>
        </p:txBody>
      </p:sp>
      <p:sp>
        <p:nvSpPr>
          <p:cNvPr id="3" name="Content Placeholder 2"/>
          <p:cNvSpPr>
            <a:spLocks noGrp="1"/>
          </p:cNvSpPr>
          <p:nvPr>
            <p:ph idx="1"/>
          </p:nvPr>
        </p:nvSpPr>
        <p:spPr>
          <a:xfrm>
            <a:off x="457200" y="1600200"/>
            <a:ext cx="8382000" cy="4525963"/>
          </a:xfrm>
        </p:spPr>
        <p:txBody>
          <a:bodyPr>
            <a:normAutofit fontScale="77500" lnSpcReduction="20000"/>
          </a:bodyPr>
          <a:lstStyle/>
          <a:p>
            <a:r>
              <a:rPr lang="en-US" b="1" dirty="0" smtClean="0"/>
              <a:t>Bandwidth: </a:t>
            </a:r>
            <a:r>
              <a:rPr lang="en-US" dirty="0" smtClean="0"/>
              <a:t>Fiber optic cables have a much greater bandwidth than metal cables. This means that they can carry more data.</a:t>
            </a:r>
          </a:p>
          <a:p>
            <a:r>
              <a:rPr lang="en-US" b="1" dirty="0" smtClean="0"/>
              <a:t>Electromagnetic Interference : </a:t>
            </a:r>
            <a:r>
              <a:rPr lang="en-US" dirty="0" smtClean="0"/>
              <a:t>Fiber optic cables are less susceptible than metal cables to interference.</a:t>
            </a:r>
          </a:p>
          <a:p>
            <a:r>
              <a:rPr lang="en-US" b="1" dirty="0" smtClean="0"/>
              <a:t>Installation: </a:t>
            </a:r>
            <a:r>
              <a:rPr lang="en-US" dirty="0" smtClean="0"/>
              <a:t>Fiber optic cables are much thinner and lighter than metal wires and are easy to install</a:t>
            </a:r>
          </a:p>
          <a:p>
            <a:r>
              <a:rPr lang="en-AU" b="1" dirty="0" smtClean="0"/>
              <a:t>Digital signals: </a:t>
            </a:r>
            <a:r>
              <a:rPr lang="en-US" dirty="0" smtClean="0"/>
              <a:t>Data can be transmitted digitally (the natural form for computer data) rather than analogically</a:t>
            </a:r>
          </a:p>
          <a:p>
            <a:r>
              <a:rPr lang="en-US" b="1" dirty="0" smtClean="0"/>
              <a:t>Data Security:</a:t>
            </a:r>
            <a:r>
              <a:rPr lang="en-US" dirty="0" smtClean="0"/>
              <a:t> There are no radiated magnetic fields around optical fibers; the electromagnetic fields are confined within the fiber. That makes it impossible to tap the signal being transmitted through a fiber without cutting into the fiber</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Limited physical arc of cable. Bend it too much and it will break.</a:t>
            </a:r>
          </a:p>
          <a:p>
            <a:r>
              <a:rPr lang="en-US" dirty="0" smtClean="0"/>
              <a:t>Difficult to splice.</a:t>
            </a:r>
          </a:p>
          <a:p>
            <a:r>
              <a:rPr lang="en-US" dirty="0" smtClean="0"/>
              <a:t>Physical vibration will show up as signal noise.</a:t>
            </a:r>
          </a:p>
          <a:p>
            <a:r>
              <a:rPr lang="en-US" dirty="0" smtClean="0"/>
              <a:t>Loss of light in fiber due to scattering. (Attenuation)</a:t>
            </a:r>
          </a:p>
          <a:p>
            <a:r>
              <a:rPr lang="en-US" dirty="0" smtClean="0"/>
              <a:t>Transmission on optical fiber requires repeating at distance intervals</a:t>
            </a:r>
          </a:p>
          <a:p>
            <a:r>
              <a:rPr lang="en-US" dirty="0" smtClean="0"/>
              <a:t>Cables are expensive to install but last longer than copper cables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Marine Cables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b="1" dirty="0" smtClean="0"/>
              <a:t>submarine communications cable </a:t>
            </a:r>
            <a:r>
              <a:rPr lang="en-US" dirty="0" smtClean="0"/>
              <a:t>is a cable laid on the sea bed between land-</a:t>
            </a:r>
            <a:r>
              <a:rPr lang="en-US" dirty="0" smtClean="0"/>
              <a:t>-‐</a:t>
            </a:r>
            <a:r>
              <a:rPr lang="en-US" dirty="0" smtClean="0"/>
              <a:t>based stations to carry telecommunication signals across stretches of ocean. </a:t>
            </a:r>
          </a:p>
          <a:p>
            <a:r>
              <a:rPr lang="en-US" dirty="0" smtClean="0"/>
              <a:t>The first submarine communications  cables, laid in the 1850s, carried telegraphy traffic. </a:t>
            </a:r>
          </a:p>
          <a:p>
            <a:r>
              <a:rPr lang="en-US" dirty="0" smtClean="0"/>
              <a:t>Subsequent generations of cables carried telephone traffic, then data communications traffic. </a:t>
            </a:r>
          </a:p>
          <a:p>
            <a:r>
              <a:rPr lang="en-US" dirty="0" smtClean="0"/>
              <a:t>Modern cables use optical fiber technology to carry digital data, which includes telephone, Internet and private data traffic</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1158</Words>
  <Application>Microsoft Office PowerPoint</Application>
  <PresentationFormat>On-screen Show (4:3)</PresentationFormat>
  <Paragraphs>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Chapter 5</vt:lpstr>
      <vt:lpstr>Optical Backbone</vt:lpstr>
      <vt:lpstr>Structure of optical fiber</vt:lpstr>
      <vt:lpstr>Optical fibers come in two types</vt:lpstr>
      <vt:lpstr>Bandwidth and Modulation used</vt:lpstr>
      <vt:lpstr>Band width</vt:lpstr>
      <vt:lpstr>Advantage of optical fiber</vt:lpstr>
      <vt:lpstr>Disadvantage</vt:lpstr>
      <vt:lpstr>Marine Cables</vt:lpstr>
      <vt:lpstr>Slide 10</vt:lpstr>
      <vt:lpstr>Importance of submarine cables</vt:lpstr>
      <vt:lpstr>Teleport</vt:lpstr>
      <vt:lpstr>Satellite and Terrestrial Links</vt:lpstr>
      <vt:lpstr>Type of Satellite</vt:lpstr>
      <vt:lpstr>Structure</vt:lpstr>
      <vt:lpstr>Frequency Allocation for satellite systems</vt:lpstr>
      <vt:lpstr>services provided by satellites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User</dc:creator>
  <cp:lastModifiedBy>User</cp:lastModifiedBy>
  <cp:revision>52</cp:revision>
  <dcterms:created xsi:type="dcterms:W3CDTF">2006-08-16T00:00:00Z</dcterms:created>
  <dcterms:modified xsi:type="dcterms:W3CDTF">2015-02-24T07:22:26Z</dcterms:modified>
</cp:coreProperties>
</file>