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 1</a:t>
            </a:r>
            <a:br>
              <a:rPr lang="en-US" b="1" dirty="0" smtClean="0"/>
            </a:br>
            <a:r>
              <a:rPr lang="en-US" b="1" dirty="0" smtClean="0"/>
              <a:t>Internet Protocol Overview</a:t>
            </a:r>
            <a:endParaRPr lang="en-US" dirty="0"/>
          </a:p>
        </p:txBody>
      </p:sp>
      <p:sp>
        <p:nvSpPr>
          <p:cNvPr id="3" name="Subtitle 2"/>
          <p:cNvSpPr>
            <a:spLocks noGrp="1"/>
          </p:cNvSpPr>
          <p:nvPr>
            <p:ph type="subTitle" idx="1"/>
          </p:nvPr>
        </p:nvSpPr>
        <p:spPr/>
        <p:txBody>
          <a:bodyPr/>
          <a:lstStyle/>
          <a:p>
            <a:r>
              <a:rPr lang="en-US" dirty="0" smtClean="0"/>
              <a:t>TCP/IP and the IP Layer overview</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Communications</a:t>
            </a:r>
            <a:endParaRPr lang="en-US" dirty="0"/>
          </a:p>
        </p:txBody>
      </p:sp>
      <p:sp>
        <p:nvSpPr>
          <p:cNvPr id="3" name="Content Placeholder 2"/>
          <p:cNvSpPr>
            <a:spLocks noGrp="1"/>
          </p:cNvSpPr>
          <p:nvPr>
            <p:ph idx="1"/>
          </p:nvPr>
        </p:nvSpPr>
        <p:spPr>
          <a:xfrm>
            <a:off x="228600" y="1295400"/>
            <a:ext cx="8686800" cy="2362200"/>
          </a:xfrm>
        </p:spPr>
        <p:txBody>
          <a:bodyPr/>
          <a:lstStyle/>
          <a:p>
            <a:pPr>
              <a:tabLst>
                <a:tab pos="1089025" algn="l"/>
                <a:tab pos="5661025" algn="l"/>
              </a:tabLst>
            </a:pPr>
            <a:r>
              <a:rPr lang="en-US" sz="2800" dirty="0" smtClean="0">
                <a:solidFill>
                  <a:srgbClr val="000000"/>
                </a:solidFill>
              </a:rPr>
              <a:t>An entity of a particular layer can only communicate with:</a:t>
            </a:r>
          </a:p>
          <a:p>
            <a:pPr marL="398463" lvl="1">
              <a:buFontTx/>
              <a:buNone/>
            </a:pPr>
            <a:r>
              <a:rPr lang="en-US" sz="2400" dirty="0" smtClean="0">
                <a:solidFill>
                  <a:srgbClr val="000000"/>
                </a:solidFill>
              </a:rPr>
              <a:t>	</a:t>
            </a:r>
            <a:r>
              <a:rPr lang="en-US" sz="2500" dirty="0" smtClean="0"/>
              <a:t>1. a peer layer entity using a common protocol (</a:t>
            </a:r>
            <a:r>
              <a:rPr lang="en-US" sz="2500" b="1" dirty="0" smtClean="0"/>
              <a:t>Peer </a:t>
            </a:r>
            <a:r>
              <a:rPr lang="en-US" sz="2500" b="1" dirty="0" smtClean="0"/>
              <a:t>Protocol</a:t>
            </a:r>
            <a:r>
              <a:rPr lang="en-US" sz="2500" dirty="0" smtClean="0"/>
              <a:t>)</a:t>
            </a:r>
          </a:p>
          <a:p>
            <a:pPr marL="398463" lvl="1">
              <a:buFontTx/>
              <a:buNone/>
            </a:pPr>
            <a:r>
              <a:rPr lang="en-US" sz="2500" dirty="0" smtClean="0"/>
              <a:t>	2. </a:t>
            </a:r>
            <a:r>
              <a:rPr lang="en-US" sz="2500" dirty="0" smtClean="0"/>
              <a:t>adjacent </a:t>
            </a:r>
            <a:r>
              <a:rPr lang="en-US" sz="2500" dirty="0" smtClean="0"/>
              <a:t>layers to provide services and to receive </a:t>
            </a:r>
            <a:r>
              <a:rPr lang="en-US" sz="2500" dirty="0" smtClean="0"/>
              <a:t>services</a:t>
            </a:r>
            <a:endParaRPr lang="en-US" sz="2500" dirty="0" smtClean="0"/>
          </a:p>
          <a:p>
            <a:endParaRPr lang="en-US" dirty="0"/>
          </a:p>
        </p:txBody>
      </p:sp>
      <p:graphicFrame>
        <p:nvGraphicFramePr>
          <p:cNvPr id="22531" name="Object 4"/>
          <p:cNvGraphicFramePr>
            <a:graphicFrameLocks noChangeAspect="1"/>
          </p:cNvGraphicFramePr>
          <p:nvPr/>
        </p:nvGraphicFramePr>
        <p:xfrm>
          <a:off x="533400" y="3352800"/>
          <a:ext cx="8153400" cy="3048000"/>
        </p:xfrm>
        <a:graphic>
          <a:graphicData uri="http://schemas.openxmlformats.org/presentationml/2006/ole">
            <p:oleObj spid="_x0000_s22531" name="VISIO" r:id="rId3" imgW="9882720" imgH="3527640" progId="Visio.Drawing.4">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Layers in the Example</a:t>
            </a:r>
            <a:endParaRPr lang="en-US" dirty="0"/>
          </a:p>
        </p:txBody>
      </p:sp>
      <p:graphicFrame>
        <p:nvGraphicFramePr>
          <p:cNvPr id="23554" name="Object 3"/>
          <p:cNvGraphicFramePr>
            <a:graphicFrameLocks noChangeAspect="1"/>
          </p:cNvGraphicFramePr>
          <p:nvPr>
            <p:ph idx="1"/>
          </p:nvPr>
        </p:nvGraphicFramePr>
        <p:xfrm>
          <a:off x="457200" y="1600200"/>
          <a:ext cx="8153400" cy="4800600"/>
        </p:xfrm>
        <a:graphic>
          <a:graphicData uri="http://schemas.openxmlformats.org/presentationml/2006/ole">
            <p:oleObj spid="_x0000_s23554" name="Visio" r:id="rId3" imgW="7506614" imgH="4784446" progId="Visio.Drawing.6">
              <p:embed/>
            </p:oleObj>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Protocol</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a set of rules governing the format of data sent over the Internet or other network.</a:t>
            </a:r>
          </a:p>
          <a:p>
            <a:pPr algn="just"/>
            <a:r>
              <a:rPr lang="en-US" dirty="0" smtClean="0"/>
              <a:t>IP, as the primary protocol in the Internet layer of the Internet protocol suite, has the task of delivering packets from the source host to the destination host solely based on the IP addresses in the packet headers. </a:t>
            </a:r>
          </a:p>
          <a:p>
            <a:pPr algn="just"/>
            <a:r>
              <a:rPr lang="en-US" dirty="0" smtClean="0"/>
              <a:t>For this purpose, IP defines packet structures that encapsulate the data to be delivered. It also defines addressing methods that are used to label the datagram with source and destination information.</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TCP</a:t>
            </a:r>
            <a:r>
              <a:rPr lang="en-US" dirty="0" smtClean="0"/>
              <a:t>/</a:t>
            </a:r>
            <a:r>
              <a:rPr lang="en-US" b="1" dirty="0" smtClean="0"/>
              <a:t>IP</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800" dirty="0" smtClean="0"/>
              <a:t>It is commonly known as </a:t>
            </a:r>
            <a:r>
              <a:rPr lang="en-US" sz="2800" b="1" dirty="0" smtClean="0"/>
              <a:t>TCP</a:t>
            </a:r>
            <a:r>
              <a:rPr lang="en-US" sz="2800" dirty="0" smtClean="0"/>
              <a:t>/</a:t>
            </a:r>
            <a:r>
              <a:rPr lang="en-US" sz="2800" b="1" dirty="0" smtClean="0"/>
              <a:t>IP</a:t>
            </a:r>
            <a:r>
              <a:rPr lang="en-US" sz="2800" dirty="0" smtClean="0"/>
              <a:t>, because its most important protocols, the Transmission Control Protocol (</a:t>
            </a:r>
            <a:r>
              <a:rPr lang="en-US" sz="2800" b="1" dirty="0" smtClean="0"/>
              <a:t>TCP</a:t>
            </a:r>
            <a:r>
              <a:rPr lang="en-US" sz="2800" dirty="0" smtClean="0"/>
              <a:t>) and the Internet Protocol (</a:t>
            </a:r>
            <a:r>
              <a:rPr lang="en-US" sz="2800" b="1" dirty="0" smtClean="0"/>
              <a:t>IP</a:t>
            </a:r>
            <a:r>
              <a:rPr lang="en-US" sz="2800" dirty="0" smtClean="0"/>
              <a:t>), were the first networking protocols defined in this standard</a:t>
            </a:r>
          </a:p>
          <a:p>
            <a:pPr algn="just"/>
            <a:r>
              <a:rPr lang="en-US" sz="2800" dirty="0" smtClean="0"/>
              <a:t>TCP/IP provides end-to-end connectivity specifying how data should be packetized, addressed, transmitted, routed and received at the destination. This functionality is organized into four abstraction layers which are used to sort all related protocols according to the scope of networking involved</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Communications Architecture</a:t>
            </a:r>
            <a:endParaRPr lang="en-US" b="1" dirty="0"/>
          </a:p>
        </p:txBody>
      </p:sp>
      <p:sp>
        <p:nvSpPr>
          <p:cNvPr id="3" name="Content Placeholder 2"/>
          <p:cNvSpPr>
            <a:spLocks noGrp="1"/>
          </p:cNvSpPr>
          <p:nvPr>
            <p:ph idx="1"/>
          </p:nvPr>
        </p:nvSpPr>
        <p:spPr>
          <a:xfrm>
            <a:off x="457200" y="1219200"/>
            <a:ext cx="8458200" cy="5181600"/>
          </a:xfrm>
        </p:spPr>
        <p:txBody>
          <a:bodyPr>
            <a:noAutofit/>
          </a:bodyPr>
          <a:lstStyle/>
          <a:p>
            <a:pPr algn="just"/>
            <a:r>
              <a:rPr lang="en-US" sz="3600" dirty="0" smtClean="0"/>
              <a:t>The complexity of the communication task is reduced by using multiple protocol layers:</a:t>
            </a:r>
          </a:p>
          <a:p>
            <a:pPr lvl="2" algn="just"/>
            <a:r>
              <a:rPr lang="en-US" sz="2800" dirty="0" smtClean="0"/>
              <a:t>Each protocol is implemented independently</a:t>
            </a:r>
          </a:p>
          <a:p>
            <a:pPr lvl="2" algn="just"/>
            <a:r>
              <a:rPr lang="en-US" sz="2800" dirty="0" smtClean="0"/>
              <a:t>Each protocol is responsible for a specific subtask</a:t>
            </a:r>
          </a:p>
          <a:p>
            <a:pPr lvl="2" algn="just"/>
            <a:r>
              <a:rPr lang="en-US" sz="2800" dirty="0" smtClean="0"/>
              <a:t>Protocols are grouped in a hierarchy</a:t>
            </a:r>
          </a:p>
          <a:p>
            <a:pPr algn="just"/>
            <a:r>
              <a:rPr lang="en-US" sz="3600" dirty="0" smtClean="0">
                <a:solidFill>
                  <a:srgbClr val="000000"/>
                </a:solidFill>
              </a:rPr>
              <a:t>A structured set of protocols is called a </a:t>
            </a:r>
            <a:r>
              <a:rPr lang="en-US" sz="3600" dirty="0" smtClean="0"/>
              <a:t>communications architecture or protocol suite</a:t>
            </a:r>
            <a:endParaRPr lang="en-US" sz="3600" dirty="0" smtClean="0">
              <a:latin typeface="Symbol;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Who Built TCP/IP?</a:t>
            </a:r>
            <a:endParaRPr lang="en-US" dirty="0"/>
          </a:p>
        </p:txBody>
      </p:sp>
      <p:sp>
        <p:nvSpPr>
          <p:cNvPr id="3" name="Content Placeholder 2"/>
          <p:cNvSpPr>
            <a:spLocks noGrp="1"/>
          </p:cNvSpPr>
          <p:nvPr>
            <p:ph idx="1"/>
          </p:nvPr>
        </p:nvSpPr>
        <p:spPr/>
        <p:txBody>
          <a:bodyPr>
            <a:normAutofit/>
          </a:bodyPr>
          <a:lstStyle/>
          <a:p>
            <a:r>
              <a:rPr lang="en-US" dirty="0" smtClean="0"/>
              <a:t>Internet Architecture Board (IAB)</a:t>
            </a:r>
          </a:p>
          <a:p>
            <a:r>
              <a:rPr lang="en-US" dirty="0" smtClean="0"/>
              <a:t>Originally known as </a:t>
            </a:r>
            <a:r>
              <a:rPr lang="en-US" i="1" dirty="0" smtClean="0"/>
              <a:t>Internet Activities Board</a:t>
            </a:r>
            <a:endParaRPr lang="en-US" dirty="0" smtClean="0"/>
          </a:p>
          <a:p>
            <a:r>
              <a:rPr lang="en-US" dirty="0" smtClean="0"/>
              <a:t>Evolved from Internet Research Group</a:t>
            </a:r>
          </a:p>
          <a:p>
            <a:r>
              <a:rPr lang="en-US" dirty="0" smtClean="0"/>
              <a:t>Forum for exchange among researchers</a:t>
            </a:r>
          </a:p>
          <a:p>
            <a:r>
              <a:rPr lang="en-US" dirty="0" smtClean="0"/>
              <a:t>About a dozen members</a:t>
            </a:r>
          </a:p>
          <a:p>
            <a:r>
              <a:rPr lang="en-US" dirty="0" smtClean="0"/>
              <a:t>Reorganized in 1989 and 1993</a:t>
            </a:r>
          </a:p>
          <a:p>
            <a:r>
              <a:rPr lang="en-US" dirty="0" smtClean="0"/>
              <a:t>Merged into the Internet Society in 1992</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TCP/IP Protocol Suite</a:t>
            </a:r>
            <a:endParaRPr lang="en-US" dirty="0"/>
          </a:p>
        </p:txBody>
      </p:sp>
      <p:sp>
        <p:nvSpPr>
          <p:cNvPr id="4" name="Content Placeholder 3"/>
          <p:cNvSpPr>
            <a:spLocks noGrp="1"/>
          </p:cNvSpPr>
          <p:nvPr>
            <p:ph sz="half" idx="1"/>
          </p:nvPr>
        </p:nvSpPr>
        <p:spPr>
          <a:xfrm>
            <a:off x="152400" y="1600200"/>
            <a:ext cx="4114800" cy="4525963"/>
          </a:xfrm>
        </p:spPr>
        <p:txBody>
          <a:bodyPr>
            <a:normAutofit fontScale="85000" lnSpcReduction="20000"/>
          </a:bodyPr>
          <a:lstStyle/>
          <a:p>
            <a:pPr algn="just"/>
            <a:r>
              <a:rPr lang="en-US" dirty="0" smtClean="0"/>
              <a:t>The TCP/IP protocol suite is the protocol architecture of the Internet</a:t>
            </a:r>
          </a:p>
          <a:p>
            <a:pPr algn="just"/>
            <a:endParaRPr lang="en-US" dirty="0" smtClean="0"/>
          </a:p>
          <a:p>
            <a:pPr algn="just"/>
            <a:r>
              <a:rPr lang="en-US" dirty="0" smtClean="0"/>
              <a:t>The TCP/IP suite has four layers: Application, Transport, Network, and Data Link Layer</a:t>
            </a:r>
          </a:p>
          <a:p>
            <a:pPr algn="just"/>
            <a:endParaRPr lang="en-US" dirty="0" smtClean="0"/>
          </a:p>
          <a:p>
            <a:pPr algn="just"/>
            <a:r>
              <a:rPr lang="en-US" dirty="0" smtClean="0"/>
              <a:t>End systems (hosts) implement all four layers. Gateways (Routers) only have the bottom two layers.</a:t>
            </a:r>
          </a:p>
          <a:p>
            <a:pPr algn="just"/>
            <a:endParaRPr lang="en-US" dirty="0"/>
          </a:p>
        </p:txBody>
      </p:sp>
      <p:graphicFrame>
        <p:nvGraphicFramePr>
          <p:cNvPr id="6" name="Object 9"/>
          <p:cNvGraphicFramePr>
            <a:graphicFrameLocks noChangeAspect="1"/>
          </p:cNvGraphicFramePr>
          <p:nvPr/>
        </p:nvGraphicFramePr>
        <p:xfrm>
          <a:off x="4511675" y="1676400"/>
          <a:ext cx="4479925" cy="2428875"/>
        </p:xfrm>
        <a:graphic>
          <a:graphicData uri="http://schemas.openxmlformats.org/presentationml/2006/ole">
            <p:oleObj spid="_x0000_s1026" name="VISIO" r:id="rId3" imgW="4200120" imgH="2426400" progId="">
              <p:embed/>
            </p:oleObj>
          </a:graphicData>
        </a:graphic>
      </p:graphicFrame>
      <p:grpSp>
        <p:nvGrpSpPr>
          <p:cNvPr id="7" name="Group 15"/>
          <p:cNvGrpSpPr>
            <a:grpSpLocks/>
          </p:cNvGrpSpPr>
          <p:nvPr/>
        </p:nvGrpSpPr>
        <p:grpSpPr bwMode="auto">
          <a:xfrm>
            <a:off x="4267200" y="3200400"/>
            <a:ext cx="4724400" cy="3154363"/>
            <a:chOff x="2784" y="2208"/>
            <a:chExt cx="2976" cy="1987"/>
          </a:xfrm>
        </p:grpSpPr>
        <p:graphicFrame>
          <p:nvGraphicFramePr>
            <p:cNvPr id="8" name="Object 10"/>
            <p:cNvGraphicFramePr>
              <a:graphicFrameLocks noChangeAspect="1"/>
            </p:cNvGraphicFramePr>
            <p:nvPr/>
          </p:nvGraphicFramePr>
          <p:xfrm>
            <a:off x="3600" y="3024"/>
            <a:ext cx="2160" cy="1171"/>
          </p:xfrm>
          <a:graphic>
            <a:graphicData uri="http://schemas.openxmlformats.org/presentationml/2006/ole">
              <p:oleObj spid="_x0000_s1027" name="VISIO" r:id="rId4" imgW="4200120" imgH="2426400" progId="">
                <p:embed/>
              </p:oleObj>
            </a:graphicData>
          </a:graphic>
        </p:graphicFrame>
        <p:sp>
          <p:nvSpPr>
            <p:cNvPr id="9" name="Oval 12"/>
            <p:cNvSpPr>
              <a:spLocks noChangeArrowheads="1"/>
            </p:cNvSpPr>
            <p:nvPr/>
          </p:nvSpPr>
          <p:spPr bwMode="auto">
            <a:xfrm>
              <a:off x="2784" y="2208"/>
              <a:ext cx="1344" cy="816"/>
            </a:xfrm>
            <a:prstGeom prst="ellipse">
              <a:avLst/>
            </a:prstGeom>
            <a:noFill/>
            <a:ln w="9525">
              <a:solidFill>
                <a:schemeClr val="tx1"/>
              </a:solidFill>
              <a:round/>
              <a:headEnd/>
              <a:tailEnd/>
            </a:ln>
            <a:effectLst/>
          </p:spPr>
          <p:txBody>
            <a:bodyPr wrap="none" anchor="ctr"/>
            <a:lstStyle/>
            <a:p>
              <a:endParaRPr lang="en-US"/>
            </a:p>
          </p:txBody>
        </p:sp>
        <p:sp>
          <p:nvSpPr>
            <p:cNvPr id="10" name="Line 13"/>
            <p:cNvSpPr>
              <a:spLocks noChangeShapeType="1"/>
            </p:cNvSpPr>
            <p:nvPr/>
          </p:nvSpPr>
          <p:spPr bwMode="auto">
            <a:xfrm>
              <a:off x="3024" y="2928"/>
              <a:ext cx="576" cy="288"/>
            </a:xfrm>
            <a:prstGeom prst="line">
              <a:avLst/>
            </a:prstGeom>
            <a:noFill/>
            <a:ln w="9525">
              <a:solidFill>
                <a:schemeClr val="tx1"/>
              </a:solidFill>
              <a:round/>
              <a:headEnd/>
              <a:tailEnd/>
            </a:ln>
            <a:effectLst/>
          </p:spPr>
          <p:txBody>
            <a:bodyPr/>
            <a:lstStyle/>
            <a:p>
              <a:endParaRPr lang="en-US"/>
            </a:p>
          </p:txBody>
        </p:sp>
        <p:sp>
          <p:nvSpPr>
            <p:cNvPr id="11" name="Freeform 14"/>
            <p:cNvSpPr>
              <a:spLocks/>
            </p:cNvSpPr>
            <p:nvPr/>
          </p:nvSpPr>
          <p:spPr bwMode="auto">
            <a:xfrm>
              <a:off x="4092" y="2478"/>
              <a:ext cx="450" cy="741"/>
            </a:xfrm>
            <a:custGeom>
              <a:avLst/>
              <a:gdLst/>
              <a:ahLst/>
              <a:cxnLst>
                <a:cxn ang="0">
                  <a:pos x="0" y="0"/>
                </a:cxn>
                <a:cxn ang="0">
                  <a:pos x="450" y="741"/>
                </a:cxn>
              </a:cxnLst>
              <a:rect l="0" t="0" r="r" b="b"/>
              <a:pathLst>
                <a:path w="450" h="741">
                  <a:moveTo>
                    <a:pt x="0" y="0"/>
                  </a:moveTo>
                  <a:lnTo>
                    <a:pt x="450" y="741"/>
                  </a:lnTo>
                </a:path>
              </a:pathLst>
            </a:custGeom>
            <a:noFill/>
            <a:ln w="9525">
              <a:solidFill>
                <a:schemeClr val="tx1"/>
              </a:solidFill>
              <a:round/>
              <a:headEnd type="none" w="med" len="med"/>
              <a:tailEnd type="non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Functions of the Layers</a:t>
            </a:r>
            <a:endParaRPr lang="en-US" dirty="0"/>
          </a:p>
        </p:txBody>
      </p:sp>
      <p:sp>
        <p:nvSpPr>
          <p:cNvPr id="6" name="Content Placeholder 5"/>
          <p:cNvSpPr>
            <a:spLocks noGrp="1"/>
          </p:cNvSpPr>
          <p:nvPr>
            <p:ph idx="1"/>
          </p:nvPr>
        </p:nvSpPr>
        <p:spPr>
          <a:xfrm>
            <a:off x="228600" y="1295400"/>
            <a:ext cx="8686800" cy="4754563"/>
          </a:xfrm>
        </p:spPr>
        <p:txBody>
          <a:bodyPr>
            <a:noAutofit/>
          </a:bodyPr>
          <a:lstStyle/>
          <a:p>
            <a:pPr>
              <a:lnSpc>
                <a:spcPct val="80000"/>
              </a:lnSpc>
              <a:tabLst>
                <a:tab pos="2286000" algn="l"/>
                <a:tab pos="5661025" algn="l"/>
              </a:tabLst>
            </a:pPr>
            <a:r>
              <a:rPr lang="en-US" sz="2400" dirty="0" smtClean="0"/>
              <a:t>Data Link Layer:</a:t>
            </a:r>
          </a:p>
          <a:p>
            <a:pPr lvl="1">
              <a:lnSpc>
                <a:spcPct val="80000"/>
              </a:lnSpc>
              <a:tabLst>
                <a:tab pos="2286000" algn="l"/>
                <a:tab pos="5661025" algn="l"/>
              </a:tabLst>
            </a:pPr>
            <a:r>
              <a:rPr lang="en-US" sz="2400" dirty="0" smtClean="0"/>
              <a:t>Service: 	Reliable transfer of frames over a link</a:t>
            </a:r>
            <a:br>
              <a:rPr lang="en-US" sz="2400" dirty="0" smtClean="0"/>
            </a:br>
            <a:r>
              <a:rPr lang="en-US" sz="2400" dirty="0" smtClean="0"/>
              <a:t>	Media Access Control on a LAN</a:t>
            </a:r>
          </a:p>
          <a:p>
            <a:pPr lvl="1">
              <a:lnSpc>
                <a:spcPct val="80000"/>
              </a:lnSpc>
              <a:tabLst>
                <a:tab pos="2286000" algn="l"/>
                <a:tab pos="5661025" algn="l"/>
              </a:tabLst>
            </a:pPr>
            <a:r>
              <a:rPr lang="en-US" sz="2400" dirty="0" smtClean="0"/>
              <a:t>Functions: 	Framing, media access control, error checking</a:t>
            </a:r>
          </a:p>
          <a:p>
            <a:pPr>
              <a:tabLst>
                <a:tab pos="2286000" algn="l"/>
                <a:tab pos="5661025" algn="l"/>
              </a:tabLst>
            </a:pPr>
            <a:r>
              <a:rPr lang="en-US" sz="2400" dirty="0" smtClean="0"/>
              <a:t> Network Layer:</a:t>
            </a:r>
          </a:p>
          <a:p>
            <a:pPr lvl="1">
              <a:lnSpc>
                <a:spcPct val="70000"/>
              </a:lnSpc>
              <a:tabLst>
                <a:tab pos="2286000" algn="l"/>
                <a:tab pos="5661025" algn="l"/>
              </a:tabLst>
            </a:pPr>
            <a:r>
              <a:rPr lang="en-US" sz="2400" dirty="0" smtClean="0"/>
              <a:t>Service: 	Move packets from source host to destination host</a:t>
            </a:r>
            <a:endParaRPr lang="en-US" sz="2400" dirty="0" smtClean="0">
              <a:latin typeface="Arial;Arial"/>
            </a:endParaRPr>
          </a:p>
          <a:p>
            <a:pPr lvl="1">
              <a:lnSpc>
                <a:spcPct val="70000"/>
              </a:lnSpc>
              <a:tabLst>
                <a:tab pos="2286000" algn="l"/>
                <a:tab pos="5661025" algn="l"/>
              </a:tabLst>
            </a:pPr>
            <a:r>
              <a:rPr lang="en-US" sz="2400" dirty="0" smtClean="0"/>
              <a:t>Functions: 	Routing, addressing</a:t>
            </a:r>
          </a:p>
          <a:p>
            <a:pPr>
              <a:lnSpc>
                <a:spcPct val="70000"/>
              </a:lnSpc>
              <a:tabLst>
                <a:tab pos="2286000" algn="l"/>
                <a:tab pos="5661025" algn="l"/>
              </a:tabLst>
            </a:pPr>
            <a:r>
              <a:rPr lang="en-US" sz="2400" dirty="0" smtClean="0"/>
              <a:t>Transport Layer:</a:t>
            </a:r>
          </a:p>
          <a:p>
            <a:pPr lvl="1">
              <a:lnSpc>
                <a:spcPct val="70000"/>
              </a:lnSpc>
              <a:tabLst>
                <a:tab pos="2286000" algn="l"/>
                <a:tab pos="5661025" algn="l"/>
              </a:tabLst>
            </a:pPr>
            <a:r>
              <a:rPr lang="en-US" sz="2400" dirty="0" smtClean="0"/>
              <a:t>Service: 	Delivery of data between hosts</a:t>
            </a:r>
          </a:p>
          <a:p>
            <a:pPr lvl="1">
              <a:lnSpc>
                <a:spcPct val="80000"/>
              </a:lnSpc>
              <a:tabLst>
                <a:tab pos="2286000" algn="l"/>
                <a:tab pos="5661025" algn="l"/>
              </a:tabLst>
            </a:pPr>
            <a:r>
              <a:rPr lang="en-US" sz="2400" dirty="0" smtClean="0"/>
              <a:t>Functions: 	Connection establishment/termination, error  	control, flow control</a:t>
            </a:r>
          </a:p>
          <a:p>
            <a:pPr>
              <a:tabLst>
                <a:tab pos="2286000" algn="l"/>
                <a:tab pos="5661025" algn="l"/>
              </a:tabLst>
            </a:pPr>
            <a:r>
              <a:rPr lang="en-US" sz="2400" dirty="0" smtClean="0"/>
              <a:t>Application Layer:</a:t>
            </a:r>
          </a:p>
          <a:p>
            <a:pPr lvl="1">
              <a:lnSpc>
                <a:spcPct val="70000"/>
              </a:lnSpc>
              <a:tabLst>
                <a:tab pos="2286000" algn="l"/>
                <a:tab pos="5661025" algn="l"/>
              </a:tabLst>
            </a:pPr>
            <a:r>
              <a:rPr lang="en-US" sz="2400" dirty="0" smtClean="0"/>
              <a:t>Service: 	Application specific (delivery of email, retrieval of HTML 	documents, reliable transfer of file)</a:t>
            </a:r>
          </a:p>
          <a:p>
            <a:pPr lvl="1">
              <a:lnSpc>
                <a:spcPct val="70000"/>
              </a:lnSpc>
              <a:tabLst>
                <a:tab pos="2286000" algn="l"/>
                <a:tab pos="5661025" algn="l"/>
              </a:tabLst>
            </a:pPr>
            <a:r>
              <a:rPr lang="en-US" sz="2400" dirty="0" smtClean="0"/>
              <a:t>Functions: 	Application specific</a:t>
            </a:r>
          </a:p>
          <a:p>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TCP/IP Suite and OSI Reference Model</a:t>
            </a:r>
            <a:endParaRPr lang="en-US" dirty="0"/>
          </a:p>
        </p:txBody>
      </p:sp>
      <p:graphicFrame>
        <p:nvGraphicFramePr>
          <p:cNvPr id="2050" name="Object 2"/>
          <p:cNvGraphicFramePr>
            <a:graphicFrameLocks noChangeAspect="1"/>
          </p:cNvGraphicFramePr>
          <p:nvPr/>
        </p:nvGraphicFramePr>
        <p:xfrm>
          <a:off x="4267200" y="1143000"/>
          <a:ext cx="4586288" cy="5133975"/>
        </p:xfrm>
        <a:graphic>
          <a:graphicData uri="http://schemas.openxmlformats.org/presentationml/2006/ole">
            <p:oleObj spid="_x0000_s2050" name="VISIO" r:id="rId3" imgW="5458680" imgH="5835600" progId="">
              <p:embed/>
            </p:oleObj>
          </a:graphicData>
        </a:graphic>
      </p:graphicFrame>
      <p:sp>
        <p:nvSpPr>
          <p:cNvPr id="5" name="Text Box 4"/>
          <p:cNvSpPr txBox="1">
            <a:spLocks noChangeArrowheads="1"/>
          </p:cNvSpPr>
          <p:nvPr/>
        </p:nvSpPr>
        <p:spPr bwMode="auto">
          <a:xfrm>
            <a:off x="152400" y="1371600"/>
            <a:ext cx="5181600" cy="2436558"/>
          </a:xfrm>
          <a:prstGeom prst="rect">
            <a:avLst/>
          </a:prstGeom>
          <a:noFill/>
          <a:ln w="9525">
            <a:noFill/>
            <a:miter lim="800000"/>
            <a:headEnd/>
            <a:tailEnd/>
          </a:ln>
          <a:effectLst/>
        </p:spPr>
        <p:txBody>
          <a:bodyPr lIns="91433" tIns="45717" rIns="91433" bIns="45717">
            <a:spAutoFit/>
          </a:bodyPr>
          <a:lstStyle/>
          <a:p>
            <a:pPr>
              <a:spcBef>
                <a:spcPct val="50000"/>
              </a:spcBef>
              <a:spcAft>
                <a:spcPts val="1000"/>
              </a:spcAft>
            </a:pPr>
            <a:endParaRPr lang="en-US" dirty="0">
              <a:solidFill>
                <a:srgbClr val="000000"/>
              </a:solidFill>
              <a:latin typeface="Arial" pitchFamily="34" charset="0"/>
            </a:endParaRPr>
          </a:p>
          <a:p>
            <a:pPr algn="just">
              <a:spcBef>
                <a:spcPct val="50000"/>
              </a:spcBef>
              <a:spcAft>
                <a:spcPts val="1000"/>
              </a:spcAft>
            </a:pPr>
            <a:r>
              <a:rPr lang="en-US" sz="2800" dirty="0">
                <a:solidFill>
                  <a:srgbClr val="000000"/>
                </a:solidFill>
                <a:latin typeface="Arial" pitchFamily="34" charset="0"/>
              </a:rPr>
              <a:t>The TCP/IP protocol stack does not define the lower layers of a complete protocol stack</a:t>
            </a:r>
            <a:endParaRPr lang="en-US" sz="2800" dirty="0">
              <a:solidFill>
                <a:srgbClr val="000000"/>
              </a:solidFill>
              <a:latin typeface="Times"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of Protocols to Layers</a:t>
            </a:r>
            <a:endParaRPr lang="en-US" dirty="0"/>
          </a:p>
        </p:txBody>
      </p:sp>
      <p:graphicFrame>
        <p:nvGraphicFramePr>
          <p:cNvPr id="3074" name="Object 2"/>
          <p:cNvGraphicFramePr>
            <a:graphicFrameLocks noChangeAspect="1"/>
          </p:cNvGraphicFramePr>
          <p:nvPr/>
        </p:nvGraphicFramePr>
        <p:xfrm>
          <a:off x="685800" y="1343025"/>
          <a:ext cx="7467600" cy="5667375"/>
        </p:xfrm>
        <a:graphic>
          <a:graphicData uri="http://schemas.openxmlformats.org/presentationml/2006/ole">
            <p:oleObj spid="_x0000_s3074" r:id="rId3" imgW="11170262" imgH="8521236" progId="">
              <p:embed/>
            </p:oleObj>
          </a:graphicData>
        </a:graphic>
      </p:graphicFrame>
      <p:sp>
        <p:nvSpPr>
          <p:cNvPr id="4" name="TextBox 3"/>
          <p:cNvSpPr txBox="1"/>
          <p:nvPr/>
        </p:nvSpPr>
        <p:spPr>
          <a:xfrm>
            <a:off x="7298960" y="3581400"/>
            <a:ext cx="1488934" cy="461665"/>
          </a:xfrm>
          <a:prstGeom prst="rect">
            <a:avLst/>
          </a:prstGeom>
          <a:noFill/>
        </p:spPr>
        <p:txBody>
          <a:bodyPr wrap="none" rtlCol="0">
            <a:spAutoFit/>
          </a:bodyPr>
          <a:lstStyle/>
          <a:p>
            <a:r>
              <a:rPr lang="en-US" sz="1200" b="1" i="1" dirty="0" smtClean="0"/>
              <a:t>Routing Information</a:t>
            </a:r>
          </a:p>
          <a:p>
            <a:pPr algn="r"/>
            <a:r>
              <a:rPr lang="en-US" sz="1200" b="1" i="1" dirty="0" smtClean="0"/>
              <a:t> Protocol</a:t>
            </a:r>
            <a:endParaRPr lang="en-US" sz="1200" b="1" i="1" dirty="0"/>
          </a:p>
        </p:txBody>
      </p:sp>
      <p:sp>
        <p:nvSpPr>
          <p:cNvPr id="5" name="TextBox 4"/>
          <p:cNvSpPr txBox="1"/>
          <p:nvPr/>
        </p:nvSpPr>
        <p:spPr>
          <a:xfrm>
            <a:off x="7535842" y="4567535"/>
            <a:ext cx="1563570" cy="461665"/>
          </a:xfrm>
          <a:prstGeom prst="rect">
            <a:avLst/>
          </a:prstGeom>
          <a:noFill/>
        </p:spPr>
        <p:txBody>
          <a:bodyPr wrap="none" rtlCol="0">
            <a:spAutoFit/>
          </a:bodyPr>
          <a:lstStyle/>
          <a:p>
            <a:r>
              <a:rPr lang="en-US" sz="1200" b="1" i="1" dirty="0" smtClean="0"/>
              <a:t>Protocol Independent</a:t>
            </a:r>
          </a:p>
          <a:p>
            <a:pPr algn="r"/>
            <a:r>
              <a:rPr lang="en-US" sz="1200" b="1" i="1" dirty="0" smtClean="0"/>
              <a:t> Multicast</a:t>
            </a:r>
            <a:endParaRPr lang="en-US" sz="1200" b="1" i="1" dirty="0"/>
          </a:p>
        </p:txBody>
      </p:sp>
      <p:sp>
        <p:nvSpPr>
          <p:cNvPr id="6" name="TextBox 5"/>
          <p:cNvSpPr txBox="1"/>
          <p:nvPr/>
        </p:nvSpPr>
        <p:spPr>
          <a:xfrm>
            <a:off x="7315200" y="4980801"/>
            <a:ext cx="1732590" cy="276999"/>
          </a:xfrm>
          <a:prstGeom prst="rect">
            <a:avLst/>
          </a:prstGeom>
          <a:noFill/>
        </p:spPr>
        <p:txBody>
          <a:bodyPr wrap="none" rtlCol="0">
            <a:spAutoFit/>
          </a:bodyPr>
          <a:lstStyle/>
          <a:p>
            <a:r>
              <a:rPr lang="en-US" sz="1200" b="1" i="1" dirty="0" smtClean="0"/>
              <a:t>Open Shortest Path First</a:t>
            </a:r>
            <a:endParaRPr lang="en-US" sz="1200" b="1" i="1" dirty="0"/>
          </a:p>
        </p:txBody>
      </p:sp>
      <p:sp>
        <p:nvSpPr>
          <p:cNvPr id="7" name="TextBox 6"/>
          <p:cNvSpPr txBox="1"/>
          <p:nvPr/>
        </p:nvSpPr>
        <p:spPr>
          <a:xfrm>
            <a:off x="6477000" y="1143000"/>
            <a:ext cx="2672655" cy="276999"/>
          </a:xfrm>
          <a:prstGeom prst="rect">
            <a:avLst/>
          </a:prstGeom>
          <a:noFill/>
        </p:spPr>
        <p:txBody>
          <a:bodyPr wrap="none" rtlCol="0">
            <a:spAutoFit/>
          </a:bodyPr>
          <a:lstStyle/>
          <a:p>
            <a:r>
              <a:rPr lang="en-US" sz="1200" b="1" dirty="0" smtClean="0"/>
              <a:t>Simple Network Management Protocol</a:t>
            </a:r>
            <a:endParaRPr lang="en-US" sz="12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253</Words>
  <Application>Microsoft Office PowerPoint</Application>
  <PresentationFormat>On-screen Show (4:3)</PresentationFormat>
  <Paragraphs>57</Paragraphs>
  <Slides>11</Slides>
  <Notes>0</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11</vt:i4>
      </vt:variant>
    </vt:vector>
  </HeadingPairs>
  <TitlesOfParts>
    <vt:vector size="15" baseType="lpstr">
      <vt:lpstr>Office Theme</vt:lpstr>
      <vt:lpstr>VISIO</vt:lpstr>
      <vt:lpstr>VISIO 4 Drawing</vt:lpstr>
      <vt:lpstr>Microsoft Visio Drawing</vt:lpstr>
      <vt:lpstr>Ch 1 Internet Protocol Overview</vt:lpstr>
      <vt:lpstr>Internet Protocol</vt:lpstr>
      <vt:lpstr>TCP/IP</vt:lpstr>
      <vt:lpstr>Why Communications Architecture</vt:lpstr>
      <vt:lpstr>Who Built TCP/IP?</vt:lpstr>
      <vt:lpstr>TCP/IP Protocol Suite</vt:lpstr>
      <vt:lpstr>Functions of the Layers</vt:lpstr>
      <vt:lpstr>TCP/IP Suite and OSI Reference Model</vt:lpstr>
      <vt:lpstr>Assignment of Protocols to Layers</vt:lpstr>
      <vt:lpstr>Layered Communications</vt:lpstr>
      <vt:lpstr>Layers in the Example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Protocol Overview</dc:title>
  <dc:creator>User</dc:creator>
  <cp:lastModifiedBy>User</cp:lastModifiedBy>
  <cp:revision>9</cp:revision>
  <dcterms:created xsi:type="dcterms:W3CDTF">2006-08-16T00:00:00Z</dcterms:created>
  <dcterms:modified xsi:type="dcterms:W3CDTF">2015-02-26T05:52:15Z</dcterms:modified>
</cp:coreProperties>
</file>