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100" d="100"/>
          <a:sy n="100" d="100"/>
        </p:scale>
        <p:origin x="-432" y="144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2/26/2015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2/26/2015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2/26/2015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Ch3</a:t>
            </a:r>
            <a:endParaRPr lang="en-US" dirty="0"/>
          </a:p>
        </p:txBody>
      </p:sp>
      <p:sp>
        <p:nvSpPr>
          <p:cNvPr id="3" name="Subtitle 2"/>
          <p:cNvSpPr>
            <a:spLocks noGrp="1"/>
          </p:cNvSpPr>
          <p:nvPr>
            <p:ph type="subTitle" idx="1"/>
          </p:nvPr>
        </p:nvSpPr>
        <p:spPr/>
        <p:txBody>
          <a:bodyPr/>
          <a:lstStyle/>
          <a:p>
            <a:r>
              <a:rPr lang="en-US" dirty="0" smtClean="0"/>
              <a:t>IPv4 and IPv6 Header Structure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fontScale="55000" lnSpcReduction="20000"/>
          </a:bodyPr>
          <a:lstStyle/>
          <a:p>
            <a:r>
              <a:rPr lang="en-US" b="1" dirty="0" smtClean="0"/>
              <a:t>Flow Label</a:t>
            </a:r>
            <a:r>
              <a:rPr lang="en-US" b="1" dirty="0" smtClean="0"/>
              <a:t>/ QoS </a:t>
            </a:r>
            <a:r>
              <a:rPr lang="en-US" b="1" dirty="0" smtClean="0"/>
              <a:t>management (20 bits</a:t>
            </a:r>
            <a:r>
              <a:rPr lang="en-US" b="1" dirty="0" smtClean="0"/>
              <a:t>) :</a:t>
            </a:r>
            <a:r>
              <a:rPr lang="en-US" dirty="0" smtClean="0"/>
              <a:t> </a:t>
            </a:r>
            <a:r>
              <a:rPr lang="en-US" dirty="0" smtClean="0"/>
              <a:t>The </a:t>
            </a:r>
            <a:r>
              <a:rPr lang="en-US" dirty="0" smtClean="0"/>
              <a:t>20‐bit </a:t>
            </a:r>
            <a:r>
              <a:rPr lang="en-US" dirty="0" smtClean="0"/>
              <a:t>flow label field in the IPv6 header can be used by a source to label a set of packets belonging to the same flow. </a:t>
            </a:r>
            <a:endParaRPr lang="en-US" dirty="0" smtClean="0"/>
          </a:p>
          <a:p>
            <a:r>
              <a:rPr lang="en-US" dirty="0" smtClean="0"/>
              <a:t>A </a:t>
            </a:r>
            <a:r>
              <a:rPr lang="en-US" dirty="0" smtClean="0"/>
              <a:t>flow is uniquely identified by the combination of the source address and of a </a:t>
            </a:r>
            <a:r>
              <a:rPr lang="en-US" dirty="0" smtClean="0"/>
              <a:t>non-zero </a:t>
            </a:r>
            <a:r>
              <a:rPr lang="en-US" dirty="0" smtClean="0"/>
              <a:t>Flow label. </a:t>
            </a:r>
            <a:endParaRPr lang="en-US" dirty="0" smtClean="0"/>
          </a:p>
          <a:p>
            <a:r>
              <a:rPr lang="en-US" dirty="0" smtClean="0"/>
              <a:t>Multiple </a:t>
            </a:r>
            <a:r>
              <a:rPr lang="en-US" dirty="0" smtClean="0"/>
              <a:t>active flows may exist from a source to a destination as well as traffic that are not associated with any flow (Flow label = 0). </a:t>
            </a:r>
            <a:endParaRPr lang="en-US" dirty="0" smtClean="0"/>
          </a:p>
          <a:p>
            <a:r>
              <a:rPr lang="en-US" dirty="0" smtClean="0"/>
              <a:t>The </a:t>
            </a:r>
            <a:r>
              <a:rPr lang="en-US" dirty="0" smtClean="0"/>
              <a:t>IPv6 routers must handle the packets belonging to the same flow in a similar fashion. </a:t>
            </a:r>
            <a:endParaRPr lang="en-US" dirty="0" smtClean="0"/>
          </a:p>
          <a:p>
            <a:r>
              <a:rPr lang="en-US" dirty="0" smtClean="0"/>
              <a:t>The </a:t>
            </a:r>
            <a:r>
              <a:rPr lang="en-US" dirty="0" smtClean="0"/>
              <a:t>information on handling of IPv6 data packets belonging to a given flow may be specified within the data packets themselves or it may be conveyed by a control protocol such as the RSVP (Resource </a:t>
            </a:r>
            <a:r>
              <a:rPr lang="en-US" dirty="0" err="1" smtClean="0"/>
              <a:t>reSerVation</a:t>
            </a:r>
            <a:r>
              <a:rPr lang="en-US" dirty="0" smtClean="0"/>
              <a:t> Protocol</a:t>
            </a:r>
            <a:r>
              <a:rPr lang="en-US" dirty="0" smtClean="0"/>
              <a:t>).</a:t>
            </a:r>
          </a:p>
          <a:p>
            <a:r>
              <a:rPr lang="en-US" dirty="0" smtClean="0"/>
              <a:t> </a:t>
            </a:r>
            <a:r>
              <a:rPr lang="en-US" dirty="0" smtClean="0"/>
              <a:t>When routers receive the first packet of a new flow, they can process the information carried by the IPv6 header, Routing header, and </a:t>
            </a:r>
            <a:r>
              <a:rPr lang="en-US" dirty="0" smtClean="0"/>
              <a:t>Hop‐by‐Hop </a:t>
            </a:r>
            <a:r>
              <a:rPr lang="en-US" dirty="0" smtClean="0"/>
              <a:t>extension headers, and store the result (e.g. determining the retransmission of specific IPv6 data packets) in a cache memory and use the result to route all other packets belonging to the same flow (having the same source address and the same Flow Label), by using the data stored in the cache memory.</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a:xfrm>
            <a:off x="381000" y="1219200"/>
            <a:ext cx="8534400" cy="5181600"/>
          </a:xfrm>
        </p:spPr>
        <p:txBody>
          <a:bodyPr>
            <a:noAutofit/>
          </a:bodyPr>
          <a:lstStyle/>
          <a:p>
            <a:pPr algn="just"/>
            <a:r>
              <a:rPr lang="en-US" sz="1900" b="1" dirty="0" smtClean="0"/>
              <a:t>Payload length in bytes (16 bits):</a:t>
            </a:r>
            <a:r>
              <a:rPr lang="en-US" sz="1900" dirty="0" smtClean="0"/>
              <a:t> The 16-bit payload length field contains the length of the data field in octets/bits following the IPv6 packet header. The 16-bit Payload length field puts an upper limit on the maximum packet payload to 64 kilobytes. In case a higher packet payload is required, a Jumbo payload extension header is provided in the IPv6 protocol. A Jumbo payload is indicated by the value zero in the Payload Length field </a:t>
            </a:r>
          </a:p>
          <a:p>
            <a:pPr algn="just"/>
            <a:r>
              <a:rPr lang="en-US" sz="1900" b="1" dirty="0" smtClean="0"/>
              <a:t>Next Header (8 bits):</a:t>
            </a:r>
            <a:r>
              <a:rPr lang="en-US" sz="1900" dirty="0" smtClean="0"/>
              <a:t> The 8‐bit Next Header field identifies the type of header immediately following the IPv6 header and located at the beginning of the data field (payload) of the IPv6 packet. This field usually specifies the transport layer protocol used by a packet‘s payload. The two most common kinds of Next Headers are TCP (6) and UDP (17), but many other headers are also possible. </a:t>
            </a:r>
          </a:p>
          <a:p>
            <a:pPr algn="just"/>
            <a:r>
              <a:rPr lang="en-US" sz="1900" b="1" dirty="0" smtClean="0"/>
              <a:t>Time To Live (TTL</a:t>
            </a:r>
            <a:r>
              <a:rPr lang="en-US" sz="1900" b="1" dirty="0" smtClean="0"/>
              <a:t>)/</a:t>
            </a:r>
            <a:r>
              <a:rPr lang="en-US" sz="1900" b="1" dirty="0" smtClean="0"/>
              <a:t>Hop Limit (8 bits):</a:t>
            </a:r>
            <a:r>
              <a:rPr lang="en-US" sz="1900" dirty="0" smtClean="0"/>
              <a:t> The 8‐bit Hop Limit field is decremented by one, by each node (typically a router) that forwards a packet. If the Hop Limit field is decremented to zero, the packet is discarded. The main function of this field is to identify and to discard packets that are stuck in an indefinite loop due to any routing information errors.</a:t>
            </a:r>
            <a:r>
              <a:rPr lang="en-US" sz="1900" dirty="0" smtClean="0"/>
              <a:t> IPv6 data packet is allowed a maximum of 255 hops before it is eventually discarded</a:t>
            </a:r>
            <a:r>
              <a:rPr lang="en-US" sz="1900" dirty="0" smtClean="0"/>
              <a:t> </a:t>
            </a:r>
            <a:endParaRPr lang="en-US" sz="19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Differences between IPv4 &amp; IPv6 Packet structure</a:t>
            </a:r>
            <a:endParaRPr lang="en-US" dirty="0"/>
          </a:p>
        </p:txBody>
      </p:sp>
      <p:sp>
        <p:nvSpPr>
          <p:cNvPr id="3" name="Content Placeholder 2"/>
          <p:cNvSpPr>
            <a:spLocks noGrp="1"/>
          </p:cNvSpPr>
          <p:nvPr>
            <p:ph idx="1"/>
          </p:nvPr>
        </p:nvSpPr>
        <p:spPr>
          <a:xfrm>
            <a:off x="152400" y="1600200"/>
            <a:ext cx="8839200" cy="4876800"/>
          </a:xfrm>
        </p:spPr>
        <p:txBody>
          <a:bodyPr>
            <a:noAutofit/>
          </a:bodyPr>
          <a:lstStyle/>
          <a:p>
            <a:r>
              <a:rPr lang="en-US" sz="2000" b="1" dirty="0" smtClean="0"/>
              <a:t>IPv4 </a:t>
            </a:r>
            <a:r>
              <a:rPr lang="en-US" sz="2000" b="1" dirty="0" smtClean="0"/>
              <a:t>Version field - </a:t>
            </a:r>
            <a:r>
              <a:rPr lang="en-US" sz="2000" dirty="0" smtClean="0"/>
              <a:t>same size (4 bits), same name, same function, in IPv6 Packet Header</a:t>
            </a:r>
            <a:r>
              <a:rPr lang="en-US" sz="2000" dirty="0" smtClean="0"/>
              <a:t>.</a:t>
            </a:r>
          </a:p>
          <a:p>
            <a:r>
              <a:rPr lang="en-US" sz="2000" b="1" dirty="0" smtClean="0"/>
              <a:t>IPv4 </a:t>
            </a:r>
            <a:r>
              <a:rPr lang="en-US" sz="2000" b="1" dirty="0" smtClean="0"/>
              <a:t>IHL (Internet Header Length) field </a:t>
            </a:r>
            <a:r>
              <a:rPr lang="en-US" sz="2000" dirty="0" smtClean="0"/>
              <a:t>- </a:t>
            </a:r>
            <a:r>
              <a:rPr lang="en-US" sz="2000" i="1" dirty="0" smtClean="0"/>
              <a:t>discarded </a:t>
            </a:r>
            <a:r>
              <a:rPr lang="en-US" sz="2000" i="1" dirty="0" smtClean="0"/>
              <a:t>since </a:t>
            </a:r>
            <a:r>
              <a:rPr lang="en-US" sz="2000" i="1" dirty="0" smtClean="0"/>
              <a:t>IPv6 Packet Header is </a:t>
            </a:r>
            <a:r>
              <a:rPr lang="en-US" sz="2000" i="1" dirty="0" smtClean="0"/>
              <a:t>fixed </a:t>
            </a:r>
            <a:r>
              <a:rPr lang="en-US" sz="2000" dirty="0" smtClean="0"/>
              <a:t>length </a:t>
            </a:r>
            <a:r>
              <a:rPr lang="en-US" sz="2000" dirty="0" smtClean="0"/>
              <a:t>(40 bytes</a:t>
            </a:r>
            <a:r>
              <a:rPr lang="en-US" sz="2000" dirty="0" smtClean="0"/>
              <a:t>). </a:t>
            </a:r>
          </a:p>
          <a:p>
            <a:r>
              <a:rPr lang="en-US" sz="2000" b="1" dirty="0" smtClean="0"/>
              <a:t>IPv4 </a:t>
            </a:r>
            <a:r>
              <a:rPr lang="en-US" sz="2000" b="1" dirty="0" smtClean="0"/>
              <a:t>Type of Service field </a:t>
            </a:r>
            <a:r>
              <a:rPr lang="en-US" sz="2000" dirty="0" smtClean="0"/>
              <a:t>- same size (8 bits), </a:t>
            </a:r>
            <a:r>
              <a:rPr lang="en-US" sz="2000" i="1" dirty="0" smtClean="0"/>
              <a:t>new name (Traffic Class), same </a:t>
            </a:r>
            <a:r>
              <a:rPr lang="en-US" sz="2000" i="1" dirty="0" smtClean="0"/>
              <a:t>function </a:t>
            </a:r>
            <a:r>
              <a:rPr lang="en-US" sz="2000" dirty="0" smtClean="0"/>
              <a:t>in </a:t>
            </a:r>
            <a:r>
              <a:rPr lang="en-US" sz="2000" dirty="0" smtClean="0"/>
              <a:t>IPv6 Packet Header</a:t>
            </a:r>
            <a:r>
              <a:rPr lang="en-US" sz="2000" dirty="0" smtClean="0"/>
              <a:t>. </a:t>
            </a:r>
          </a:p>
          <a:p>
            <a:r>
              <a:rPr lang="en-US" sz="2000" b="1" dirty="0" smtClean="0"/>
              <a:t>IPv4 </a:t>
            </a:r>
            <a:r>
              <a:rPr lang="en-US" sz="2000" b="1" dirty="0" smtClean="0"/>
              <a:t>Total Length field </a:t>
            </a:r>
            <a:r>
              <a:rPr lang="en-US" sz="2000" dirty="0" smtClean="0"/>
              <a:t>- same size (16 bits), </a:t>
            </a:r>
            <a:r>
              <a:rPr lang="en-US" sz="2000" i="1" dirty="0" smtClean="0"/>
              <a:t>new name (Payload Length), now does </a:t>
            </a:r>
            <a:r>
              <a:rPr lang="en-US" sz="2000" i="1" dirty="0" smtClean="0"/>
              <a:t>not </a:t>
            </a:r>
            <a:r>
              <a:rPr lang="en-US" sz="2000" dirty="0" smtClean="0"/>
              <a:t>include </a:t>
            </a:r>
            <a:r>
              <a:rPr lang="en-US" sz="2000" dirty="0" smtClean="0"/>
              <a:t>length of the Packet Header, so new Payload Length = old Total Length </a:t>
            </a:r>
            <a:r>
              <a:rPr lang="en-US" sz="2000" dirty="0" smtClean="0"/>
              <a:t>– </a:t>
            </a:r>
            <a:r>
              <a:rPr lang="en-US" sz="2000" dirty="0" smtClean="0"/>
              <a:t>40</a:t>
            </a:r>
            <a:r>
              <a:rPr lang="en-US" sz="2000" dirty="0" smtClean="0"/>
              <a:t>. </a:t>
            </a:r>
          </a:p>
          <a:p>
            <a:r>
              <a:rPr lang="en-US" sz="2000" b="1" dirty="0" smtClean="0"/>
              <a:t>IPv4 </a:t>
            </a:r>
            <a:r>
              <a:rPr lang="en-US" sz="2000" b="1" dirty="0" smtClean="0"/>
              <a:t>Identification (Fragment ID) field </a:t>
            </a:r>
            <a:r>
              <a:rPr lang="en-US" sz="2000" dirty="0" smtClean="0"/>
              <a:t>- twice as big (32 bits), same name, </a:t>
            </a:r>
            <a:r>
              <a:rPr lang="en-US" sz="2000" dirty="0" smtClean="0"/>
              <a:t>same function</a:t>
            </a:r>
            <a:r>
              <a:rPr lang="en-US" sz="2000" dirty="0" smtClean="0"/>
              <a:t>, </a:t>
            </a:r>
            <a:r>
              <a:rPr lang="en-US" sz="2000" i="1" dirty="0" smtClean="0"/>
              <a:t>moved to Fragmentation Extension Header</a:t>
            </a:r>
            <a:r>
              <a:rPr lang="en-US" sz="2000" i="1" dirty="0" smtClean="0"/>
              <a:t>.</a:t>
            </a:r>
          </a:p>
          <a:p>
            <a:r>
              <a:rPr lang="en-US" sz="2000" b="1" dirty="0" smtClean="0"/>
              <a:t>IPv4 </a:t>
            </a:r>
            <a:r>
              <a:rPr lang="en-US" sz="2000" b="1" dirty="0" smtClean="0"/>
              <a:t>DF flag </a:t>
            </a:r>
            <a:r>
              <a:rPr lang="en-US" sz="2000" dirty="0" smtClean="0"/>
              <a:t>- </a:t>
            </a:r>
            <a:r>
              <a:rPr lang="en-US" sz="2000" i="1" dirty="0" smtClean="0"/>
              <a:t>discarded, effectively always 1 (set) in IPv6.</a:t>
            </a:r>
          </a:p>
          <a:p>
            <a:r>
              <a:rPr lang="en-US" sz="2000" b="1" dirty="0" smtClean="0"/>
              <a:t>IPv4 </a:t>
            </a:r>
            <a:r>
              <a:rPr lang="en-US" sz="2000" b="1" dirty="0" smtClean="0"/>
              <a:t>MF flag </a:t>
            </a:r>
            <a:r>
              <a:rPr lang="en-US" sz="2000" dirty="0" smtClean="0"/>
              <a:t>-same size (1 bit), same name, same function, </a:t>
            </a:r>
            <a:r>
              <a:rPr lang="en-US" sz="2000" i="1" dirty="0" smtClean="0"/>
              <a:t>moved to </a:t>
            </a:r>
            <a:r>
              <a:rPr lang="en-US" sz="2000" i="1" dirty="0" smtClean="0"/>
              <a:t>Fragmentation Extension </a:t>
            </a:r>
            <a:r>
              <a:rPr lang="en-US" sz="2000" i="1" dirty="0" smtClean="0"/>
              <a:t>Header</a:t>
            </a:r>
            <a:r>
              <a:rPr lang="en-US" sz="2000" i="1" dirty="0" smtClean="0"/>
              <a:t>.</a:t>
            </a:r>
            <a:endParaRPr lang="en-US" sz="2000" i="1"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a:xfrm>
            <a:off x="457200" y="1600200"/>
            <a:ext cx="8229600" cy="4648200"/>
          </a:xfrm>
        </p:spPr>
        <p:txBody>
          <a:bodyPr>
            <a:normAutofit fontScale="62500" lnSpcReduction="20000"/>
          </a:bodyPr>
          <a:lstStyle/>
          <a:p>
            <a:pPr algn="just"/>
            <a:r>
              <a:rPr lang="en-US" b="1" dirty="0" smtClean="0"/>
              <a:t>IPv4 Fragment Offset field </a:t>
            </a:r>
            <a:r>
              <a:rPr lang="en-US" dirty="0" smtClean="0"/>
              <a:t>- same size (13 bits), same name, same function, moved to Fragmentation Extension Header.</a:t>
            </a:r>
          </a:p>
          <a:p>
            <a:pPr algn="just"/>
            <a:r>
              <a:rPr lang="en-US" b="1" dirty="0" smtClean="0"/>
              <a:t>IPv4 </a:t>
            </a:r>
            <a:r>
              <a:rPr lang="en-US" b="1" dirty="0" smtClean="0"/>
              <a:t>Time-To-Live (TTL) field </a:t>
            </a:r>
            <a:r>
              <a:rPr lang="en-US" dirty="0" smtClean="0"/>
              <a:t>- same size (8 bits), new name (Hop Limit), same function in IPv6 Packet Header.</a:t>
            </a:r>
          </a:p>
          <a:p>
            <a:pPr algn="just"/>
            <a:r>
              <a:rPr lang="en-US" b="1" dirty="0" smtClean="0"/>
              <a:t>IPv4 Protocol field </a:t>
            </a:r>
            <a:r>
              <a:rPr lang="en-US" dirty="0" smtClean="0"/>
              <a:t>- same size (8 bits), new name (Next Header), same function, in IPv6 Packet Header. There is a new set of possible values (some are the same as in the Protocol field in the IPv4 Packet Header, such as values for TCP, UDP and SCTP).</a:t>
            </a:r>
          </a:p>
          <a:p>
            <a:pPr algn="just"/>
            <a:r>
              <a:rPr lang="en-US" b="1" dirty="0" smtClean="0"/>
              <a:t>IPv4 Header Checksum field </a:t>
            </a:r>
            <a:r>
              <a:rPr lang="en-US" dirty="0" smtClean="0"/>
              <a:t>- discarded, considered to be superfluous.</a:t>
            </a:r>
          </a:p>
          <a:p>
            <a:pPr algn="just"/>
            <a:r>
              <a:rPr lang="en-US" dirty="0" smtClean="0"/>
              <a:t>IPv4 Source Address field - new size (128 bits instead of 32), same name, same function, in IPv6 Packet Header.</a:t>
            </a:r>
          </a:p>
          <a:p>
            <a:pPr algn="just"/>
            <a:r>
              <a:rPr lang="en-US" b="1" dirty="0" smtClean="0"/>
              <a:t>IPv4 Destination Address field </a:t>
            </a:r>
            <a:r>
              <a:rPr lang="en-US" dirty="0" smtClean="0"/>
              <a:t>- new size (128 bits instead of 32), same name, same function, in IPv6 Packet Header. </a:t>
            </a:r>
          </a:p>
          <a:p>
            <a:pPr algn="just"/>
            <a:r>
              <a:rPr lang="en-US" b="1" dirty="0" smtClean="0"/>
              <a:t>IPv4 Options field </a:t>
            </a:r>
            <a:r>
              <a:rPr lang="en-US" dirty="0" smtClean="0"/>
              <a:t>- discarded (virtually never used in IPv4 Packet Header) - now Packet Header is fixed length (40 bytes) instead of 20 bytes + length of options </a:t>
            </a:r>
            <a:r>
              <a:rPr lang="en-US" dirty="0" smtClean="0"/>
              <a:t>field</a:t>
            </a:r>
            <a:endParaRPr 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Packet Header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Packet Headers are affixed to the beginning of all IP packets. You can think of them as being like "shipping labels" pasted on a package.</a:t>
            </a:r>
          </a:p>
          <a:p>
            <a:r>
              <a:rPr lang="en-US" dirty="0" smtClean="0"/>
              <a:t>A Packet Header contains a "from" address called the </a:t>
            </a:r>
            <a:r>
              <a:rPr lang="en-US" i="1" dirty="0" smtClean="0"/>
              <a:t>source address; and a "to" address </a:t>
            </a:r>
            <a:r>
              <a:rPr lang="en-US" dirty="0" smtClean="0"/>
              <a:t>called the </a:t>
            </a:r>
            <a:r>
              <a:rPr lang="en-US" i="1" dirty="0" smtClean="0"/>
              <a:t>destination address</a:t>
            </a:r>
          </a:p>
          <a:p>
            <a:r>
              <a:rPr lang="en-US" dirty="0" smtClean="0"/>
              <a:t>On IPv4 packets, there is an IPv4 Packet Header. On IPv6 packets, there is an IPv6 Packet Header</a:t>
            </a:r>
          </a:p>
          <a:p>
            <a:r>
              <a:rPr lang="en-US" dirty="0" smtClean="0"/>
              <a:t>An IP packet consists of a header section and a data section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IPv4</a:t>
            </a:r>
            <a:endParaRPr lang="en-US" dirty="0"/>
          </a:p>
        </p:txBody>
      </p:sp>
      <p:sp>
        <p:nvSpPr>
          <p:cNvPr id="3" name="Content Placeholder 2"/>
          <p:cNvSpPr>
            <a:spLocks noGrp="1"/>
          </p:cNvSpPr>
          <p:nvPr>
            <p:ph idx="1"/>
          </p:nvPr>
        </p:nvSpPr>
        <p:spPr/>
        <p:txBody>
          <a:bodyPr>
            <a:normAutofit/>
          </a:bodyPr>
          <a:lstStyle/>
          <a:p>
            <a:r>
              <a:rPr lang="en-US" dirty="0" smtClean="0"/>
              <a:t>The IPv4 Packet Header is 20 bytes long (plus the length of the options field, if any). </a:t>
            </a:r>
          </a:p>
          <a:p>
            <a:r>
              <a:rPr lang="en-US" dirty="0" smtClean="0"/>
              <a:t>There is no official Header Extension mechanism. </a:t>
            </a:r>
          </a:p>
          <a:p>
            <a:r>
              <a:rPr lang="en-US" dirty="0" smtClean="0"/>
              <a:t>The IPv4 packet header consists of 14 fields, of which 13 are required</a:t>
            </a:r>
          </a:p>
          <a:p>
            <a:r>
              <a:rPr lang="en-US" dirty="0" smtClean="0"/>
              <a:t>The 14th field is optional and named: options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IPv4 Header Structure</a:t>
            </a:r>
            <a:endParaRPr lang="en-US" dirty="0"/>
          </a:p>
        </p:txBody>
      </p:sp>
      <p:pic>
        <p:nvPicPr>
          <p:cNvPr id="4" name="Content Placeholder 3"/>
          <p:cNvPicPr>
            <a:picLocks noGrp="1"/>
          </p:cNvPicPr>
          <p:nvPr>
            <p:ph idx="1"/>
          </p:nvPr>
        </p:nvPicPr>
        <p:blipFill>
          <a:blip r:embed="rId2"/>
          <a:srcRect l="14800" t="13551" r="13148" b="12850"/>
          <a:stretch>
            <a:fillRect/>
          </a:stretch>
        </p:blipFill>
        <p:spPr bwMode="auto">
          <a:xfrm>
            <a:off x="631561" y="1600200"/>
            <a:ext cx="7880878" cy="4525963"/>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IPv4 header includes</a:t>
            </a:r>
            <a:endParaRPr lang="en-US" dirty="0"/>
          </a:p>
        </p:txBody>
      </p:sp>
      <p:sp>
        <p:nvSpPr>
          <p:cNvPr id="3" name="Content Placeholder 2"/>
          <p:cNvSpPr>
            <a:spLocks noGrp="1"/>
          </p:cNvSpPr>
          <p:nvPr>
            <p:ph idx="1"/>
          </p:nvPr>
        </p:nvSpPr>
        <p:spPr/>
        <p:txBody>
          <a:bodyPr>
            <a:noAutofit/>
          </a:bodyPr>
          <a:lstStyle/>
          <a:p>
            <a:pPr algn="just"/>
            <a:r>
              <a:rPr lang="en-US" sz="2000" b="1" dirty="0" smtClean="0"/>
              <a:t>Version: </a:t>
            </a:r>
            <a:r>
              <a:rPr lang="en-US" sz="2000" dirty="0" smtClean="0"/>
              <a:t>Version no. of Internet Protocol used (e.g. IPv4)</a:t>
            </a:r>
          </a:p>
          <a:p>
            <a:pPr algn="just"/>
            <a:r>
              <a:rPr lang="en-US" sz="2000" b="1" dirty="0" smtClean="0"/>
              <a:t>IHL: </a:t>
            </a:r>
            <a:r>
              <a:rPr lang="en-US" sz="2000" dirty="0" smtClean="0"/>
              <a:t>Internet Header Length, Length of entire IP header</a:t>
            </a:r>
          </a:p>
          <a:p>
            <a:pPr algn="just"/>
            <a:r>
              <a:rPr lang="en-US" sz="2000" b="1" dirty="0" smtClean="0"/>
              <a:t>DSCP: </a:t>
            </a:r>
            <a:r>
              <a:rPr lang="en-US" sz="2000" dirty="0" smtClean="0"/>
              <a:t>Differentiated Services Code Point, This is Type of Service.</a:t>
            </a:r>
          </a:p>
          <a:p>
            <a:pPr algn="just"/>
            <a:r>
              <a:rPr lang="en-US" sz="2000" b="1" dirty="0" smtClean="0"/>
              <a:t>ECN: </a:t>
            </a:r>
            <a:r>
              <a:rPr lang="en-US" sz="2000" dirty="0" smtClean="0"/>
              <a:t>Explicit Congestion Notification, carries information about the congestion seen in the route.</a:t>
            </a:r>
          </a:p>
          <a:p>
            <a:pPr algn="just"/>
            <a:r>
              <a:rPr lang="en-US" sz="2000" b="1" dirty="0" smtClean="0"/>
              <a:t>Total Length: </a:t>
            </a:r>
            <a:r>
              <a:rPr lang="en-US" sz="2000" dirty="0" smtClean="0"/>
              <a:t>Length of entire IP Packet (including IP header and IP Payload)</a:t>
            </a:r>
          </a:p>
          <a:p>
            <a:pPr algn="just"/>
            <a:r>
              <a:rPr lang="en-US" sz="2000" b="1" dirty="0" smtClean="0"/>
              <a:t>Identification: </a:t>
            </a:r>
            <a:r>
              <a:rPr lang="en-US" sz="2000" dirty="0" smtClean="0"/>
              <a:t>If IP packet is fragmented during the transmission, all the fragments contain same identification no. to identify original IP packet they belong to.</a:t>
            </a:r>
          </a:p>
          <a:p>
            <a:pPr algn="just"/>
            <a:r>
              <a:rPr lang="en-US" sz="2000" b="1" dirty="0" smtClean="0"/>
              <a:t>Flags: </a:t>
            </a:r>
            <a:r>
              <a:rPr lang="en-US" sz="2000" dirty="0" smtClean="0"/>
              <a:t>As required by the network resources, if IP Packet is too large to handle these ‘flags’ tell that if they can be fragmented or not. In this 3-bit flag, the MSB is always set to ‘0’.</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a:xfrm>
            <a:off x="228600" y="1447800"/>
            <a:ext cx="8763000" cy="5029200"/>
          </a:xfrm>
        </p:spPr>
        <p:txBody>
          <a:bodyPr>
            <a:noAutofit/>
          </a:bodyPr>
          <a:lstStyle/>
          <a:p>
            <a:pPr algn="just"/>
            <a:r>
              <a:rPr lang="en-US" sz="1900" b="1" dirty="0" smtClean="0"/>
              <a:t>Fragment Offset: </a:t>
            </a:r>
            <a:r>
              <a:rPr lang="en-US" sz="1900" dirty="0" smtClean="0"/>
              <a:t>This offset tells the exact position of the fragment in the original IP Packet.</a:t>
            </a:r>
          </a:p>
          <a:p>
            <a:pPr algn="just"/>
            <a:r>
              <a:rPr lang="en-US" sz="1900" b="1" dirty="0" smtClean="0"/>
              <a:t>Time to Live:</a:t>
            </a:r>
            <a:r>
              <a:rPr lang="en-US" sz="1900" dirty="0" smtClean="0"/>
              <a:t> To avoid looping in the network, every packet is sent with some TTL value set, which tells the network how many routers (hops) this packet can cross. At each hop, its value is decremented by one and when the value reaches zero, the packet is discarded.</a:t>
            </a:r>
          </a:p>
          <a:p>
            <a:pPr algn="just"/>
            <a:r>
              <a:rPr lang="en-US" sz="1900" b="1" dirty="0" smtClean="0"/>
              <a:t>Protocol:</a:t>
            </a:r>
            <a:r>
              <a:rPr lang="en-US" sz="1900" dirty="0" smtClean="0"/>
              <a:t> Tells the Network layer at the destination host, to which Protocol this packet belongs to, i.e. the next level Protocol. For example protocol number of ICMP is 1, TCP is 6 and UDP is 17.</a:t>
            </a:r>
          </a:p>
          <a:p>
            <a:pPr algn="just"/>
            <a:r>
              <a:rPr lang="en-US" sz="1900" b="1" dirty="0" smtClean="0"/>
              <a:t>Header Checksum:</a:t>
            </a:r>
            <a:r>
              <a:rPr lang="en-US" sz="1900" dirty="0" smtClean="0"/>
              <a:t> This field is used to keep checksum value of entire header which is then used to check if the packet is received error-free.</a:t>
            </a:r>
          </a:p>
          <a:p>
            <a:pPr algn="just"/>
            <a:r>
              <a:rPr lang="en-US" sz="1900" b="1" dirty="0" smtClean="0"/>
              <a:t>Source Address:</a:t>
            </a:r>
            <a:r>
              <a:rPr lang="en-US" sz="1900" dirty="0" smtClean="0"/>
              <a:t> 32-bit address of the Sender (or source) of the packet.</a:t>
            </a:r>
          </a:p>
          <a:p>
            <a:pPr algn="just"/>
            <a:r>
              <a:rPr lang="en-US" sz="1900" b="1" dirty="0" smtClean="0"/>
              <a:t>Destination Address:</a:t>
            </a:r>
            <a:r>
              <a:rPr lang="en-US" sz="1900" dirty="0" smtClean="0"/>
              <a:t> 32-bit address of the Receiver (or destination) of the packet.</a:t>
            </a:r>
          </a:p>
          <a:p>
            <a:pPr algn="just"/>
            <a:r>
              <a:rPr lang="en-US" sz="1900" b="1" dirty="0" smtClean="0"/>
              <a:t>Options:</a:t>
            </a:r>
            <a:r>
              <a:rPr lang="en-US" sz="1900" dirty="0" smtClean="0"/>
              <a:t> This is optional field, which is used if the value of IHL is greater than 5. These options may contain values for options such as Security, Record Route, and Time Stamp etc.</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IPv6</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The IPv6 Packet Header is actually simpler than the IPv4 Packet Header, because some fields were eliminated, and others moved to Extension Headers. </a:t>
            </a:r>
          </a:p>
          <a:p>
            <a:r>
              <a:rPr lang="en-US" dirty="0" smtClean="0"/>
              <a:t>It is twice as large (40 bytes) due to the gigantic (128-bit) source and destination IPv6 addresses (four times the size of IPv4 addresses).</a:t>
            </a:r>
          </a:p>
          <a:p>
            <a:r>
              <a:rPr lang="en-US" dirty="0" smtClean="0"/>
              <a:t>Every bit of the basic IPv6 Packet Header has been accounted for, but it is possible to add any number of new </a:t>
            </a:r>
            <a:r>
              <a:rPr lang="en-US" i="1" dirty="0" smtClean="0"/>
              <a:t>Extension Headers, which didn't exist in IPv4</a:t>
            </a:r>
          </a:p>
          <a:p>
            <a:r>
              <a:rPr lang="en-US" dirty="0" smtClean="0"/>
              <a:t>IPv6 was designed to take an evolutionary step from IPv4</a:t>
            </a:r>
          </a:p>
          <a:p>
            <a:r>
              <a:rPr lang="en-US" dirty="0" smtClean="0"/>
              <a:t>Functions that work in IPv4 were kept in IPv6. Functions that didn't work were removed</a:t>
            </a:r>
          </a:p>
          <a:p>
            <a:r>
              <a:rPr lang="en-US" dirty="0" smtClean="0"/>
              <a:t>IPv6 increases the size of the IP address from 32 to 128 bits. This ensures that the world won't run out of IP addresses. In addition to </a:t>
            </a:r>
            <a:r>
              <a:rPr lang="en-US" dirty="0" err="1" smtClean="0"/>
              <a:t>unicast</a:t>
            </a:r>
            <a:r>
              <a:rPr lang="en-US" dirty="0" smtClean="0"/>
              <a:t> and multicast addresses, a new type of address, called an </a:t>
            </a:r>
            <a:r>
              <a:rPr lang="en-US" b="1" dirty="0" err="1" smtClean="0"/>
              <a:t>anycast</a:t>
            </a:r>
            <a:r>
              <a:rPr lang="en-US" b="1" dirty="0" smtClean="0"/>
              <a:t> address, has also been introduced</a:t>
            </a:r>
            <a:endParaRPr lang="en-US" b="1" i="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IPv6 Header Structure</a:t>
            </a:r>
            <a:endParaRPr lang="en-US" dirty="0"/>
          </a:p>
        </p:txBody>
      </p:sp>
      <p:pic>
        <p:nvPicPr>
          <p:cNvPr id="4" name="Content Placeholder 3"/>
          <p:cNvPicPr>
            <a:picLocks noGrp="1"/>
          </p:cNvPicPr>
          <p:nvPr>
            <p:ph idx="1"/>
          </p:nvPr>
        </p:nvPicPr>
        <p:blipFill>
          <a:blip r:embed="rId2"/>
          <a:srcRect l="12302" t="10748" r="11176" b="5841"/>
          <a:stretch>
            <a:fillRect/>
          </a:stretch>
        </p:blipFill>
        <p:spPr bwMode="auto">
          <a:xfrm>
            <a:off x="879389" y="1600200"/>
            <a:ext cx="7385221" cy="4525963"/>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792162"/>
          </a:xfrm>
        </p:spPr>
        <p:txBody>
          <a:bodyPr/>
          <a:lstStyle/>
          <a:p>
            <a:r>
              <a:rPr lang="en-US" b="1" i="1" dirty="0" smtClean="0"/>
              <a:t>IPv6 header includes</a:t>
            </a:r>
            <a:endParaRPr lang="en-US" dirty="0"/>
          </a:p>
        </p:txBody>
      </p:sp>
      <p:sp>
        <p:nvSpPr>
          <p:cNvPr id="3" name="Content Placeholder 2"/>
          <p:cNvSpPr>
            <a:spLocks noGrp="1"/>
          </p:cNvSpPr>
          <p:nvPr>
            <p:ph idx="1"/>
          </p:nvPr>
        </p:nvSpPr>
        <p:spPr>
          <a:xfrm>
            <a:off x="304800" y="838200"/>
            <a:ext cx="8534400" cy="5715000"/>
          </a:xfrm>
        </p:spPr>
        <p:txBody>
          <a:bodyPr>
            <a:noAutofit/>
          </a:bodyPr>
          <a:lstStyle/>
          <a:p>
            <a:pPr algn="just"/>
            <a:r>
              <a:rPr lang="en-US" sz="2000" b="1" dirty="0" smtClean="0"/>
              <a:t>Source address (128 bits) </a:t>
            </a:r>
            <a:r>
              <a:rPr lang="en-US" sz="2000" dirty="0" smtClean="0"/>
              <a:t>: The </a:t>
            </a:r>
            <a:r>
              <a:rPr lang="en-US" sz="2000" dirty="0" smtClean="0"/>
              <a:t>128‐bit </a:t>
            </a:r>
            <a:r>
              <a:rPr lang="en-US" sz="2000" dirty="0" smtClean="0"/>
              <a:t>source address field contains the IPv6 address of The originating node of the packet. It is the address of the originator of the IPv6 packet. </a:t>
            </a:r>
          </a:p>
          <a:p>
            <a:pPr algn="just"/>
            <a:r>
              <a:rPr lang="en-US" sz="2000" b="1" dirty="0" smtClean="0"/>
              <a:t>Destination address (128 bits)</a:t>
            </a:r>
            <a:r>
              <a:rPr lang="en-US" sz="2000" dirty="0" smtClean="0"/>
              <a:t> : The </a:t>
            </a:r>
            <a:r>
              <a:rPr lang="en-US" sz="2000" dirty="0" smtClean="0"/>
              <a:t>128‐bit </a:t>
            </a:r>
            <a:r>
              <a:rPr lang="en-US" sz="2000" dirty="0" smtClean="0"/>
              <a:t>contains the destination address of the recipient node of the IPv6 packet. It is the address of the intended recipient of the IPv6 packet. </a:t>
            </a:r>
          </a:p>
          <a:p>
            <a:pPr algn="just"/>
            <a:r>
              <a:rPr lang="en-US" sz="2000" b="1" dirty="0" smtClean="0"/>
              <a:t>Version/IP version (4-bits)</a:t>
            </a:r>
            <a:r>
              <a:rPr lang="en-US" sz="2000" dirty="0" smtClean="0"/>
              <a:t> : The 4-bit version field contains the number 6. It indicates the version of the IPv6 protocol. This field is the same size as the IPv4 version  field that contains the number 4. However, this field has a limited use because IPv4 and IPv6 packets are not distinguished based on the value in the version field but by the protocol type present in the layer 2 envelope</a:t>
            </a:r>
          </a:p>
          <a:p>
            <a:pPr algn="just"/>
            <a:r>
              <a:rPr lang="en-US" sz="2000" b="1" dirty="0" smtClean="0"/>
              <a:t>Packet priority/Traffic class (8 bits)</a:t>
            </a:r>
            <a:r>
              <a:rPr lang="en-US" sz="2000" dirty="0" smtClean="0"/>
              <a:t> : The 8-bit Priority field in the IPv6 header can assume different values to enable the source node to differentiate between the packets generated by it by associating different delivery priorities to them. This field is subsequently used by the originating node and the routers to identify the data packets that belong to the same traffic class and distinguish between packets with different priorities.</a:t>
            </a:r>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TotalTime>
  <Words>1766</Words>
  <Application>Microsoft Office PowerPoint</Application>
  <PresentationFormat>On-screen Show (4:3)</PresentationFormat>
  <Paragraphs>69</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Ch3</vt:lpstr>
      <vt:lpstr>Packet Header</vt:lpstr>
      <vt:lpstr>IPv4</vt:lpstr>
      <vt:lpstr>IPv4 Header Structure</vt:lpstr>
      <vt:lpstr>IPv4 header includes</vt:lpstr>
      <vt:lpstr>Contd….</vt:lpstr>
      <vt:lpstr>IPv6</vt:lpstr>
      <vt:lpstr>IPv6 Header Structure</vt:lpstr>
      <vt:lpstr>IPv6 header includes</vt:lpstr>
      <vt:lpstr>Contd….</vt:lpstr>
      <vt:lpstr>Contd..</vt:lpstr>
      <vt:lpstr>Differences between IPv4 &amp; IPv6 Packet structure</vt:lpstr>
      <vt:lpstr>Contd….</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Ch3</dc:title>
  <dc:creator>User</dc:creator>
  <cp:lastModifiedBy>User</cp:lastModifiedBy>
  <cp:revision>28</cp:revision>
  <dcterms:created xsi:type="dcterms:W3CDTF">2006-08-16T00:00:00Z</dcterms:created>
  <dcterms:modified xsi:type="dcterms:W3CDTF">2015-02-26T13:20:45Z</dcterms:modified>
</cp:coreProperties>
</file>