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59" r:id="rId5"/>
    <p:sldId id="260" r:id="rId6"/>
    <p:sldId id="261" r:id="rId7"/>
    <p:sldId id="265" r:id="rId8"/>
    <p:sldId id="266" r:id="rId9"/>
    <p:sldId id="262" r:id="rId10"/>
    <p:sldId id="263" r:id="rId11"/>
    <p:sldId id="267" r:id="rId12"/>
    <p:sldId id="268" r:id="rId13"/>
    <p:sldId id="269" r:id="rId14"/>
    <p:sldId id="271" r:id="rId15"/>
    <p:sldId id="272" r:id="rId16"/>
    <p:sldId id="273" r:id="rId17"/>
    <p:sldId id="270" r:id="rId18"/>
    <p:sldId id="274" r:id="rId19"/>
    <p:sldId id="275" r:id="rId20"/>
    <p:sldId id="276"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80" d="100"/>
          <a:sy n="80" d="100"/>
        </p:scale>
        <p:origin x="-990" y="30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7C99915-4DAB-4FA2-BD7F-B3878EA702A0}" type="datetimeFigureOut">
              <a:rPr lang="en-US" smtClean="0"/>
              <a:pPr/>
              <a:t>3/10/2015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CFA616-9135-476B-9FE2-0024ECC4BDA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45E7B6-FD00-4E1B-ACBA-EC44BDA0C50A}" type="slidenum">
              <a:rPr lang="en-US"/>
              <a:pPr/>
              <a:t>3</a:t>
            </a:fld>
            <a:endParaRPr lang="en-US"/>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3/10/2015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3/10/2015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3/10/2015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2</a:t>
            </a:r>
            <a:endParaRPr lang="en-US" dirty="0"/>
          </a:p>
        </p:txBody>
      </p:sp>
      <p:sp>
        <p:nvSpPr>
          <p:cNvPr id="3" name="Subtitle 2"/>
          <p:cNvSpPr>
            <a:spLocks noGrp="1"/>
          </p:cNvSpPr>
          <p:nvPr>
            <p:ph type="subTitle" idx="1"/>
          </p:nvPr>
        </p:nvSpPr>
        <p:spPr/>
        <p:txBody>
          <a:bodyPr/>
          <a:lstStyle/>
          <a:p>
            <a:r>
              <a:rPr lang="en-US" dirty="0" smtClean="0"/>
              <a:t>N-Tiered Client/Server Architecture</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3-tier Architecture Overview</a:t>
            </a:r>
            <a:endParaRPr lang="en-US" dirty="0"/>
          </a:p>
        </p:txBody>
      </p:sp>
      <p:sp>
        <p:nvSpPr>
          <p:cNvPr id="9" name="Content Placeholder 8"/>
          <p:cNvSpPr>
            <a:spLocks noGrp="1"/>
          </p:cNvSpPr>
          <p:nvPr>
            <p:ph sz="half" idx="2"/>
          </p:nvPr>
        </p:nvSpPr>
        <p:spPr>
          <a:xfrm>
            <a:off x="4267200" y="1371600"/>
            <a:ext cx="4648200" cy="5257800"/>
          </a:xfrm>
        </p:spPr>
        <p:txBody>
          <a:bodyPr>
            <a:normAutofit fontScale="92500"/>
          </a:bodyPr>
          <a:lstStyle/>
          <a:p>
            <a:pPr algn="ctr">
              <a:buNone/>
            </a:pPr>
            <a:r>
              <a:rPr lang="en-US" b="1" dirty="0" smtClean="0"/>
              <a:t>Architecture </a:t>
            </a:r>
            <a:r>
              <a:rPr lang="en-US" b="1" dirty="0" smtClean="0"/>
              <a:t>Principles </a:t>
            </a:r>
          </a:p>
          <a:p>
            <a:r>
              <a:rPr lang="en-US" dirty="0" smtClean="0"/>
              <a:t>Client-server </a:t>
            </a:r>
            <a:r>
              <a:rPr lang="en-US" dirty="0" smtClean="0"/>
              <a:t>architecture </a:t>
            </a:r>
          </a:p>
          <a:p>
            <a:r>
              <a:rPr lang="en-US" dirty="0" smtClean="0"/>
              <a:t>Each </a:t>
            </a:r>
            <a:r>
              <a:rPr lang="en-US" dirty="0" smtClean="0"/>
              <a:t>tier (Presentation, Logic, Data) should be independent and should not expose dependencies related to the implementation </a:t>
            </a:r>
          </a:p>
          <a:p>
            <a:r>
              <a:rPr lang="en-US" dirty="0" smtClean="0"/>
              <a:t>Unconnected </a:t>
            </a:r>
            <a:r>
              <a:rPr lang="en-US" dirty="0" smtClean="0"/>
              <a:t>tiers should not communicate </a:t>
            </a:r>
          </a:p>
          <a:p>
            <a:r>
              <a:rPr lang="en-US" dirty="0" smtClean="0"/>
              <a:t>Change </a:t>
            </a:r>
            <a:r>
              <a:rPr lang="en-US" dirty="0" smtClean="0"/>
              <a:t>in platform affects only the layer running on that particular platform </a:t>
            </a:r>
          </a:p>
          <a:p>
            <a:endParaRPr lang="en-US" dirty="0"/>
          </a:p>
        </p:txBody>
      </p:sp>
      <p:pic>
        <p:nvPicPr>
          <p:cNvPr id="10" name="Picture 2"/>
          <p:cNvPicPr>
            <a:picLocks noGrp="1" noChangeAspect="1" noChangeArrowheads="1"/>
          </p:cNvPicPr>
          <p:nvPr>
            <p:ph sz="half" idx="1"/>
          </p:nvPr>
        </p:nvPicPr>
        <p:blipFill>
          <a:blip r:embed="rId2"/>
          <a:srcRect l="36072" t="30305" r="47160" b="14135"/>
          <a:stretch>
            <a:fillRect/>
          </a:stretch>
        </p:blipFill>
        <p:spPr bwMode="auto">
          <a:xfrm>
            <a:off x="609600" y="1371601"/>
            <a:ext cx="3581400" cy="5257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3-tier Architecture Overview</a:t>
            </a:r>
            <a:endParaRPr lang="en-US" dirty="0"/>
          </a:p>
        </p:txBody>
      </p:sp>
      <p:sp>
        <p:nvSpPr>
          <p:cNvPr id="6" name="Content Placeholder 5"/>
          <p:cNvSpPr>
            <a:spLocks noGrp="1"/>
          </p:cNvSpPr>
          <p:nvPr>
            <p:ph idx="1"/>
          </p:nvPr>
        </p:nvSpPr>
        <p:spPr>
          <a:xfrm>
            <a:off x="304800" y="1600200"/>
            <a:ext cx="8534400" cy="4953000"/>
          </a:xfrm>
        </p:spPr>
        <p:txBody>
          <a:bodyPr>
            <a:normAutofit fontScale="70000" lnSpcReduction="20000"/>
          </a:bodyPr>
          <a:lstStyle/>
          <a:p>
            <a:r>
              <a:rPr lang="en-US" b="1" dirty="0" smtClean="0"/>
              <a:t>Presentation </a:t>
            </a:r>
            <a:r>
              <a:rPr lang="en-US" b="1" dirty="0" smtClean="0"/>
              <a:t>Layer </a:t>
            </a:r>
          </a:p>
          <a:p>
            <a:pPr lvl="1"/>
            <a:r>
              <a:rPr lang="en-US" dirty="0" smtClean="0"/>
              <a:t>Provides </a:t>
            </a:r>
            <a:r>
              <a:rPr lang="en-US" dirty="0" smtClean="0"/>
              <a:t>user interface </a:t>
            </a:r>
          </a:p>
          <a:p>
            <a:pPr lvl="1"/>
            <a:r>
              <a:rPr lang="en-US" dirty="0" smtClean="0"/>
              <a:t>Handles </a:t>
            </a:r>
            <a:r>
              <a:rPr lang="en-US" dirty="0" smtClean="0"/>
              <a:t>the interaction with the user </a:t>
            </a:r>
          </a:p>
          <a:p>
            <a:pPr lvl="1"/>
            <a:r>
              <a:rPr lang="en-US" dirty="0" smtClean="0"/>
              <a:t>Sometimes </a:t>
            </a:r>
            <a:r>
              <a:rPr lang="en-US" dirty="0" smtClean="0"/>
              <a:t>called the GUI or client view or front-end </a:t>
            </a:r>
          </a:p>
          <a:p>
            <a:pPr lvl="1"/>
            <a:r>
              <a:rPr lang="en-US" dirty="0" smtClean="0"/>
              <a:t>Should </a:t>
            </a:r>
            <a:r>
              <a:rPr lang="en-US" dirty="0" smtClean="0"/>
              <a:t>not contain business logic or data access code </a:t>
            </a:r>
          </a:p>
          <a:p>
            <a:r>
              <a:rPr lang="en-US" b="1" dirty="0" smtClean="0"/>
              <a:t>Logic </a:t>
            </a:r>
            <a:r>
              <a:rPr lang="en-US" b="1" dirty="0" smtClean="0"/>
              <a:t>Layer </a:t>
            </a:r>
          </a:p>
          <a:p>
            <a:pPr lvl="1"/>
            <a:r>
              <a:rPr lang="en-US" dirty="0" smtClean="0"/>
              <a:t>The </a:t>
            </a:r>
            <a:r>
              <a:rPr lang="en-US" dirty="0" smtClean="0"/>
              <a:t>set of rules for processing information </a:t>
            </a:r>
          </a:p>
          <a:p>
            <a:pPr lvl="1"/>
            <a:r>
              <a:rPr lang="en-US" dirty="0" smtClean="0"/>
              <a:t>Can </a:t>
            </a:r>
            <a:r>
              <a:rPr lang="en-US" dirty="0" smtClean="0"/>
              <a:t>accommodate many users </a:t>
            </a:r>
          </a:p>
          <a:p>
            <a:pPr lvl="1"/>
            <a:r>
              <a:rPr lang="en-US" dirty="0" smtClean="0"/>
              <a:t>Sometimes </a:t>
            </a:r>
            <a:r>
              <a:rPr lang="en-US" dirty="0" smtClean="0"/>
              <a:t>called middleware/ back-end </a:t>
            </a:r>
          </a:p>
          <a:p>
            <a:pPr lvl="1"/>
            <a:r>
              <a:rPr lang="en-US" dirty="0" smtClean="0"/>
              <a:t>Should </a:t>
            </a:r>
            <a:r>
              <a:rPr lang="en-US" dirty="0" smtClean="0"/>
              <a:t>not contain presentation or data access code </a:t>
            </a:r>
          </a:p>
          <a:p>
            <a:r>
              <a:rPr lang="en-US" b="1" dirty="0" smtClean="0"/>
              <a:t>Data Layer </a:t>
            </a:r>
          </a:p>
          <a:p>
            <a:pPr lvl="1"/>
            <a:r>
              <a:rPr lang="en-US" dirty="0" smtClean="0"/>
              <a:t>The </a:t>
            </a:r>
            <a:r>
              <a:rPr lang="en-US" dirty="0" smtClean="0"/>
              <a:t>physical storage layer for data persistence </a:t>
            </a:r>
          </a:p>
          <a:p>
            <a:pPr lvl="1"/>
            <a:r>
              <a:rPr lang="en-US" dirty="0" smtClean="0"/>
              <a:t>Manages </a:t>
            </a:r>
            <a:r>
              <a:rPr lang="en-US" dirty="0" smtClean="0"/>
              <a:t>access to DB or file system </a:t>
            </a:r>
          </a:p>
          <a:p>
            <a:pPr lvl="1"/>
            <a:r>
              <a:rPr lang="en-US" dirty="0" smtClean="0"/>
              <a:t>Sometimes </a:t>
            </a:r>
            <a:r>
              <a:rPr lang="en-US" dirty="0" smtClean="0"/>
              <a:t>called back-end </a:t>
            </a:r>
          </a:p>
          <a:p>
            <a:pPr lvl="1"/>
            <a:r>
              <a:rPr lang="en-US" dirty="0" smtClean="0"/>
              <a:t>Should </a:t>
            </a:r>
            <a:r>
              <a:rPr lang="en-US" dirty="0" smtClean="0"/>
              <a:t>not contain presentation or business logic code </a:t>
            </a:r>
          </a:p>
          <a:p>
            <a:endParaRPr lang="en-US" dirty="0" smtClean="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a:t>
            </a:r>
            <a:r>
              <a:rPr lang="en-US" dirty="0" smtClean="0"/>
              <a:t>3-Tier Architecture for Web Apps </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smtClean="0"/>
              <a:t>Presentation </a:t>
            </a:r>
            <a:r>
              <a:rPr lang="en-US" dirty="0" smtClean="0"/>
              <a:t>Layer </a:t>
            </a:r>
          </a:p>
          <a:p>
            <a:pPr lvl="1" algn="just"/>
            <a:r>
              <a:rPr lang="en-US" dirty="0" smtClean="0"/>
              <a:t>Static or dynamically generated content rendered by the browser (front-end) </a:t>
            </a:r>
          </a:p>
          <a:p>
            <a:pPr algn="just"/>
            <a:r>
              <a:rPr lang="en-US" dirty="0" smtClean="0"/>
              <a:t>Logic </a:t>
            </a:r>
            <a:r>
              <a:rPr lang="en-US" dirty="0" smtClean="0"/>
              <a:t>Layer </a:t>
            </a:r>
          </a:p>
          <a:p>
            <a:pPr lvl="1" algn="just"/>
            <a:r>
              <a:rPr lang="en-US" dirty="0" smtClean="0"/>
              <a:t>A dynamic content processing and generation level application server, e.g., Java EE, ASP.NET, PHP, ColdFusion platform (middleware) </a:t>
            </a:r>
          </a:p>
          <a:p>
            <a:pPr algn="just"/>
            <a:r>
              <a:rPr lang="en-US" dirty="0" smtClean="0"/>
              <a:t>Data </a:t>
            </a:r>
            <a:r>
              <a:rPr lang="en-US" dirty="0" smtClean="0"/>
              <a:t>Layer </a:t>
            </a:r>
          </a:p>
          <a:p>
            <a:pPr lvl="1" algn="just"/>
            <a:r>
              <a:rPr lang="en-US" dirty="0" smtClean="0"/>
              <a:t>A database, comprising both data sets and the database management system or RDBMS software that manages and provides access to the data (back-end) </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3-Tier </a:t>
            </a:r>
            <a:r>
              <a:rPr lang="en-US" dirty="0" smtClean="0"/>
              <a:t>Architecture - Advantages </a:t>
            </a:r>
            <a:endParaRPr lang="en-US" dirty="0"/>
          </a:p>
        </p:txBody>
      </p:sp>
      <p:sp>
        <p:nvSpPr>
          <p:cNvPr id="3" name="Content Placeholder 2"/>
          <p:cNvSpPr>
            <a:spLocks noGrp="1"/>
          </p:cNvSpPr>
          <p:nvPr>
            <p:ph idx="1"/>
          </p:nvPr>
        </p:nvSpPr>
        <p:spPr>
          <a:xfrm>
            <a:off x="457200" y="1600200"/>
            <a:ext cx="8229600" cy="5029200"/>
          </a:xfrm>
        </p:spPr>
        <p:txBody>
          <a:bodyPr>
            <a:normAutofit fontScale="70000" lnSpcReduction="20000"/>
          </a:bodyPr>
          <a:lstStyle/>
          <a:p>
            <a:r>
              <a:rPr lang="en-US" dirty="0" smtClean="0"/>
              <a:t>Independence </a:t>
            </a:r>
            <a:r>
              <a:rPr lang="en-US" dirty="0" smtClean="0"/>
              <a:t>of Layers </a:t>
            </a:r>
          </a:p>
          <a:p>
            <a:pPr lvl="1"/>
            <a:r>
              <a:rPr lang="en-US" dirty="0" smtClean="0"/>
              <a:t>Easier </a:t>
            </a:r>
            <a:r>
              <a:rPr lang="en-US" dirty="0" smtClean="0"/>
              <a:t>to maintain </a:t>
            </a:r>
          </a:p>
          <a:p>
            <a:pPr lvl="1"/>
            <a:r>
              <a:rPr lang="en-US" dirty="0" smtClean="0"/>
              <a:t>Components </a:t>
            </a:r>
            <a:r>
              <a:rPr lang="en-US" dirty="0" smtClean="0"/>
              <a:t>are reusable </a:t>
            </a:r>
          </a:p>
          <a:p>
            <a:pPr lvl="1"/>
            <a:r>
              <a:rPr lang="en-US" dirty="0" smtClean="0"/>
              <a:t>Faster </a:t>
            </a:r>
            <a:r>
              <a:rPr lang="en-US" dirty="0" smtClean="0"/>
              <a:t>development (division of work) </a:t>
            </a:r>
          </a:p>
          <a:p>
            <a:pPr lvl="2"/>
            <a:r>
              <a:rPr lang="en-US" dirty="0" smtClean="0"/>
              <a:t>Web </a:t>
            </a:r>
            <a:r>
              <a:rPr lang="en-US" dirty="0" smtClean="0"/>
              <a:t>designer does presentation </a:t>
            </a:r>
          </a:p>
          <a:p>
            <a:pPr lvl="2"/>
            <a:r>
              <a:rPr lang="en-US" dirty="0" smtClean="0"/>
              <a:t>Software </a:t>
            </a:r>
            <a:r>
              <a:rPr lang="en-US" dirty="0" smtClean="0"/>
              <a:t>engineer does logic </a:t>
            </a:r>
          </a:p>
          <a:p>
            <a:pPr lvl="2"/>
            <a:r>
              <a:rPr lang="en-US" dirty="0" smtClean="0"/>
              <a:t>DB </a:t>
            </a:r>
            <a:r>
              <a:rPr lang="en-US" dirty="0" smtClean="0"/>
              <a:t>admin does data model </a:t>
            </a:r>
          </a:p>
          <a:p>
            <a:r>
              <a:rPr lang="en-US" dirty="0" smtClean="0"/>
              <a:t>Complex </a:t>
            </a:r>
            <a:r>
              <a:rPr lang="en-US" dirty="0" smtClean="0"/>
              <a:t>application rules easy to implement in application server </a:t>
            </a:r>
          </a:p>
          <a:p>
            <a:r>
              <a:rPr lang="en-US" dirty="0" smtClean="0"/>
              <a:t>Business </a:t>
            </a:r>
            <a:r>
              <a:rPr lang="en-US" dirty="0" smtClean="0"/>
              <a:t>logic off-loaded from database server and client, which improves performance </a:t>
            </a:r>
          </a:p>
          <a:p>
            <a:r>
              <a:rPr lang="en-US" dirty="0" smtClean="0"/>
              <a:t>Changes </a:t>
            </a:r>
            <a:r>
              <a:rPr lang="en-US" dirty="0" smtClean="0"/>
              <a:t>to business logic automatically enforced by server – changes require only new application server software to be installed </a:t>
            </a:r>
          </a:p>
          <a:p>
            <a:r>
              <a:rPr lang="en-US" dirty="0" smtClean="0"/>
              <a:t>Application </a:t>
            </a:r>
            <a:r>
              <a:rPr lang="en-US" dirty="0" smtClean="0"/>
              <a:t>server logic is portable to other database server platforms by virtue of the application software </a:t>
            </a:r>
          </a:p>
          <a:p>
            <a:r>
              <a:rPr lang="en-US" dirty="0" smtClean="0"/>
              <a:t>Superior performance for medium to high volume environments </a:t>
            </a:r>
          </a:p>
          <a:p>
            <a:pPr>
              <a:buNone/>
            </a:pPr>
            <a:endParaRPr lang="en-US" dirty="0" smtClean="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a:t>
            </a:r>
            <a:endParaRPr lang="en-US" dirty="0"/>
          </a:p>
        </p:txBody>
      </p:sp>
      <p:sp>
        <p:nvSpPr>
          <p:cNvPr id="3" name="Content Placeholder 2"/>
          <p:cNvSpPr>
            <a:spLocks noGrp="1"/>
          </p:cNvSpPr>
          <p:nvPr>
            <p:ph idx="1"/>
          </p:nvPr>
        </p:nvSpPr>
        <p:spPr/>
        <p:txBody>
          <a:bodyPr>
            <a:normAutofit/>
          </a:bodyPr>
          <a:lstStyle/>
          <a:p>
            <a:r>
              <a:rPr lang="en-US" dirty="0" smtClean="0"/>
              <a:t>More </a:t>
            </a:r>
            <a:r>
              <a:rPr lang="en-US" dirty="0" smtClean="0"/>
              <a:t>complex structure </a:t>
            </a:r>
          </a:p>
          <a:p>
            <a:r>
              <a:rPr lang="en-US" dirty="0" smtClean="0"/>
              <a:t>More </a:t>
            </a:r>
            <a:r>
              <a:rPr lang="en-US" dirty="0" smtClean="0"/>
              <a:t>difficult to setup and maintain </a:t>
            </a:r>
          </a:p>
          <a:p>
            <a:r>
              <a:rPr lang="en-US" dirty="0" smtClean="0"/>
              <a:t>The physical separation of application servers containing business logic functions and database servers containing databases may moderately affect performance. </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Slide Number Placeholder 3"/>
          <p:cNvSpPr>
            <a:spLocks noGrp="1"/>
          </p:cNvSpPr>
          <p:nvPr>
            <p:ph type="sldNum" sz="quarter" idx="11"/>
          </p:nvPr>
        </p:nvSpPr>
        <p:spPr>
          <a:xfrm>
            <a:off x="3124200" y="6248400"/>
            <a:ext cx="2895600" cy="457200"/>
          </a:xfrm>
        </p:spPr>
        <p:txBody>
          <a:bodyPr/>
          <a:lstStyle/>
          <a:p>
            <a:pPr algn="ctr"/>
            <a:fld id="{F2D8D413-E60D-4623-B4A4-6EE3129F1EF2}" type="slidenum">
              <a:rPr lang="en-US">
                <a:latin typeface="Arial" pitchFamily="34" charset="0"/>
              </a:rPr>
              <a:pPr algn="ctr"/>
              <a:t>15</a:t>
            </a:fld>
            <a:endParaRPr lang="en-US">
              <a:latin typeface="Arial" pitchFamily="34" charset="0"/>
            </a:endParaRPr>
          </a:p>
        </p:txBody>
      </p:sp>
      <p:sp>
        <p:nvSpPr>
          <p:cNvPr id="43011" name="Rectangle 2"/>
          <p:cNvSpPr>
            <a:spLocks noGrp="1" noChangeArrowheads="1"/>
          </p:cNvSpPr>
          <p:nvPr>
            <p:ph type="title"/>
          </p:nvPr>
        </p:nvSpPr>
        <p:spPr/>
        <p:txBody>
          <a:bodyPr/>
          <a:lstStyle/>
          <a:p>
            <a:pPr eaLnBrk="1" hangingPunct="1"/>
            <a:r>
              <a:rPr lang="en-US" smtClean="0">
                <a:ea typeface="ＭＳ Ｐゴシック" pitchFamily="34" charset="-128"/>
              </a:rPr>
              <a:t>Middleware</a:t>
            </a:r>
          </a:p>
        </p:txBody>
      </p:sp>
      <p:sp>
        <p:nvSpPr>
          <p:cNvPr id="43012" name="Rectangle 3"/>
          <p:cNvSpPr>
            <a:spLocks noGrp="1" noChangeArrowheads="1"/>
          </p:cNvSpPr>
          <p:nvPr>
            <p:ph type="body" idx="1"/>
          </p:nvPr>
        </p:nvSpPr>
        <p:spPr>
          <a:xfrm>
            <a:off x="762000" y="1447800"/>
            <a:ext cx="8382000" cy="4114800"/>
          </a:xfrm>
          <a:noFill/>
        </p:spPr>
        <p:txBody>
          <a:bodyPr>
            <a:normAutofit lnSpcReduction="10000"/>
          </a:bodyPr>
          <a:lstStyle/>
          <a:p>
            <a:pPr eaLnBrk="1" hangingPunct="1"/>
            <a:r>
              <a:rPr lang="en-US" sz="2200" dirty="0" smtClean="0">
                <a:ea typeface="ＭＳ Ｐゴシック" pitchFamily="34" charset="-128"/>
              </a:rPr>
              <a:t>Middleware refers to the software which is common to multiple applications and builds on the network transport services to enable ready development of new applications and network services.</a:t>
            </a:r>
          </a:p>
          <a:p>
            <a:pPr eaLnBrk="1" hangingPunct="1"/>
            <a:r>
              <a:rPr lang="en-US" sz="2200" dirty="0" smtClean="0">
                <a:ea typeface="ＭＳ Ｐゴシック" pitchFamily="34" charset="-128"/>
              </a:rPr>
              <a:t>Middleware typically includes a set of components such as resources and services that can be </a:t>
            </a:r>
            <a:r>
              <a:rPr lang="en-US" sz="2200" dirty="0" smtClean="0">
                <a:ea typeface="ＭＳ Ｐゴシック" pitchFamily="34" charset="-128"/>
              </a:rPr>
              <a:t>utilized </a:t>
            </a:r>
            <a:r>
              <a:rPr lang="en-US" sz="2200" dirty="0" smtClean="0">
                <a:ea typeface="ＭＳ Ｐゴシック" pitchFamily="34" charset="-128"/>
              </a:rPr>
              <a:t>by applications either individually or in various subsets.</a:t>
            </a:r>
          </a:p>
          <a:p>
            <a:pPr lvl="1" eaLnBrk="1" hangingPunct="1">
              <a:buClr>
                <a:schemeClr val="tx2"/>
              </a:buClr>
            </a:pPr>
            <a:r>
              <a:rPr lang="en-US" sz="2000" dirty="0" smtClean="0">
                <a:ea typeface="ＭＳ Ｐゴシック" pitchFamily="34" charset="-128"/>
              </a:rPr>
              <a:t>Examples of services: Security, Directory and naming, end-to-end quality of service, support for mobile code.</a:t>
            </a:r>
          </a:p>
          <a:p>
            <a:pPr eaLnBrk="1" hangingPunct="1"/>
            <a:r>
              <a:rPr lang="en-US" sz="2200" dirty="0" smtClean="0">
                <a:ea typeface="ＭＳ Ｐゴシック" pitchFamily="34" charset="-128"/>
              </a:rPr>
              <a:t>Examples:</a:t>
            </a:r>
          </a:p>
          <a:p>
            <a:pPr lvl="1" eaLnBrk="1" hangingPunct="1"/>
            <a:r>
              <a:rPr lang="en-US" sz="2000" dirty="0" smtClean="0">
                <a:ea typeface="ＭＳ Ｐゴシック" pitchFamily="34" charset="-128"/>
              </a:rPr>
              <a:t>OMG’s CORBA</a:t>
            </a:r>
          </a:p>
          <a:p>
            <a:pPr lvl="1" eaLnBrk="1" hangingPunct="1"/>
            <a:r>
              <a:rPr lang="en-US" sz="2000" dirty="0" smtClean="0">
                <a:ea typeface="ＭＳ Ｐゴシック" pitchFamily="34" charset="-128"/>
              </a:rPr>
              <a:t>J2EE - Java 2 Enterprise Edition</a:t>
            </a:r>
          </a:p>
          <a:p>
            <a:pPr lvl="1" eaLnBrk="1" hangingPunct="1"/>
            <a:r>
              <a:rPr lang="en-US" sz="2000" dirty="0" smtClean="0">
                <a:ea typeface="ＭＳ Ｐゴシック" pitchFamily="34" charset="-128"/>
              </a:rPr>
              <a:t>Microsoft’s </a:t>
            </a:r>
            <a:r>
              <a:rPr lang="en-US" sz="2000" dirty="0" err="1" smtClean="0">
                <a:ea typeface="ＭＳ Ｐゴシック" pitchFamily="34" charset="-128"/>
              </a:rPr>
              <a:t>.Net</a:t>
            </a:r>
            <a:endParaRPr lang="en-US" sz="2000" dirty="0" smtClean="0">
              <a:ea typeface="ＭＳ Ｐゴシック" pitchFamily="34" charset="-128"/>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Slide Number Placeholder 3"/>
          <p:cNvSpPr>
            <a:spLocks noGrp="1"/>
          </p:cNvSpPr>
          <p:nvPr>
            <p:ph type="sldNum" sz="quarter" idx="11"/>
          </p:nvPr>
        </p:nvSpPr>
        <p:spPr>
          <a:xfrm>
            <a:off x="3124200" y="6248400"/>
            <a:ext cx="2895600" cy="457200"/>
          </a:xfrm>
        </p:spPr>
        <p:txBody>
          <a:bodyPr/>
          <a:lstStyle/>
          <a:p>
            <a:pPr algn="ctr"/>
            <a:fld id="{2AEDEB3F-4069-4512-8098-AC152E8EDDB2}" type="slidenum">
              <a:rPr lang="en-US">
                <a:latin typeface="Arial" pitchFamily="34" charset="0"/>
              </a:rPr>
              <a:pPr algn="ctr"/>
              <a:t>16</a:t>
            </a:fld>
            <a:endParaRPr lang="en-US">
              <a:latin typeface="Arial" pitchFamily="34" charset="0"/>
            </a:endParaRPr>
          </a:p>
        </p:txBody>
      </p:sp>
      <p:sp>
        <p:nvSpPr>
          <p:cNvPr id="44035" name="Rectangle 2"/>
          <p:cNvSpPr>
            <a:spLocks noGrp="1" noChangeArrowheads="1"/>
          </p:cNvSpPr>
          <p:nvPr>
            <p:ph type="title"/>
          </p:nvPr>
        </p:nvSpPr>
        <p:spPr/>
        <p:txBody>
          <a:bodyPr/>
          <a:lstStyle/>
          <a:p>
            <a:pPr eaLnBrk="1" hangingPunct="1"/>
            <a:r>
              <a:rPr lang="de-DE" smtClean="0">
                <a:ea typeface="ＭＳ Ｐゴシック" pitchFamily="34" charset="-128"/>
              </a:rPr>
              <a:t>Middleware features</a:t>
            </a:r>
          </a:p>
        </p:txBody>
      </p:sp>
      <p:sp>
        <p:nvSpPr>
          <p:cNvPr id="44036" name="Rectangle 3"/>
          <p:cNvSpPr>
            <a:spLocks noGrp="1" noChangeArrowheads="1"/>
          </p:cNvSpPr>
          <p:nvPr>
            <p:ph type="body" idx="1"/>
          </p:nvPr>
        </p:nvSpPr>
        <p:spPr>
          <a:xfrm>
            <a:off x="457200" y="1295400"/>
            <a:ext cx="8229600" cy="5334000"/>
          </a:xfrm>
        </p:spPr>
        <p:txBody>
          <a:bodyPr>
            <a:normAutofit fontScale="92500" lnSpcReduction="10000"/>
          </a:bodyPr>
          <a:lstStyle/>
          <a:p>
            <a:pPr eaLnBrk="1" hangingPunct="1"/>
            <a:r>
              <a:rPr lang="de-DE" sz="2200" dirty="0" smtClean="0">
                <a:ea typeface="ＭＳ Ｐゴシック" pitchFamily="34" charset="-128"/>
              </a:rPr>
              <a:t>Allows communication</a:t>
            </a:r>
          </a:p>
          <a:p>
            <a:pPr lvl="1" eaLnBrk="1" hangingPunct="1"/>
            <a:r>
              <a:rPr lang="de-DE" sz="2000" dirty="0" smtClean="0">
                <a:ea typeface="ＭＳ Ｐゴシック" pitchFamily="34" charset="-128"/>
              </a:rPr>
              <a:t>through a standard language</a:t>
            </a:r>
          </a:p>
          <a:p>
            <a:pPr lvl="1" eaLnBrk="1" hangingPunct="1"/>
            <a:r>
              <a:rPr lang="de-DE" sz="2000" dirty="0" smtClean="0">
                <a:ea typeface="ＭＳ Ｐゴシック" pitchFamily="34" charset="-128"/>
              </a:rPr>
              <a:t>across different platforms</a:t>
            </a:r>
          </a:p>
          <a:p>
            <a:pPr lvl="1" eaLnBrk="1" hangingPunct="1"/>
            <a:r>
              <a:rPr lang="de-DE" sz="2000" dirty="0" smtClean="0">
                <a:ea typeface="ＭＳ Ｐゴシック" pitchFamily="34" charset="-128"/>
              </a:rPr>
              <a:t>between legacy and modern </a:t>
            </a:r>
            <a:r>
              <a:rPr lang="de-DE" sz="2000" dirty="0" smtClean="0">
                <a:ea typeface="ＭＳ Ｐゴシック" pitchFamily="34" charset="-128"/>
              </a:rPr>
              <a:t>applications</a:t>
            </a:r>
            <a:endParaRPr lang="de-DE" sz="2000" dirty="0" smtClean="0">
              <a:ea typeface="ＭＳ Ｐゴシック" pitchFamily="34" charset="-128"/>
            </a:endParaRPr>
          </a:p>
          <a:p>
            <a:pPr eaLnBrk="1" hangingPunct="1"/>
            <a:r>
              <a:rPr lang="de-DE" sz="2200" dirty="0" smtClean="0">
                <a:ea typeface="ＭＳ Ｐゴシック" pitchFamily="34" charset="-128"/>
              </a:rPr>
              <a:t>Takes care of</a:t>
            </a:r>
          </a:p>
          <a:p>
            <a:pPr lvl="1" eaLnBrk="1" hangingPunct="1"/>
            <a:r>
              <a:rPr lang="de-DE" sz="2000" dirty="0" smtClean="0">
                <a:ea typeface="ＭＳ Ｐゴシック" pitchFamily="34" charset="-128"/>
              </a:rPr>
              <a:t>transactions between servers</a:t>
            </a:r>
          </a:p>
          <a:p>
            <a:pPr lvl="1" eaLnBrk="1" hangingPunct="1"/>
            <a:r>
              <a:rPr lang="de-DE" sz="2000" dirty="0" smtClean="0">
                <a:ea typeface="ＭＳ Ｐゴシック" pitchFamily="34" charset="-128"/>
              </a:rPr>
              <a:t>data conversion</a:t>
            </a:r>
          </a:p>
          <a:p>
            <a:pPr lvl="1" eaLnBrk="1" hangingPunct="1"/>
            <a:r>
              <a:rPr lang="de-DE" sz="2000" dirty="0" smtClean="0">
                <a:ea typeface="ＭＳ Ｐゴシック" pitchFamily="34" charset="-128"/>
              </a:rPr>
              <a:t>authentication</a:t>
            </a:r>
          </a:p>
          <a:p>
            <a:pPr lvl="1" eaLnBrk="1" hangingPunct="1"/>
            <a:r>
              <a:rPr lang="de-DE" sz="2000" dirty="0" smtClean="0">
                <a:ea typeface="ＭＳ Ｐゴシック" pitchFamily="34" charset="-128"/>
              </a:rPr>
              <a:t>communications between </a:t>
            </a:r>
            <a:r>
              <a:rPr lang="de-DE" sz="2000" dirty="0" smtClean="0">
                <a:ea typeface="ＭＳ Ｐゴシック" pitchFamily="34" charset="-128"/>
              </a:rPr>
              <a:t>computers</a:t>
            </a:r>
          </a:p>
          <a:p>
            <a:pPr>
              <a:lnSpc>
                <a:spcPct val="90000"/>
              </a:lnSpc>
            </a:pPr>
            <a:r>
              <a:rPr lang="de-DE" sz="2200" dirty="0" smtClean="0">
                <a:ea typeface="ＭＳ Ｐゴシック" pitchFamily="34" charset="-128"/>
              </a:rPr>
              <a:t>Provides runtime environment for components in the middle-tier</a:t>
            </a:r>
          </a:p>
          <a:p>
            <a:pPr lvl="1">
              <a:lnSpc>
                <a:spcPct val="90000"/>
              </a:lnSpc>
            </a:pPr>
            <a:r>
              <a:rPr lang="de-DE" sz="2000" dirty="0" smtClean="0">
                <a:ea typeface="ＭＳ Ｐゴシック" pitchFamily="34" charset="-128"/>
              </a:rPr>
              <a:t>Component lifecyle and management</a:t>
            </a:r>
          </a:p>
          <a:p>
            <a:pPr lvl="1">
              <a:lnSpc>
                <a:spcPct val="90000"/>
              </a:lnSpc>
            </a:pPr>
            <a:r>
              <a:rPr lang="de-DE" sz="2000" dirty="0" smtClean="0">
                <a:ea typeface="ＭＳ Ｐゴシック" pitchFamily="34" charset="-128"/>
              </a:rPr>
              <a:t>Transaction, event and security services</a:t>
            </a:r>
          </a:p>
          <a:p>
            <a:pPr lvl="1">
              <a:lnSpc>
                <a:spcPct val="90000"/>
              </a:lnSpc>
            </a:pPr>
            <a:r>
              <a:rPr lang="de-DE" sz="2000" dirty="0" smtClean="0">
                <a:ea typeface="ＭＳ Ｐゴシック" pitchFamily="34" charset="-128"/>
              </a:rPr>
              <a:t>Provides connections to databases, mainframes and legacy </a:t>
            </a:r>
            <a:r>
              <a:rPr lang="de-DE" sz="2000" dirty="0" smtClean="0">
                <a:ea typeface="ＭＳ Ｐゴシック" pitchFamily="34" charset="-128"/>
              </a:rPr>
              <a:t>systems</a:t>
            </a:r>
            <a:endParaRPr lang="de-DE" sz="2000" dirty="0" smtClean="0">
              <a:ea typeface="ＭＳ Ｐゴシック" pitchFamily="34" charset="-128"/>
            </a:endParaRPr>
          </a:p>
          <a:p>
            <a:pPr>
              <a:lnSpc>
                <a:spcPct val="90000"/>
              </a:lnSpc>
            </a:pPr>
            <a:r>
              <a:rPr lang="de-DE" sz="2200" dirty="0" smtClean="0">
                <a:ea typeface="ＭＳ Ｐゴシック" pitchFamily="34" charset="-128"/>
              </a:rPr>
              <a:t>Separates client-tier from the data source</a:t>
            </a:r>
          </a:p>
          <a:p>
            <a:pPr lvl="1">
              <a:lnSpc>
                <a:spcPct val="90000"/>
              </a:lnSpc>
            </a:pPr>
            <a:r>
              <a:rPr lang="de-DE" sz="2000" dirty="0" smtClean="0">
                <a:ea typeface="ＭＳ Ｐゴシック" pitchFamily="34" charset="-128"/>
              </a:rPr>
              <a:t>Clean separation of user-interfaces and presentation logic from the data </a:t>
            </a:r>
            <a:r>
              <a:rPr lang="de-DE" sz="2000" dirty="0" smtClean="0">
                <a:ea typeface="ＭＳ Ｐゴシック" pitchFamily="34" charset="-128"/>
              </a:rPr>
              <a:t>source</a:t>
            </a:r>
            <a:endParaRPr lang="de-DE" sz="2400" dirty="0" smtClean="0">
              <a:ea typeface="ＭＳ Ｐゴシック" pitchFamily="34" charset="-128"/>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Multi-Tier Architecture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front end component is responsible for providing portable presentation logic.</a:t>
            </a:r>
          </a:p>
          <a:p>
            <a:r>
              <a:rPr lang="en-US" dirty="0" smtClean="0"/>
              <a:t>The back end component acts as database server. </a:t>
            </a:r>
          </a:p>
          <a:p>
            <a:r>
              <a:rPr lang="en-US" dirty="0" smtClean="0"/>
              <a:t>The middle tier component allows the user to share control business logic by isolating it from actual application. </a:t>
            </a:r>
          </a:p>
          <a:p>
            <a:r>
              <a:rPr lang="en-US" dirty="0" smtClean="0"/>
              <a:t>This system is Fat in the middle. </a:t>
            </a:r>
          </a:p>
          <a:p>
            <a:r>
              <a:rPr lang="en-US" dirty="0" smtClean="0"/>
              <a:t>The middle tier through a standard protocol such as http or RPC. </a:t>
            </a:r>
          </a:p>
          <a:p>
            <a:r>
              <a:rPr lang="en-US" dirty="0" smtClean="0"/>
              <a:t>The middle tier interact with back end server through standard database protocol such as SQL, ODBC and JDBC</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N-Tier </a:t>
            </a:r>
            <a:r>
              <a:rPr lang="en-US" dirty="0" smtClean="0"/>
              <a:t>Architecture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N tier architecture means splitting up the system into N tiers, where N is a number from 1 and up</a:t>
            </a:r>
            <a:endParaRPr lang="en-US" dirty="0" smtClean="0"/>
          </a:p>
          <a:p>
            <a:r>
              <a:rPr lang="en-US" dirty="0" smtClean="0"/>
              <a:t>With </a:t>
            </a:r>
            <a:r>
              <a:rPr lang="en-US" dirty="0" smtClean="0"/>
              <a:t>four or more tiers, each layer can be further decomposed to allow various parts of the system to scale independently. </a:t>
            </a:r>
            <a:endParaRPr lang="en-US" dirty="0" smtClean="0"/>
          </a:p>
          <a:p>
            <a:r>
              <a:rPr lang="en-US" dirty="0" smtClean="0"/>
              <a:t>More sophisticated </a:t>
            </a:r>
            <a:r>
              <a:rPr lang="en-US" dirty="0" smtClean="0"/>
              <a:t>multi-tier solutions appear in this model. </a:t>
            </a:r>
            <a:endParaRPr lang="en-US" dirty="0" smtClean="0"/>
          </a:p>
          <a:p>
            <a:r>
              <a:rPr lang="en-US" dirty="0" smtClean="0"/>
              <a:t>This </a:t>
            </a:r>
            <a:r>
              <a:rPr lang="en-US" dirty="0" smtClean="0"/>
              <a:t>architecture leads to reduction of network traffic, faster network communications, greater reliability and greater overall performance</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Benefits of N-Tier Architecture</a:t>
            </a:r>
            <a:endParaRPr lang="en-US" dirty="0"/>
          </a:p>
        </p:txBody>
      </p:sp>
      <p:sp>
        <p:nvSpPr>
          <p:cNvPr id="3" name="Content Placeholder 2"/>
          <p:cNvSpPr>
            <a:spLocks noGrp="1"/>
          </p:cNvSpPr>
          <p:nvPr>
            <p:ph idx="1"/>
          </p:nvPr>
        </p:nvSpPr>
        <p:spPr>
          <a:xfrm>
            <a:off x="457200" y="1219200"/>
            <a:ext cx="8229600" cy="5410200"/>
          </a:xfrm>
        </p:spPr>
        <p:txBody>
          <a:bodyPr>
            <a:normAutofit fontScale="62500" lnSpcReduction="20000"/>
          </a:bodyPr>
          <a:lstStyle/>
          <a:p>
            <a:pPr lvl="0"/>
            <a:r>
              <a:rPr lang="en-US" dirty="0" smtClean="0"/>
              <a:t>Database </a:t>
            </a:r>
            <a:r>
              <a:rPr lang="en-US" dirty="0" smtClean="0"/>
              <a:t>drivers are installed and configured on the server-side, rather than on client machines. Hence deployment costs are low. </a:t>
            </a:r>
          </a:p>
          <a:p>
            <a:pPr lvl="0"/>
            <a:r>
              <a:rPr lang="en-US" dirty="0" smtClean="0"/>
              <a:t>Data base switching costs are low: There is a middle tier for data access. This enables the users to migrate database schemas, or change the different database drivers without redeploying the clients.</a:t>
            </a:r>
          </a:p>
          <a:p>
            <a:pPr lvl="0"/>
            <a:r>
              <a:rPr lang="en-US" dirty="0" smtClean="0"/>
              <a:t>Changing the business logic layer may not necessitate the redeploying the client tier.</a:t>
            </a:r>
          </a:p>
          <a:p>
            <a:pPr lvl="0"/>
            <a:r>
              <a:rPr lang="en-US" dirty="0" smtClean="0"/>
              <a:t>By placing a firewall between the presentation and business logic tiers, high security can be provided to the data easily.</a:t>
            </a:r>
          </a:p>
          <a:p>
            <a:pPr lvl="0"/>
            <a:r>
              <a:rPr lang="en-US" dirty="0" smtClean="0"/>
              <a:t>Rather than, the business components acquiring and releasing connections to the resources such as databases, the resources can be pooled and reused for different client requests.  Resource pooling can also be applied to other resources such as threads and socket connections. Business components themselves can be pooled by multiple clients. </a:t>
            </a:r>
          </a:p>
          <a:p>
            <a:pPr lvl="0"/>
            <a:r>
              <a:rPr lang="en-US" dirty="0" smtClean="0"/>
              <a:t>Since there are many tiers and each tier is independent, the database images can be added while minimizing the changes and recompiling other tiers.</a:t>
            </a:r>
          </a:p>
          <a:p>
            <a:pPr lvl="0"/>
            <a:r>
              <a:rPr lang="en-US" dirty="0" smtClean="0"/>
              <a:t>If one tier is overloaded, other tier can still function properly there by improving the performance.</a:t>
            </a:r>
          </a:p>
          <a:p>
            <a:r>
              <a:rPr lang="en-US" dirty="0" smtClean="0"/>
              <a:t>If critical error occurs, it is localized to a single tier</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228600" y="1371600"/>
            <a:ext cx="8610600" cy="5257800"/>
          </a:xfrm>
        </p:spPr>
        <p:txBody>
          <a:bodyPr>
            <a:normAutofit fontScale="85000" lnSpcReduction="20000"/>
          </a:bodyPr>
          <a:lstStyle/>
          <a:p>
            <a:pPr algn="just"/>
            <a:r>
              <a:rPr lang="en-US" b="1" dirty="0" smtClean="0"/>
              <a:t>N-tier application architecture</a:t>
            </a:r>
            <a:r>
              <a:rPr lang="en-US" dirty="0" smtClean="0"/>
              <a:t> provides a model by which developers can create flexible and reusable applications. By segregating an application into tiers, developers acquire the option of modifying or adding a specific layer, instead of reworking the entire application</a:t>
            </a:r>
          </a:p>
          <a:p>
            <a:pPr algn="just"/>
            <a:r>
              <a:rPr lang="en-US" b="1" dirty="0" smtClean="0"/>
              <a:t>multi-tier architecture</a:t>
            </a:r>
            <a:r>
              <a:rPr lang="en-US" dirty="0" smtClean="0"/>
              <a:t> (often referred to as </a:t>
            </a:r>
            <a:r>
              <a:rPr lang="en-US" b="1" i="1" dirty="0" smtClean="0"/>
              <a:t>n</a:t>
            </a:r>
            <a:r>
              <a:rPr lang="en-US" b="1" dirty="0" smtClean="0"/>
              <a:t>-tier architecture</a:t>
            </a:r>
            <a:r>
              <a:rPr lang="en-US" dirty="0" smtClean="0"/>
              <a:t>) is a client–server architecture in which presentation, application processing, and data management functions are physically separated</a:t>
            </a:r>
          </a:p>
          <a:p>
            <a:pPr algn="just"/>
            <a:r>
              <a:rPr lang="en-US" dirty="0" smtClean="0"/>
              <a:t>A </a:t>
            </a:r>
            <a:r>
              <a:rPr lang="en-US" b="1" dirty="0" smtClean="0"/>
              <a:t>three-tier</a:t>
            </a:r>
            <a:r>
              <a:rPr lang="en-US" dirty="0" smtClean="0"/>
              <a:t> architecture is typically composed of a </a:t>
            </a:r>
            <a:r>
              <a:rPr lang="en-US" i="1" dirty="0" smtClean="0"/>
              <a:t>presentation</a:t>
            </a:r>
            <a:r>
              <a:rPr lang="en-US" dirty="0" smtClean="0"/>
              <a:t> tier, a </a:t>
            </a:r>
            <a:r>
              <a:rPr lang="en-US" i="1" dirty="0" smtClean="0"/>
              <a:t>domain logic </a:t>
            </a:r>
            <a:r>
              <a:rPr lang="en-US" dirty="0" smtClean="0"/>
              <a:t>tier, and a </a:t>
            </a:r>
            <a:r>
              <a:rPr lang="en-US" i="1" dirty="0" smtClean="0"/>
              <a:t>data storage</a:t>
            </a:r>
            <a:r>
              <a:rPr lang="en-US" dirty="0" smtClean="0"/>
              <a:t> tier.</a:t>
            </a:r>
          </a:p>
          <a:p>
            <a:pPr algn="just"/>
            <a:r>
              <a:rPr lang="en-US" dirty="0" smtClean="0"/>
              <a:t>A tier and Layer seems  similar but Tier is a Physical Separation where as layer is a Logical separation</a:t>
            </a:r>
          </a:p>
          <a:p>
            <a:pPr algn="just"/>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t>Disadvantages and Application of N-tier Architecture</a:t>
            </a:r>
            <a:endParaRPr lang="en-US" sz="3600" dirty="0"/>
          </a:p>
        </p:txBody>
      </p:sp>
      <p:sp>
        <p:nvSpPr>
          <p:cNvPr id="3" name="Content Placeholder 2"/>
          <p:cNvSpPr>
            <a:spLocks noGrp="1"/>
          </p:cNvSpPr>
          <p:nvPr>
            <p:ph idx="1"/>
          </p:nvPr>
        </p:nvSpPr>
        <p:spPr>
          <a:xfrm>
            <a:off x="457200" y="1600200"/>
            <a:ext cx="8229600" cy="5029200"/>
          </a:xfrm>
        </p:spPr>
        <p:txBody>
          <a:bodyPr>
            <a:normAutofit fontScale="77500" lnSpcReduction="20000"/>
          </a:bodyPr>
          <a:lstStyle/>
          <a:p>
            <a:pPr lvl="0"/>
            <a:r>
              <a:rPr lang="en-US" dirty="0" smtClean="0"/>
              <a:t>Since the tiers are physically separate, they must communicate across the process boundaries, machine boundaries or enterprise domain boundaries. This results in high communications overhead.</a:t>
            </a:r>
          </a:p>
          <a:p>
            <a:pPr lvl="0"/>
            <a:r>
              <a:rPr lang="en-US" dirty="0" smtClean="0"/>
              <a:t>Software installation costs, software upgrade costs and other administration costs are high.</a:t>
            </a:r>
          </a:p>
          <a:p>
            <a:pPr>
              <a:buNone/>
            </a:pPr>
            <a:r>
              <a:rPr lang="en-US" b="1" dirty="0" smtClean="0"/>
              <a:t>Application of N-Tier Architecture</a:t>
            </a:r>
            <a:r>
              <a:rPr lang="en-US" dirty="0" smtClean="0"/>
              <a:t>: </a:t>
            </a:r>
          </a:p>
          <a:p>
            <a:r>
              <a:rPr lang="en-US" dirty="0" smtClean="0"/>
              <a:t>It plays a major role in internet and intranet services, transaction processing monitors, distributed computing and most other growing software technologies. </a:t>
            </a:r>
          </a:p>
          <a:p>
            <a:r>
              <a:rPr lang="en-US" dirty="0" smtClean="0"/>
              <a:t>N-Tier provides a wide range of benefits to the companies longing for flexible and reliable solution to complex, and constantly changing problems. It also provides information and tools to solve some of the challenges faced by IT professionals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457200" y="76200"/>
            <a:ext cx="8229600" cy="1143000"/>
          </a:xfrm>
        </p:spPr>
        <p:txBody>
          <a:bodyPr/>
          <a:lstStyle/>
          <a:p>
            <a:r>
              <a:rPr lang="en-US" dirty="0"/>
              <a:t>Distinct characteristics of C/S </a:t>
            </a:r>
          </a:p>
        </p:txBody>
      </p:sp>
      <p:sp>
        <p:nvSpPr>
          <p:cNvPr id="63491" name="Rectangle 3"/>
          <p:cNvSpPr>
            <a:spLocks noGrp="1" noChangeArrowheads="1"/>
          </p:cNvSpPr>
          <p:nvPr>
            <p:ph type="body" idx="1"/>
          </p:nvPr>
        </p:nvSpPr>
        <p:spPr>
          <a:xfrm>
            <a:off x="457200" y="1295400"/>
            <a:ext cx="8229600" cy="5181600"/>
          </a:xfrm>
        </p:spPr>
        <p:txBody>
          <a:bodyPr>
            <a:noAutofit/>
          </a:bodyPr>
          <a:lstStyle/>
          <a:p>
            <a:pPr algn="just">
              <a:lnSpc>
                <a:spcPct val="80000"/>
              </a:lnSpc>
            </a:pPr>
            <a:r>
              <a:rPr lang="en-US" sz="2000" dirty="0"/>
              <a:t>Client-server is a computing architecture which separates a client from a server </a:t>
            </a:r>
          </a:p>
          <a:p>
            <a:pPr algn="just">
              <a:lnSpc>
                <a:spcPct val="80000"/>
              </a:lnSpc>
            </a:pPr>
            <a:r>
              <a:rPr lang="en-US" sz="2000" dirty="0"/>
              <a:t>It is almost always implemented over a computer network </a:t>
            </a:r>
          </a:p>
          <a:p>
            <a:pPr algn="just">
              <a:lnSpc>
                <a:spcPct val="80000"/>
              </a:lnSpc>
            </a:pPr>
            <a:r>
              <a:rPr lang="en-US" sz="2000" dirty="0"/>
              <a:t>The most basic type of client-server architecture employs only two types of nodes: clients and servers. </a:t>
            </a:r>
          </a:p>
          <a:p>
            <a:pPr lvl="1" algn="just">
              <a:lnSpc>
                <a:spcPct val="80000"/>
              </a:lnSpc>
            </a:pPr>
            <a:r>
              <a:rPr lang="en-US" sz="2000" dirty="0"/>
              <a:t>This type of architecture is sometimes referred to as </a:t>
            </a:r>
            <a:r>
              <a:rPr lang="en-US" sz="2000" i="1" dirty="0"/>
              <a:t>two-tier</a:t>
            </a:r>
            <a:r>
              <a:rPr lang="en-US" sz="2000" dirty="0"/>
              <a:t>. </a:t>
            </a:r>
          </a:p>
          <a:p>
            <a:pPr lvl="1" algn="just">
              <a:lnSpc>
                <a:spcPct val="80000"/>
              </a:lnSpc>
            </a:pPr>
            <a:r>
              <a:rPr lang="en-US" sz="2000" dirty="0"/>
              <a:t>It allows devices to share files and resources. </a:t>
            </a:r>
          </a:p>
          <a:p>
            <a:pPr algn="just">
              <a:lnSpc>
                <a:spcPct val="80000"/>
              </a:lnSpc>
            </a:pPr>
            <a:r>
              <a:rPr lang="en-US" sz="2000" dirty="0"/>
              <a:t>Server provides the service </a:t>
            </a:r>
          </a:p>
          <a:p>
            <a:pPr algn="just">
              <a:lnSpc>
                <a:spcPct val="80000"/>
              </a:lnSpc>
            </a:pPr>
            <a:r>
              <a:rPr lang="en-US" sz="2000" dirty="0"/>
              <a:t>Client is considered as the customer requesting the service </a:t>
            </a:r>
          </a:p>
          <a:p>
            <a:pPr algn="just">
              <a:lnSpc>
                <a:spcPct val="80000"/>
              </a:lnSpc>
            </a:pPr>
            <a:r>
              <a:rPr lang="en-US" sz="2000" dirty="0"/>
              <a:t>The server service can be shared among a number of clients </a:t>
            </a:r>
          </a:p>
          <a:p>
            <a:pPr algn="just">
              <a:lnSpc>
                <a:spcPct val="80000"/>
              </a:lnSpc>
            </a:pPr>
            <a:r>
              <a:rPr lang="en-US" sz="2000" dirty="0"/>
              <a:t>Clients must request or initiate the service </a:t>
            </a:r>
          </a:p>
          <a:p>
            <a:pPr algn="just">
              <a:lnSpc>
                <a:spcPct val="80000"/>
              </a:lnSpc>
            </a:pPr>
            <a:r>
              <a:rPr lang="en-US" sz="2000" dirty="0"/>
              <a:t>The location of the server in the network is transparent to clients </a:t>
            </a:r>
          </a:p>
          <a:p>
            <a:pPr algn="just">
              <a:lnSpc>
                <a:spcPct val="80000"/>
              </a:lnSpc>
            </a:pPr>
            <a:r>
              <a:rPr lang="en-US" sz="2000" dirty="0"/>
              <a:t>Transaction between C/S is message-passing based </a:t>
            </a:r>
          </a:p>
          <a:p>
            <a:pPr algn="just">
              <a:lnSpc>
                <a:spcPct val="80000"/>
              </a:lnSpc>
            </a:pPr>
            <a:r>
              <a:rPr lang="en-US" sz="2000" dirty="0"/>
              <a:t>C/S architecture is scalable </a:t>
            </a:r>
          </a:p>
          <a:p>
            <a:pPr lvl="1" algn="just">
              <a:lnSpc>
                <a:spcPct val="80000"/>
              </a:lnSpc>
            </a:pPr>
            <a:r>
              <a:rPr lang="en-US" sz="2000" dirty="0"/>
              <a:t>horizontally (more clients can added)</a:t>
            </a:r>
          </a:p>
          <a:p>
            <a:pPr lvl="1" algn="just">
              <a:lnSpc>
                <a:spcPct val="80000"/>
              </a:lnSpc>
            </a:pPr>
            <a:r>
              <a:rPr lang="en-US" sz="2000" dirty="0"/>
              <a:t>Vertically (more servers can be added) </a:t>
            </a:r>
          </a:p>
          <a:p>
            <a:pPr algn="just">
              <a:lnSpc>
                <a:spcPct val="80000"/>
              </a:lnSpc>
            </a:pPr>
            <a:r>
              <a:rPr lang="en-US" sz="2000" dirty="0"/>
              <a:t>The server is centrally maintained where as clients are independent of each other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Significance of “Tiers”</a:t>
            </a:r>
            <a:endParaRPr lang="en-US" dirty="0"/>
          </a:p>
        </p:txBody>
      </p:sp>
      <p:sp>
        <p:nvSpPr>
          <p:cNvPr id="3" name="Content Placeholder 2"/>
          <p:cNvSpPr>
            <a:spLocks noGrp="1"/>
          </p:cNvSpPr>
          <p:nvPr>
            <p:ph idx="1"/>
          </p:nvPr>
        </p:nvSpPr>
        <p:spPr/>
        <p:txBody>
          <a:bodyPr>
            <a:normAutofit lnSpcReduction="10000"/>
          </a:bodyPr>
          <a:lstStyle/>
          <a:p>
            <a:r>
              <a:rPr lang="en-US" dirty="0" smtClean="0"/>
              <a:t>N-tier architectures have the same components </a:t>
            </a:r>
          </a:p>
          <a:p>
            <a:pPr lvl="1"/>
            <a:r>
              <a:rPr lang="en-US" dirty="0" smtClean="0"/>
              <a:t>Presentation Layer</a:t>
            </a:r>
          </a:p>
          <a:p>
            <a:pPr lvl="1"/>
            <a:r>
              <a:rPr lang="en-US" dirty="0" smtClean="0"/>
              <a:t>Business/Logic  Layer</a:t>
            </a:r>
          </a:p>
          <a:p>
            <a:pPr lvl="1"/>
            <a:r>
              <a:rPr lang="en-US" dirty="0" smtClean="0"/>
              <a:t>Data Layer</a:t>
            </a:r>
          </a:p>
          <a:p>
            <a:r>
              <a:rPr lang="en-US" dirty="0" smtClean="0"/>
              <a:t>N-tier architectures try to separate the components into different tiers/layers </a:t>
            </a:r>
          </a:p>
          <a:p>
            <a:pPr lvl="1"/>
            <a:r>
              <a:rPr lang="en-US" dirty="0" smtClean="0"/>
              <a:t>Tier: physical separation </a:t>
            </a:r>
          </a:p>
          <a:p>
            <a:pPr lvl="1"/>
            <a:r>
              <a:rPr lang="en-US" dirty="0" smtClean="0"/>
              <a:t>Layer: logical separation </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1-Tier Architecture </a:t>
            </a:r>
            <a:endParaRPr lang="en-US" dirty="0"/>
          </a:p>
        </p:txBody>
      </p:sp>
      <p:pic>
        <p:nvPicPr>
          <p:cNvPr id="1028" name="Picture 4"/>
          <p:cNvPicPr>
            <a:picLocks noGrp="1" noChangeAspect="1" noChangeArrowheads="1"/>
          </p:cNvPicPr>
          <p:nvPr>
            <p:ph idx="1"/>
          </p:nvPr>
        </p:nvPicPr>
        <p:blipFill>
          <a:blip r:embed="rId2"/>
          <a:srcRect l="10244" t="42090" r="8351" b="14136"/>
          <a:stretch>
            <a:fillRect/>
          </a:stretch>
        </p:blipFill>
        <p:spPr bwMode="auto">
          <a:xfrm>
            <a:off x="1066800" y="1295400"/>
            <a:ext cx="6553200" cy="1981200"/>
          </a:xfrm>
          <a:prstGeom prst="rect">
            <a:avLst/>
          </a:prstGeom>
          <a:noFill/>
          <a:ln w="9525">
            <a:noFill/>
            <a:miter lim="800000"/>
            <a:headEnd/>
            <a:tailEnd/>
          </a:ln>
          <a:effectLst/>
        </p:spPr>
      </p:pic>
      <p:sp>
        <p:nvSpPr>
          <p:cNvPr id="10" name="TextBox 9"/>
          <p:cNvSpPr txBox="1"/>
          <p:nvPr/>
        </p:nvSpPr>
        <p:spPr>
          <a:xfrm>
            <a:off x="457200" y="3352801"/>
            <a:ext cx="8305800" cy="3293209"/>
          </a:xfrm>
          <a:prstGeom prst="rect">
            <a:avLst/>
          </a:prstGeom>
          <a:noFill/>
        </p:spPr>
        <p:txBody>
          <a:bodyPr wrap="square" rtlCol="0">
            <a:spAutoFit/>
          </a:bodyPr>
          <a:lstStyle/>
          <a:p>
            <a:pPr marL="225425" indent="-225425">
              <a:buFont typeface="Arial" pitchFamily="34" charset="0"/>
              <a:buChar char="•"/>
            </a:pPr>
            <a:r>
              <a:rPr lang="en-US" sz="2400" dirty="0" smtClean="0"/>
              <a:t> </a:t>
            </a:r>
            <a:r>
              <a:rPr lang="en-US" sz="2300" dirty="0" smtClean="0"/>
              <a:t>All 3 layers are on the same machine </a:t>
            </a:r>
          </a:p>
          <a:p>
            <a:pPr marL="350838" lvl="1">
              <a:buFont typeface="Arial" pitchFamily="34" charset="0"/>
              <a:buChar char="•"/>
            </a:pPr>
            <a:r>
              <a:rPr lang="en-US" sz="2300" dirty="0" smtClean="0"/>
              <a:t>   All code and processing kept on a single machine </a:t>
            </a:r>
          </a:p>
          <a:p>
            <a:pPr marL="225425" indent="-225425">
              <a:buFont typeface="Arial" pitchFamily="34" charset="0"/>
              <a:buChar char="•"/>
            </a:pPr>
            <a:r>
              <a:rPr lang="en-US" sz="2300" dirty="0" smtClean="0"/>
              <a:t>Presentation, Logic, Data layers are tightly connected</a:t>
            </a:r>
          </a:p>
          <a:p>
            <a:pPr marL="630238" lvl="1" indent="-285750">
              <a:buFont typeface="Arial" pitchFamily="34" charset="0"/>
              <a:buChar char="•"/>
            </a:pPr>
            <a:r>
              <a:rPr lang="en-US" sz="2300" dirty="0" smtClean="0"/>
              <a:t>Scalability: Single processor means hard to increase volume of processing </a:t>
            </a:r>
          </a:p>
          <a:p>
            <a:pPr marL="630238" lvl="1" indent="-285750">
              <a:buFont typeface="Arial" pitchFamily="34" charset="0"/>
              <a:buChar char="•"/>
            </a:pPr>
            <a:r>
              <a:rPr lang="en-US" sz="2300" dirty="0" smtClean="0"/>
              <a:t>Portability: Moving to a new machine may mean rewriting everything </a:t>
            </a:r>
          </a:p>
          <a:p>
            <a:pPr marL="630238" lvl="1" indent="-285750">
              <a:buFont typeface="Arial" pitchFamily="34" charset="0"/>
              <a:buChar char="•"/>
            </a:pPr>
            <a:r>
              <a:rPr lang="en-US" sz="2300" dirty="0" smtClean="0"/>
              <a:t>Maintenance: Changing one layer requires changing other layers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2-Tier Architecture </a:t>
            </a:r>
            <a:endParaRPr lang="en-US" sz="5400" dirty="0"/>
          </a:p>
        </p:txBody>
      </p:sp>
      <p:pic>
        <p:nvPicPr>
          <p:cNvPr id="2050" name="Picture 2"/>
          <p:cNvPicPr>
            <a:picLocks noGrp="1" noChangeAspect="1" noChangeArrowheads="1"/>
          </p:cNvPicPr>
          <p:nvPr>
            <p:ph idx="1"/>
          </p:nvPr>
        </p:nvPicPr>
        <p:blipFill>
          <a:blip r:embed="rId2"/>
          <a:srcRect l="29175" t="42091" r="27282" b="27604"/>
          <a:stretch>
            <a:fillRect/>
          </a:stretch>
        </p:blipFill>
        <p:spPr bwMode="auto">
          <a:xfrm>
            <a:off x="457200" y="1447800"/>
            <a:ext cx="8382000" cy="2057400"/>
          </a:xfrm>
          <a:prstGeom prst="rect">
            <a:avLst/>
          </a:prstGeom>
          <a:noFill/>
          <a:ln w="9525">
            <a:noFill/>
            <a:miter lim="800000"/>
            <a:headEnd/>
            <a:tailEnd/>
          </a:ln>
          <a:effectLst/>
        </p:spPr>
      </p:pic>
      <p:sp>
        <p:nvSpPr>
          <p:cNvPr id="5" name="TextBox 4"/>
          <p:cNvSpPr txBox="1"/>
          <p:nvPr/>
        </p:nvSpPr>
        <p:spPr>
          <a:xfrm>
            <a:off x="685800" y="3429000"/>
            <a:ext cx="8001000" cy="2677656"/>
          </a:xfrm>
          <a:prstGeom prst="rect">
            <a:avLst/>
          </a:prstGeom>
          <a:noFill/>
        </p:spPr>
        <p:txBody>
          <a:bodyPr wrap="square" rtlCol="0">
            <a:spAutoFit/>
          </a:bodyPr>
          <a:lstStyle/>
          <a:p>
            <a:pPr marL="225425" indent="-225425" algn="just">
              <a:buFont typeface="Arial" pitchFamily="34" charset="0"/>
              <a:buChar char="•"/>
            </a:pPr>
            <a:r>
              <a:rPr lang="en-US" sz="2400" dirty="0" smtClean="0"/>
              <a:t>Database runs on Server </a:t>
            </a:r>
          </a:p>
          <a:p>
            <a:pPr marL="503238" lvl="1" indent="-225425" algn="just">
              <a:buFont typeface="Arial" pitchFamily="34" charset="0"/>
              <a:buChar char="•"/>
            </a:pPr>
            <a:r>
              <a:rPr lang="en-US" sz="2400" dirty="0" smtClean="0"/>
              <a:t>Separated from client </a:t>
            </a:r>
          </a:p>
          <a:p>
            <a:pPr marL="503238" lvl="1" indent="-225425" algn="just">
              <a:buFont typeface="Arial" pitchFamily="34" charset="0"/>
              <a:buChar char="•"/>
            </a:pPr>
            <a:r>
              <a:rPr lang="en-US" sz="2400" dirty="0" smtClean="0"/>
              <a:t>Easy to switch to a different database </a:t>
            </a:r>
          </a:p>
          <a:p>
            <a:pPr marL="225425" indent="-225425" algn="just">
              <a:buFont typeface="Arial" pitchFamily="34" charset="0"/>
              <a:buChar char="•"/>
            </a:pPr>
            <a:r>
              <a:rPr lang="en-US" sz="2400" dirty="0" smtClean="0"/>
              <a:t>Presentation and logic layers still tightly connected </a:t>
            </a:r>
          </a:p>
          <a:p>
            <a:pPr marL="509588" indent="-225425" algn="just">
              <a:buFont typeface="Arial" pitchFamily="34" charset="0"/>
              <a:buChar char="•"/>
            </a:pPr>
            <a:r>
              <a:rPr lang="en-US" sz="2400" dirty="0" smtClean="0"/>
              <a:t>Heavy load on server </a:t>
            </a:r>
          </a:p>
          <a:p>
            <a:pPr marL="509588" indent="-225425" algn="just">
              <a:buFont typeface="Arial" pitchFamily="34" charset="0"/>
              <a:buChar char="•"/>
            </a:pPr>
            <a:r>
              <a:rPr lang="en-US" sz="2400" dirty="0" smtClean="0"/>
              <a:t>Potential congestion on network </a:t>
            </a:r>
          </a:p>
          <a:p>
            <a:pPr marL="509588" indent="-225425" algn="just">
              <a:buFont typeface="Arial" pitchFamily="34" charset="0"/>
              <a:buChar char="•"/>
            </a:pPr>
            <a:r>
              <a:rPr lang="en-US" sz="2400" dirty="0" smtClean="0"/>
              <a:t>Presentation still tied to business logic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normAutofit fontScale="77500" lnSpcReduction="20000"/>
          </a:bodyPr>
          <a:lstStyle/>
          <a:p>
            <a:r>
              <a:rPr lang="en-US" b="1" dirty="0" smtClean="0"/>
              <a:t>Fat Client Model:</a:t>
            </a:r>
            <a:r>
              <a:rPr lang="en-US" dirty="0" smtClean="0"/>
              <a:t> </a:t>
            </a:r>
          </a:p>
          <a:p>
            <a:pPr lvl="1"/>
            <a:r>
              <a:rPr lang="en-US" dirty="0" smtClean="0"/>
              <a:t>The client side becomes more and more fat for increase in complexity of applications there by reducing the effective bandwidth of the network. </a:t>
            </a:r>
          </a:p>
          <a:p>
            <a:pPr lvl="1"/>
            <a:r>
              <a:rPr lang="en-US" dirty="0" smtClean="0"/>
              <a:t>This system combines the presentation layer and business logic layer where in the data access layer is a separate tier</a:t>
            </a:r>
          </a:p>
          <a:p>
            <a:r>
              <a:rPr lang="en-US" b="1" dirty="0" smtClean="0"/>
              <a:t>Fat Server Model: </a:t>
            </a:r>
          </a:p>
          <a:p>
            <a:pPr lvl="1"/>
            <a:r>
              <a:rPr lang="en-US" dirty="0" smtClean="0"/>
              <a:t>In this system the stored procedure is placed with in the database. So whenever the business logic changes, the procedure must be modified. Thus the server side is fatter in this system. </a:t>
            </a:r>
            <a:endParaRPr lang="en-US" smtClean="0"/>
          </a:p>
          <a:p>
            <a:pPr lvl="1"/>
            <a:r>
              <a:rPr lang="en-US" smtClean="0"/>
              <a:t>Development </a:t>
            </a:r>
            <a:r>
              <a:rPr lang="en-US" dirty="0" smtClean="0"/>
              <a:t>of stored procedure, which enhances portability, is an improvement in this system though does not solve most of the problem of Fat Client Model.</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 of 2-Tier </a:t>
            </a:r>
            <a:r>
              <a:rPr lang="en-US" dirty="0" smtClean="0"/>
              <a:t>Architecture</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smtClean="0"/>
              <a:t>Network performance suffers reducing the amount of bandwidth of other users.</a:t>
            </a:r>
          </a:p>
          <a:p>
            <a:pPr algn="just"/>
            <a:r>
              <a:rPr lang="en-US" dirty="0" smtClean="0"/>
              <a:t>Changing business logic layer involves recompiling and redeploying the client tier.</a:t>
            </a:r>
          </a:p>
          <a:p>
            <a:pPr algn="just"/>
            <a:r>
              <a:rPr lang="en-US" dirty="0" smtClean="0"/>
              <a:t>Fat client are bound to database API such as relational databases. This involves not only redeploying each client but the client code should also change to suit the new database type.</a:t>
            </a:r>
          </a:p>
          <a:p>
            <a:pPr algn="just"/>
            <a:r>
              <a:rPr lang="en-US" dirty="0" smtClean="0"/>
              <a:t>Every client needs to establish its own database connection. Therefore, database connection costs are high</a:t>
            </a:r>
          </a:p>
          <a:p>
            <a:pPr algn="just"/>
            <a:r>
              <a:rPr lang="en-US" dirty="0" smtClean="0"/>
              <a:t>Database drivers must be installed and configured on each of the client tiers, which include high deployment cost</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3-Tier Architecture </a:t>
            </a:r>
            <a:endParaRPr lang="en-US" dirty="0"/>
          </a:p>
        </p:txBody>
      </p:sp>
      <p:pic>
        <p:nvPicPr>
          <p:cNvPr id="3074" name="Picture 2"/>
          <p:cNvPicPr>
            <a:picLocks noGrp="1" noChangeAspect="1" noChangeArrowheads="1"/>
          </p:cNvPicPr>
          <p:nvPr>
            <p:ph sz="half" idx="1"/>
          </p:nvPr>
        </p:nvPicPr>
        <p:blipFill>
          <a:blip r:embed="rId2"/>
          <a:srcRect l="28302" t="35218" r="24528" b="35563"/>
          <a:stretch>
            <a:fillRect/>
          </a:stretch>
        </p:blipFill>
        <p:spPr bwMode="auto">
          <a:xfrm>
            <a:off x="381000" y="1524000"/>
            <a:ext cx="8763000" cy="1981200"/>
          </a:xfrm>
          <a:prstGeom prst="rect">
            <a:avLst/>
          </a:prstGeom>
          <a:noFill/>
          <a:ln w="9525">
            <a:noFill/>
            <a:miter lim="800000"/>
            <a:headEnd/>
            <a:tailEnd/>
          </a:ln>
          <a:effectLst/>
        </p:spPr>
      </p:pic>
      <p:sp>
        <p:nvSpPr>
          <p:cNvPr id="6" name="Content Placeholder 5"/>
          <p:cNvSpPr>
            <a:spLocks noGrp="1"/>
          </p:cNvSpPr>
          <p:nvPr>
            <p:ph sz="half" idx="2"/>
          </p:nvPr>
        </p:nvSpPr>
        <p:spPr>
          <a:xfrm>
            <a:off x="533400" y="3429000"/>
            <a:ext cx="8153400" cy="2316163"/>
          </a:xfrm>
        </p:spPr>
        <p:txBody>
          <a:bodyPr>
            <a:normAutofit/>
          </a:bodyPr>
          <a:lstStyle/>
          <a:p>
            <a:r>
              <a:rPr lang="en-US" dirty="0" smtClean="0"/>
              <a:t>Each layer can potentially run on a different machine </a:t>
            </a:r>
          </a:p>
          <a:p>
            <a:r>
              <a:rPr lang="en-US" dirty="0" smtClean="0"/>
              <a:t>Presentation, logic, data layers disconnected </a:t>
            </a:r>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141</TotalTime>
  <Words>1496</Words>
  <Application>Microsoft Office PowerPoint</Application>
  <PresentationFormat>On-screen Show (4:3)</PresentationFormat>
  <Paragraphs>162</Paragraphs>
  <Slides>20</Slides>
  <Notes>1</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Unit 2</vt:lpstr>
      <vt:lpstr>Introduction</vt:lpstr>
      <vt:lpstr>Distinct characteristics of C/S </vt:lpstr>
      <vt:lpstr>Significance of “Tiers”</vt:lpstr>
      <vt:lpstr>1-Tier Architecture </vt:lpstr>
      <vt:lpstr>2-Tier Architecture </vt:lpstr>
      <vt:lpstr>Contd..</vt:lpstr>
      <vt:lpstr>Disadvantage of 2-Tier Architecture</vt:lpstr>
      <vt:lpstr>3-Tier Architecture </vt:lpstr>
      <vt:lpstr>3-tier Architecture Overview</vt:lpstr>
      <vt:lpstr>3-tier Architecture Overview</vt:lpstr>
      <vt:lpstr>The 3-Tier Architecture for Web Apps </vt:lpstr>
      <vt:lpstr>3-Tier Architecture - Advantages </vt:lpstr>
      <vt:lpstr>Disadvantage</vt:lpstr>
      <vt:lpstr>Middleware</vt:lpstr>
      <vt:lpstr>Middleware features</vt:lpstr>
      <vt:lpstr>Multi-Tier Architecture</vt:lpstr>
      <vt:lpstr>N-Tier Architecture</vt:lpstr>
      <vt:lpstr>Benefits of N-Tier Architecture</vt:lpstr>
      <vt:lpstr>Disadvantages and Application of N-tier Architecture</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2</dc:title>
  <dc:creator>User</dc:creator>
  <cp:lastModifiedBy>User</cp:lastModifiedBy>
  <cp:revision>27</cp:revision>
  <dcterms:created xsi:type="dcterms:W3CDTF">2006-08-16T00:00:00Z</dcterms:created>
  <dcterms:modified xsi:type="dcterms:W3CDTF">2015-03-11T05:20:02Z</dcterms:modified>
</cp:coreProperties>
</file>