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73" r:id="rId15"/>
    <p:sldId id="269" r:id="rId16"/>
    <p:sldId id="270" r:id="rId17"/>
    <p:sldId id="271" r:id="rId18"/>
    <p:sldId id="272" r:id="rId19"/>
    <p:sldId id="274" r:id="rId20"/>
    <p:sldId id="275" r:id="rId21"/>
    <p:sldId id="282" r:id="rId22"/>
    <p:sldId id="276" r:id="rId23"/>
    <p:sldId id="277" r:id="rId24"/>
    <p:sldId id="280" r:id="rId25"/>
    <p:sldId id="279" r:id="rId26"/>
    <p:sldId id="281" r:id="rId27"/>
    <p:sldId id="278" r:id="rId28"/>
    <p:sldId id="283" r:id="rId29"/>
    <p:sldId id="287" r:id="rId30"/>
    <p:sldId id="288" r:id="rId31"/>
    <p:sldId id="284" r:id="rId32"/>
    <p:sldId id="285" r:id="rId33"/>
    <p:sldId id="286"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a:t>
            </a:r>
            <a:endParaRPr lang="en-US" dirty="0"/>
          </a:p>
        </p:txBody>
      </p:sp>
      <p:sp>
        <p:nvSpPr>
          <p:cNvPr id="3" name="Subtitle 2"/>
          <p:cNvSpPr>
            <a:spLocks noGrp="1"/>
          </p:cNvSpPr>
          <p:nvPr>
            <p:ph type="subTitle" idx="1"/>
          </p:nvPr>
        </p:nvSpPr>
        <p:spPr>
          <a:xfrm>
            <a:off x="1371600" y="3886200"/>
            <a:ext cx="7315200" cy="1752600"/>
          </a:xfrm>
        </p:spPr>
        <p:txBody>
          <a:bodyPr/>
          <a:lstStyle/>
          <a:p>
            <a:r>
              <a:rPr lang="en-US" b="1" dirty="0" smtClean="0"/>
              <a:t>Protocols and Client/Server Applications</a:t>
            </a:r>
          </a:p>
          <a:p>
            <a:r>
              <a:rPr lang="en-US" dirty="0" smtClean="0"/>
              <a:t>Protocols: SMTP, E-mail Message (RFC22), PGP, POP, IMAP, HTTP, FTP</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When someone starts using PGP, they generate a Key Pair. These are really just text files that look like gibberish to a human.</a:t>
            </a:r>
          </a:p>
          <a:p>
            <a:pPr algn="just"/>
            <a:r>
              <a:rPr lang="en-US" dirty="0" smtClean="0"/>
              <a:t>The keys can be created at various levels of strength – 512, 1024, or 2048 bit strengths are used. The higher the number, the stronger the encryption value of the key. </a:t>
            </a:r>
          </a:p>
          <a:p>
            <a:pPr algn="just"/>
            <a:r>
              <a:rPr lang="en-US" dirty="0" smtClean="0"/>
              <a:t>One key of the pair is the Private key – this key should always be kept safe and never given to anyone. The other key is the public key – this key should be given to as many people as possible</a:t>
            </a:r>
          </a:p>
          <a:p>
            <a:r>
              <a:rPr lang="en-US" dirty="0" smtClean="0"/>
              <a:t>if user A wants to send an encrypted message to user B, user A would first obtain user B’s public key.  This is possible because public keys are meant to be widely distributed. </a:t>
            </a:r>
          </a:p>
          <a:p>
            <a:r>
              <a:rPr lang="en-US" dirty="0" smtClean="0"/>
              <a:t>Then user A encrypts the message using user B’s public key. The encrypted message can now only be decrypted with B’s private key, which only he possesses. Not even user A, who wrote the message, can decrypt what he has encrypted, because he does not possess user B’s private Key.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the uses of PGP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most commonly used aspect of PGP is the signing and encryption of email or files. “Signing” a document is a way of verifying the integrity of the original work. The method is as follows:</a:t>
            </a:r>
          </a:p>
          <a:p>
            <a:pPr lvl="1"/>
            <a:r>
              <a:rPr lang="en-US" dirty="0" smtClean="0"/>
              <a:t>Make a digest or “hash” of the file or email. A hash is an algorithm that produces (theoretically) a unique output (the hash) from a given input (the message).</a:t>
            </a:r>
          </a:p>
          <a:p>
            <a:pPr lvl="1"/>
            <a:r>
              <a:rPr lang="en-US" dirty="0" smtClean="0"/>
              <a:t>Add the hash to the end of the message.</a:t>
            </a:r>
          </a:p>
          <a:p>
            <a:pPr lvl="1"/>
            <a:r>
              <a:rPr lang="en-US" dirty="0" smtClean="0"/>
              <a:t>When someone wants to verify that the message has not been modified, they run the hash algorithm on the message and compare it to the hash at the end of the message. If the signatures match, the message has not been altered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Post office Protocol (POP)</a:t>
            </a:r>
            <a:endParaRPr lang="en-US" dirty="0"/>
          </a:p>
        </p:txBody>
      </p:sp>
      <p:sp>
        <p:nvSpPr>
          <p:cNvPr id="3" name="Content Placeholder 2"/>
          <p:cNvSpPr>
            <a:spLocks noGrp="1"/>
          </p:cNvSpPr>
          <p:nvPr>
            <p:ph idx="1"/>
          </p:nvPr>
        </p:nvSpPr>
        <p:spPr>
          <a:xfrm>
            <a:off x="76200" y="838200"/>
            <a:ext cx="8915400" cy="5486400"/>
          </a:xfrm>
        </p:spPr>
        <p:txBody>
          <a:bodyPr>
            <a:noAutofit/>
          </a:bodyPr>
          <a:lstStyle/>
          <a:p>
            <a:pPr algn="just"/>
            <a:r>
              <a:rPr lang="en-US" sz="2200" dirty="0" smtClean="0"/>
              <a:t> </a:t>
            </a:r>
            <a:r>
              <a:rPr lang="en-US" sz="2200" b="1" dirty="0" smtClean="0"/>
              <a:t>Post Office Protocol</a:t>
            </a:r>
            <a:r>
              <a:rPr lang="en-US" sz="2200" dirty="0" smtClean="0"/>
              <a:t> (</a:t>
            </a:r>
            <a:r>
              <a:rPr lang="en-US" sz="2200" b="1" dirty="0" smtClean="0"/>
              <a:t>POP</a:t>
            </a:r>
            <a:r>
              <a:rPr lang="en-US" sz="2200" dirty="0" smtClean="0"/>
              <a:t>) is an application-layer Internet standard protocol used by local e-mail clients to retrieve e-mail from a remote server over a TCP/IP connection</a:t>
            </a:r>
          </a:p>
          <a:p>
            <a:pPr algn="just"/>
            <a:r>
              <a:rPr lang="en-US" sz="2200" dirty="0" smtClean="0"/>
              <a:t>POP has been developed through several versions, with version 3 (</a:t>
            </a:r>
            <a:r>
              <a:rPr lang="en-US" sz="2200" b="1" dirty="0" smtClean="0"/>
              <a:t>POP3</a:t>
            </a:r>
            <a:r>
              <a:rPr lang="en-US" sz="2200" dirty="0" smtClean="0"/>
              <a:t>) being the current standard.</a:t>
            </a:r>
          </a:p>
          <a:p>
            <a:pPr algn="just"/>
            <a:r>
              <a:rPr lang="en-US" sz="2200" dirty="0" smtClean="0"/>
              <a:t>IT is an offline protocol, POP3 retrieves messages from the server (either at an ISP or on a LAN) and transfers them to a workstation’s hard disk. </a:t>
            </a:r>
          </a:p>
          <a:p>
            <a:pPr algn="just"/>
            <a:r>
              <a:rPr lang="en-US" sz="2200" dirty="0" smtClean="0"/>
              <a:t>It deletes the messages from the server if this option is explicitly mentioned in the configuration. </a:t>
            </a:r>
          </a:p>
          <a:p>
            <a:pPr algn="just"/>
            <a:r>
              <a:rPr lang="en-US" sz="2200" dirty="0" smtClean="0"/>
              <a:t>In short, POP3’s function is to get email from a remote mailbox and store it on a user’s local machine so it can be read later in a disconnected or “offline” state. </a:t>
            </a:r>
          </a:p>
          <a:p>
            <a:pPr algn="just"/>
            <a:r>
              <a:rPr lang="en-US" sz="2200" dirty="0" smtClean="0"/>
              <a:t>POP3 is designed as a single user, single mailbox system (one account per user). The POP3 connector is usually a combined POP3 retriever and SMTP sender.</a:t>
            </a:r>
          </a:p>
          <a:p>
            <a:pPr algn="just"/>
            <a:r>
              <a:rPr lang="en-US" sz="2200" dirty="0" smtClean="0"/>
              <a:t>It normally uses port 110.</a:t>
            </a:r>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POP</a:t>
            </a:r>
            <a:endParaRPr lang="en-US" dirty="0"/>
          </a:p>
        </p:txBody>
      </p:sp>
      <p:pic>
        <p:nvPicPr>
          <p:cNvPr id="1026" name="Picture 2"/>
          <p:cNvPicPr>
            <a:picLocks noGrp="1" noChangeAspect="1" noChangeArrowheads="1"/>
          </p:cNvPicPr>
          <p:nvPr>
            <p:ph idx="1"/>
          </p:nvPr>
        </p:nvPicPr>
        <p:blipFill>
          <a:blip r:embed="rId2" cstate="print"/>
          <a:srcRect l="33908" t="11785" r="29175" b="5717"/>
          <a:stretch>
            <a:fillRect/>
          </a:stretch>
        </p:blipFill>
        <p:spPr bwMode="auto">
          <a:xfrm>
            <a:off x="533400" y="1371600"/>
            <a:ext cx="3733800" cy="5181600"/>
          </a:xfrm>
          <a:prstGeom prst="rect">
            <a:avLst/>
          </a:prstGeom>
          <a:noFill/>
          <a:ln w="9525">
            <a:noFill/>
            <a:miter lim="800000"/>
            <a:headEnd/>
            <a:tailEnd/>
          </a:ln>
          <a:effectLst/>
        </p:spPr>
      </p:pic>
      <p:sp>
        <p:nvSpPr>
          <p:cNvPr id="6" name="TextBox 5"/>
          <p:cNvSpPr txBox="1"/>
          <p:nvPr/>
        </p:nvSpPr>
        <p:spPr>
          <a:xfrm>
            <a:off x="4267200" y="1225689"/>
            <a:ext cx="4648200" cy="5647700"/>
          </a:xfrm>
          <a:prstGeom prst="rect">
            <a:avLst/>
          </a:prstGeom>
          <a:noFill/>
        </p:spPr>
        <p:txBody>
          <a:bodyPr wrap="square" rtlCol="0">
            <a:spAutoFit/>
          </a:bodyPr>
          <a:lstStyle/>
          <a:p>
            <a:pPr marL="166688" indent="-166688" algn="just">
              <a:buFont typeface="Arial" pitchFamily="34" charset="0"/>
              <a:buChar char="•"/>
            </a:pPr>
            <a:r>
              <a:rPr lang="en-US" sz="1900" dirty="0" smtClean="0"/>
              <a:t> POP3 is an important component of Internet electronic mail. </a:t>
            </a:r>
          </a:p>
          <a:p>
            <a:pPr marL="166688" indent="-166688" algn="just">
              <a:buFont typeface="Arial" pitchFamily="34" charset="0"/>
              <a:buChar char="•"/>
            </a:pPr>
            <a:r>
              <a:rPr lang="en-US" sz="1900" dirty="0" smtClean="0"/>
              <a:t>While SMTP is designed to put mail into the mailbox from the Internet, POP3 is designed to retrieve mail from the mailbox and deliver them to their recipients.</a:t>
            </a:r>
          </a:p>
          <a:p>
            <a:pPr marL="166688" indent="-166688" algn="just">
              <a:buFont typeface="Arial" pitchFamily="34" charset="0"/>
              <a:buChar char="•"/>
            </a:pPr>
            <a:r>
              <a:rPr lang="en-US" sz="1900" dirty="0" smtClean="0"/>
              <a:t>users need to download their mail and close server connection before they can read their mail. To get more mail, they have to establish connection with the server again.</a:t>
            </a:r>
          </a:p>
          <a:p>
            <a:pPr marL="166688" indent="-166688" algn="just">
              <a:buFont typeface="Arial" pitchFamily="34" charset="0"/>
              <a:buChar char="•"/>
            </a:pPr>
            <a:r>
              <a:rPr lang="en-US" sz="1900" dirty="0" smtClean="0"/>
              <a:t>In addition, in using POP3, a user’s password is transmitted in the clear over the network. </a:t>
            </a:r>
          </a:p>
          <a:p>
            <a:pPr marL="166688" indent="-166688" algn="just">
              <a:buFont typeface="Arial" pitchFamily="34" charset="0"/>
              <a:buChar char="•"/>
            </a:pPr>
            <a:r>
              <a:rPr lang="en-US" sz="1900" dirty="0" smtClean="0"/>
              <a:t>Unlike POP3, IMAP can function both as an “offline” and an “online” protocol. IMAP also implements a security feature similar to that provided by the APOP command in POP3</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&amp; Disadvantage</a:t>
            </a:r>
            <a:endParaRPr lang="en-US" dirty="0"/>
          </a:p>
        </p:txBody>
      </p:sp>
      <p:sp>
        <p:nvSpPr>
          <p:cNvPr id="3" name="Content Placeholder 2"/>
          <p:cNvSpPr>
            <a:spLocks noGrp="1"/>
          </p:cNvSpPr>
          <p:nvPr>
            <p:ph idx="1"/>
          </p:nvPr>
        </p:nvSpPr>
        <p:spPr>
          <a:xfrm>
            <a:off x="228600" y="1371600"/>
            <a:ext cx="8686800" cy="5257800"/>
          </a:xfrm>
        </p:spPr>
        <p:txBody>
          <a:bodyPr>
            <a:normAutofit fontScale="62500" lnSpcReduction="20000"/>
          </a:bodyPr>
          <a:lstStyle/>
          <a:p>
            <a:r>
              <a:rPr lang="en-US" sz="3500" dirty="0" smtClean="0"/>
              <a:t>Advantages of POP:</a:t>
            </a:r>
            <a:r>
              <a:rPr lang="en-US" dirty="0" smtClean="0"/>
              <a:t> </a:t>
            </a:r>
          </a:p>
          <a:p>
            <a:pPr marL="506413" lvl="1"/>
            <a:r>
              <a:rPr lang="en-US" sz="3200" dirty="0" smtClean="0"/>
              <a:t>Emails are downloaded to the user’s computer. Messages can be read when user is offline. </a:t>
            </a:r>
          </a:p>
          <a:p>
            <a:pPr marL="506413" lvl="1"/>
            <a:r>
              <a:rPr lang="en-US" sz="3200" dirty="0" smtClean="0"/>
              <a:t>Opening attachments is quick and easy as they are already downloaded. </a:t>
            </a:r>
          </a:p>
          <a:p>
            <a:pPr marL="506413" lvl="1"/>
            <a:r>
              <a:rPr lang="en-US" sz="3200" dirty="0" smtClean="0"/>
              <a:t>Less server storage space required; all emails are stored on local machine. </a:t>
            </a:r>
          </a:p>
          <a:p>
            <a:pPr marL="506413" lvl="1"/>
            <a:r>
              <a:rPr lang="en-US" sz="3200" dirty="0" smtClean="0"/>
              <a:t>Storage capacity of emails limited by the size of your hard disk. </a:t>
            </a:r>
          </a:p>
          <a:p>
            <a:pPr marL="506413" lvl="1"/>
            <a:r>
              <a:rPr lang="en-US" sz="3200" dirty="0" smtClean="0"/>
              <a:t>Very popular, easy to configure and use</a:t>
            </a:r>
            <a:r>
              <a:rPr lang="en-US" dirty="0" smtClean="0"/>
              <a:t>. </a:t>
            </a:r>
          </a:p>
          <a:p>
            <a:r>
              <a:rPr lang="en-US" sz="3500" dirty="0" smtClean="0"/>
              <a:t>Disadvantages of POP: </a:t>
            </a:r>
          </a:p>
          <a:p>
            <a:pPr marL="506413" lvl="1"/>
            <a:r>
              <a:rPr lang="en-US" sz="3200" dirty="0" smtClean="0"/>
              <a:t>Emails cannot be accessed from other machines (unless configured to do so). </a:t>
            </a:r>
          </a:p>
          <a:p>
            <a:pPr marL="506413" lvl="1"/>
            <a:r>
              <a:rPr lang="en-US" sz="3200" dirty="0" smtClean="0"/>
              <a:t>Exporting the local mail folder to another email client or physical machine can be difficult. </a:t>
            </a:r>
          </a:p>
          <a:p>
            <a:pPr marL="506413" lvl="1"/>
            <a:r>
              <a:rPr lang="en-US" sz="3200" dirty="0" smtClean="0"/>
              <a:t>Email folders can become corrupted, potentially losing the entire mailbox at once. </a:t>
            </a:r>
          </a:p>
          <a:p>
            <a:pPr marL="506413" lvl="1"/>
            <a:r>
              <a:rPr lang="en-US" sz="3200" dirty="0" smtClean="0"/>
              <a:t>Email attachments may contain viruses which may expose the user’s PC to harm if they are opened locally and their virus scanner is unable to detect them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Internet Message Access Protocol (IMAP)</a:t>
            </a:r>
            <a:endParaRPr lang="en-US" dirty="0"/>
          </a:p>
        </p:txBody>
      </p:sp>
      <p:sp>
        <p:nvSpPr>
          <p:cNvPr id="3" name="Content Placeholder 2"/>
          <p:cNvSpPr>
            <a:spLocks noGrp="1"/>
          </p:cNvSpPr>
          <p:nvPr>
            <p:ph idx="1"/>
          </p:nvPr>
        </p:nvSpPr>
        <p:spPr/>
        <p:txBody>
          <a:bodyPr>
            <a:noAutofit/>
          </a:bodyPr>
          <a:lstStyle/>
          <a:p>
            <a:pPr algn="just"/>
            <a:r>
              <a:rPr lang="en-US" sz="2200" b="1" dirty="0" smtClean="0"/>
              <a:t>Internet Message Access Protocol</a:t>
            </a:r>
            <a:r>
              <a:rPr lang="en-US" sz="2200" dirty="0" smtClean="0"/>
              <a:t> (</a:t>
            </a:r>
            <a:r>
              <a:rPr lang="en-US" sz="2200" b="1" dirty="0" smtClean="0"/>
              <a:t>IMAP</a:t>
            </a:r>
            <a:r>
              <a:rPr lang="en-US" sz="2200" dirty="0" smtClean="0"/>
              <a:t>) is a protocol for e-mail retrieval and storage as an alternative to POP. </a:t>
            </a:r>
          </a:p>
          <a:p>
            <a:pPr algn="just"/>
            <a:r>
              <a:rPr lang="en-US" sz="2200" dirty="0" smtClean="0"/>
              <a:t>The Internet Message Access Protocol (commonly known as IMAP) is an Application Layer Internet protocol that allows an e-mail client to access e-mail on a remote mail server. The current version, IMAP version 4, is defined by RFC 3501. </a:t>
            </a:r>
          </a:p>
          <a:p>
            <a:pPr algn="just"/>
            <a:r>
              <a:rPr lang="en-US" sz="2200" dirty="0" smtClean="0"/>
              <a:t>An IMAP server typically listens on well-known port 143. </a:t>
            </a:r>
          </a:p>
          <a:p>
            <a:pPr algn="just"/>
            <a:r>
              <a:rPr lang="en-US" sz="2200" dirty="0" smtClean="0"/>
              <a:t>IMAP over SSL </a:t>
            </a:r>
            <a:r>
              <a:rPr lang="en-US" sz="2200" b="1" dirty="0" smtClean="0"/>
              <a:t>(IMAPS)</a:t>
            </a:r>
            <a:r>
              <a:rPr lang="en-US" sz="2200" dirty="0" smtClean="0"/>
              <a:t> is assigned well-known port number 993</a:t>
            </a:r>
          </a:p>
          <a:p>
            <a:pPr algn="just"/>
            <a:r>
              <a:rPr lang="en-US" sz="2200" dirty="0" smtClean="0"/>
              <a:t>IMAP, unlike POP, specifically allows multiple clients simultaneously connected to the same mailbox, and through flags stored on the server, different clients accessing the same mailbox at the same or different times can detect state changes made by other clients</a:t>
            </a:r>
          </a:p>
          <a:p>
            <a:pPr algn="just">
              <a:buNone/>
            </a:pPr>
            <a:endParaRPr lang="en-US" sz="22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sender sends email. An SMTP server transports. </a:t>
            </a:r>
          </a:p>
          <a:p>
            <a:r>
              <a:rPr lang="en-US" dirty="0" smtClean="0"/>
              <a:t>An email server stores the mail for the user to access. And here ends the similarities. </a:t>
            </a:r>
          </a:p>
          <a:p>
            <a:r>
              <a:rPr lang="en-US" dirty="0" smtClean="0"/>
              <a:t>When the receiver contacts the email server using an IMAP client the mail normally stays on the server. </a:t>
            </a:r>
          </a:p>
          <a:p>
            <a:r>
              <a:rPr lang="en-US" dirty="0" smtClean="0"/>
              <a:t>The receiver can read the mail, move it into another folder on the server or copy it to a public folder to share with others</a:t>
            </a:r>
          </a:p>
          <a:p>
            <a:r>
              <a:rPr lang="en-US" dirty="0" smtClean="0"/>
              <a:t>IMAP is more complex. By keeping email on the server it enables access to email from multiple computers. Its multiple-folder system provides for content sharing</a:t>
            </a:r>
          </a:p>
          <a:p>
            <a:r>
              <a:rPr lang="en-US" dirty="0" smtClean="0"/>
              <a:t>IMAP supports both on-line and off-line modes of operation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Email Delivery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Email delivery models describe how email servers and email clients work together. There are three different models of how to deliver email on the Internet</a:t>
            </a:r>
          </a:p>
          <a:p>
            <a:pPr lvl="1"/>
            <a:r>
              <a:rPr lang="en-US" dirty="0" smtClean="0"/>
              <a:t>Offline</a:t>
            </a:r>
          </a:p>
          <a:p>
            <a:pPr lvl="2"/>
            <a:r>
              <a:rPr lang="en-US" dirty="0" smtClean="0"/>
              <a:t>In this model, a client goes online with an email server, downloads the mail, then goes offline. All mail and attachments are stored on the client machine and deleted from the email server</a:t>
            </a:r>
          </a:p>
          <a:p>
            <a:pPr lvl="1"/>
            <a:r>
              <a:rPr lang="en-US" dirty="0" smtClean="0"/>
              <a:t>Online</a:t>
            </a:r>
          </a:p>
          <a:p>
            <a:pPr lvl="2" algn="just"/>
            <a:r>
              <a:rPr lang="en-US" dirty="0" smtClean="0"/>
              <a:t>With the online model, the client connects to the server and stays connected while the user processes the mail. In addition to processing the email, the user can add, change and delete email mailbox folders for personal and public accounts. Multiple users can simultaneously access a single public folder. All mail is stored on the server</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&amp; Drawback</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IMAP Benefits</a:t>
            </a:r>
          </a:p>
          <a:p>
            <a:pPr lvl="1"/>
            <a:r>
              <a:rPr lang="en-US" dirty="0" smtClean="0"/>
              <a:t>Multiple Client Support. Messages can be viewed on any computer with an IMAP client.</a:t>
            </a:r>
          </a:p>
          <a:p>
            <a:pPr lvl="1"/>
            <a:r>
              <a:rPr lang="en-US" dirty="0" smtClean="0"/>
              <a:t>Public and group folders. Because they are on the server everyone can see and use them.</a:t>
            </a:r>
          </a:p>
          <a:p>
            <a:pPr lvl="1"/>
            <a:r>
              <a:rPr lang="en-US" dirty="0" smtClean="0"/>
              <a:t>Configurability. It has dozens of options based on all three mail delivery models.</a:t>
            </a:r>
          </a:p>
          <a:p>
            <a:r>
              <a:rPr lang="en-US" b="1" dirty="0" smtClean="0"/>
              <a:t>IMAP Drawbacks</a:t>
            </a:r>
          </a:p>
          <a:p>
            <a:pPr lvl="1"/>
            <a:r>
              <a:rPr lang="en-US" dirty="0" smtClean="0"/>
              <a:t>Future Shock. Too many options.</a:t>
            </a:r>
          </a:p>
          <a:p>
            <a:pPr lvl="1"/>
            <a:r>
              <a:rPr lang="en-US" dirty="0" smtClean="0"/>
              <a:t>Server Intensive. Consumes server CPU and disk resources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Hypertext Transfer Protocol (HTTP)</a:t>
            </a:r>
            <a:endParaRPr lang="en-US" dirty="0"/>
          </a:p>
        </p:txBody>
      </p:sp>
      <p:sp>
        <p:nvSpPr>
          <p:cNvPr id="3" name="Content Placeholder 2"/>
          <p:cNvSpPr>
            <a:spLocks noGrp="1"/>
          </p:cNvSpPr>
          <p:nvPr>
            <p:ph idx="1"/>
          </p:nvPr>
        </p:nvSpPr>
        <p:spPr>
          <a:xfrm>
            <a:off x="76200" y="1295400"/>
            <a:ext cx="8991600" cy="5257800"/>
          </a:xfrm>
        </p:spPr>
        <p:txBody>
          <a:bodyPr>
            <a:noAutofit/>
          </a:bodyPr>
          <a:lstStyle/>
          <a:p>
            <a:pPr algn="just"/>
            <a:r>
              <a:rPr lang="en-US" sz="2200" dirty="0" smtClean="0"/>
              <a:t>The </a:t>
            </a:r>
            <a:r>
              <a:rPr lang="en-US" sz="2200" b="1" dirty="0" smtClean="0"/>
              <a:t>Hypertext Transfer Protocol</a:t>
            </a:r>
            <a:r>
              <a:rPr lang="en-US" sz="2200" dirty="0" smtClean="0"/>
              <a:t> (</a:t>
            </a:r>
            <a:r>
              <a:rPr lang="en-US" sz="2200" b="1" dirty="0" smtClean="0"/>
              <a:t>HTTP</a:t>
            </a:r>
            <a:r>
              <a:rPr lang="en-US" sz="2200" dirty="0" smtClean="0"/>
              <a:t>) is an application protocol for distributed, collaborative, hypermedia information systems. HTTP is the foundation of data communication for the World Wide Web</a:t>
            </a:r>
          </a:p>
          <a:p>
            <a:pPr algn="just"/>
            <a:r>
              <a:rPr lang="en-US" sz="2200" dirty="0" smtClean="0"/>
              <a:t>It is Protocol for transfer of various data formats between server and client (Plaintext, Hypertext, Images, Video, Sound ) and Meta –information</a:t>
            </a:r>
          </a:p>
          <a:p>
            <a:pPr algn="just"/>
            <a:r>
              <a:rPr lang="en-US" sz="2200" dirty="0" smtClean="0"/>
              <a:t>Hypertext Transport Protocol is a Language of the Web, protocol used for communication between web browsers and web servers, use TCP port 80 (443 secure)</a:t>
            </a:r>
          </a:p>
          <a:p>
            <a:pPr algn="just"/>
            <a:r>
              <a:rPr lang="en-US" sz="2200" dirty="0" smtClean="0"/>
              <a:t>Hypertext is structured text that uses logical links (hyperlinks) between nodes containing text. HTTP is the protocol to exchange or transfer hypertext</a:t>
            </a:r>
          </a:p>
          <a:p>
            <a:pPr algn="just"/>
            <a:r>
              <a:rPr lang="en-US" sz="2200" dirty="0" smtClean="0"/>
              <a:t>The standards development of HTTP was coordinated by the Internet Engineering Task Force (IETF) and the World Wide Web Consortium (W3C), culminating in the publication of a series of Requests for Comments (RFCs), most notably RFC 2616</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Mail Transfer Protocol (SMTP)</a:t>
            </a:r>
            <a:endParaRPr lang="en-US" dirty="0"/>
          </a:p>
        </p:txBody>
      </p:sp>
      <p:sp>
        <p:nvSpPr>
          <p:cNvPr id="3" name="Content Placeholder 2"/>
          <p:cNvSpPr>
            <a:spLocks noGrp="1"/>
          </p:cNvSpPr>
          <p:nvPr>
            <p:ph idx="1"/>
          </p:nvPr>
        </p:nvSpPr>
        <p:spPr>
          <a:xfrm>
            <a:off x="304800" y="1371600"/>
            <a:ext cx="8534400" cy="4754563"/>
          </a:xfrm>
        </p:spPr>
        <p:txBody>
          <a:bodyPr>
            <a:noAutofit/>
          </a:bodyPr>
          <a:lstStyle/>
          <a:p>
            <a:pPr algn="just"/>
            <a:r>
              <a:rPr lang="en-US" sz="2500" dirty="0" smtClean="0"/>
              <a:t>Simple Mail Transfer Protocol (SMTP) is an Internet standard for Electronic mail (e-Mail) Transmission</a:t>
            </a:r>
          </a:p>
          <a:p>
            <a:pPr algn="just"/>
            <a:r>
              <a:rPr lang="en-US" sz="2500" dirty="0" smtClean="0"/>
              <a:t>IT was first defined by RFC 821 Later Extended by RFC 5321 which is widely use today.</a:t>
            </a:r>
          </a:p>
          <a:p>
            <a:pPr algn="just"/>
            <a:r>
              <a:rPr lang="en-US" sz="2500" dirty="0" smtClean="0"/>
              <a:t>SMTP by default uses TCP port 25. The protocol for mail submission is the same, but uses port 587. SMTP connections secured by </a:t>
            </a:r>
            <a:r>
              <a:rPr lang="en-US" sz="2500" dirty="0" smtClean="0"/>
              <a:t>SSL/TSL, </a:t>
            </a:r>
            <a:r>
              <a:rPr lang="en-US" sz="2500" dirty="0" smtClean="0"/>
              <a:t>known as SMTPS, default to port 465</a:t>
            </a:r>
          </a:p>
          <a:p>
            <a:pPr algn="just"/>
            <a:r>
              <a:rPr lang="en-US" sz="2500" dirty="0" smtClean="0"/>
              <a:t>Electronic mail servers and other mail transfer agents use SMTP to send and receive mail messages, user-level client mail applications typically use SMTP only for sending messages to a mail server for relaying. For receiving messages, client applications usually use either POP3 or IMAP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Overview</a:t>
            </a:r>
            <a:endParaRPr lang="en-US" dirty="0"/>
          </a:p>
        </p:txBody>
      </p:sp>
      <p:sp>
        <p:nvSpPr>
          <p:cNvPr id="3" name="Content Placeholder 2"/>
          <p:cNvSpPr>
            <a:spLocks noGrp="1"/>
          </p:cNvSpPr>
          <p:nvPr>
            <p:ph idx="1"/>
          </p:nvPr>
        </p:nvSpPr>
        <p:spPr>
          <a:xfrm>
            <a:off x="381000" y="1295400"/>
            <a:ext cx="8458200" cy="5334000"/>
          </a:xfrm>
        </p:spPr>
        <p:txBody>
          <a:bodyPr>
            <a:normAutofit fontScale="70000" lnSpcReduction="20000"/>
          </a:bodyPr>
          <a:lstStyle/>
          <a:p>
            <a:pPr algn="just"/>
            <a:r>
              <a:rPr lang="en-US" dirty="0" smtClean="0"/>
              <a:t>HTTP functions as a request-response protocol in the client-server computing model.</a:t>
            </a:r>
          </a:p>
          <a:p>
            <a:pPr algn="just"/>
            <a:r>
              <a:rPr lang="en-US" dirty="0" smtClean="0"/>
              <a:t>The client submits an HTTP </a:t>
            </a:r>
            <a:r>
              <a:rPr lang="en-US" i="1" dirty="0" smtClean="0"/>
              <a:t>request</a:t>
            </a:r>
            <a:r>
              <a:rPr lang="en-US" dirty="0" smtClean="0"/>
              <a:t> message to the server. The server, which provides </a:t>
            </a:r>
            <a:r>
              <a:rPr lang="en-US" i="1" dirty="0" smtClean="0"/>
              <a:t>resources</a:t>
            </a:r>
            <a:r>
              <a:rPr lang="en-US" dirty="0" smtClean="0"/>
              <a:t> such as HTML files and other content, or performs other functions on behalf of the client, returns a </a:t>
            </a:r>
            <a:r>
              <a:rPr lang="en-US" i="1" dirty="0" smtClean="0"/>
              <a:t>response </a:t>
            </a:r>
            <a:r>
              <a:rPr lang="en-US" dirty="0" smtClean="0"/>
              <a:t>message to the client. The response contains completion status information about the request and may also contain requested content in its message body.</a:t>
            </a:r>
          </a:p>
          <a:p>
            <a:pPr algn="just"/>
            <a:r>
              <a:rPr lang="en-US" dirty="0" smtClean="0"/>
              <a:t>HTTP is an application layer protocol designed within the framework of the Internet Protocol Suite. Its definition presumes an underlying and reliable transport layer protocol and Transmission Control Protocol (TCP) is commonly used. However HTTP can use unreliable protocols such as the User Datagram Protocol (UDP)</a:t>
            </a:r>
          </a:p>
          <a:p>
            <a:pPr algn="just"/>
            <a:r>
              <a:rPr lang="en-US" dirty="0" smtClean="0"/>
              <a:t>HTTP resources are identified and located on the network by Uniform Resource Identifiers (URIs)—or, more specifically, Uniform Resource Locators (URLs)—using the http or https  URI schemes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HTTP - URLs</a:t>
            </a:r>
          </a:p>
        </p:txBody>
      </p:sp>
      <p:sp>
        <p:nvSpPr>
          <p:cNvPr id="6147" name="Rectangle 3"/>
          <p:cNvSpPr>
            <a:spLocks noGrp="1" noChangeArrowheads="1"/>
          </p:cNvSpPr>
          <p:nvPr>
            <p:ph type="body" idx="1"/>
          </p:nvPr>
        </p:nvSpPr>
        <p:spPr>
          <a:xfrm>
            <a:off x="609600" y="1676400"/>
            <a:ext cx="7772400" cy="4267200"/>
          </a:xfrm>
        </p:spPr>
        <p:txBody>
          <a:bodyPr>
            <a:normAutofit lnSpcReduction="10000"/>
          </a:bodyPr>
          <a:lstStyle/>
          <a:p>
            <a:r>
              <a:rPr lang="en-US" dirty="0" smtClean="0"/>
              <a:t>URL</a:t>
            </a:r>
          </a:p>
          <a:p>
            <a:pPr lvl="1"/>
            <a:r>
              <a:rPr lang="en-US" dirty="0" smtClean="0"/>
              <a:t>Uniform Resource Locator</a:t>
            </a:r>
          </a:p>
          <a:p>
            <a:pPr lvl="2"/>
            <a:r>
              <a:rPr lang="en-US" dirty="0" smtClean="0"/>
              <a:t>protocol (http, ftp, news)</a:t>
            </a:r>
          </a:p>
          <a:p>
            <a:pPr lvl="2"/>
            <a:r>
              <a:rPr lang="en-US" dirty="0" smtClean="0"/>
              <a:t>host name (name, domain name)</a:t>
            </a:r>
          </a:p>
          <a:p>
            <a:pPr lvl="2"/>
            <a:r>
              <a:rPr lang="en-US" dirty="0" smtClean="0"/>
              <a:t>port (usually 80 but many on 8080)</a:t>
            </a:r>
          </a:p>
          <a:p>
            <a:pPr lvl="2"/>
            <a:r>
              <a:rPr lang="en-US" dirty="0" smtClean="0"/>
              <a:t>directory path to the resource</a:t>
            </a:r>
          </a:p>
          <a:p>
            <a:pPr lvl="2"/>
            <a:r>
              <a:rPr lang="en-US" dirty="0" smtClean="0"/>
              <a:t>resource name</a:t>
            </a:r>
          </a:p>
          <a:p>
            <a:pPr lvl="1"/>
            <a:r>
              <a:rPr lang="en-US" dirty="0" smtClean="0"/>
              <a:t>http://xxx.myplace.com/www/index.html</a:t>
            </a:r>
          </a:p>
          <a:p>
            <a:pPr lvl="1"/>
            <a:r>
              <a:rPr lang="en-US" dirty="0" smtClean="0"/>
              <a:t>http://xxx.myplace.com:80/cgi-bin/t.exe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Request methods</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r>
              <a:rPr lang="en-US" dirty="0" smtClean="0"/>
              <a:t>HTTP defines methods to indicate the desired action to be performed on the identified resource.</a:t>
            </a:r>
          </a:p>
          <a:p>
            <a:r>
              <a:rPr lang="en-US" dirty="0" smtClean="0"/>
              <a:t>The HTTP/1.0 specification</a:t>
            </a:r>
            <a:r>
              <a:rPr lang="en-US" baseline="30000" dirty="0" smtClean="0"/>
              <a:t> </a:t>
            </a:r>
            <a:r>
              <a:rPr lang="en-US" dirty="0" smtClean="0"/>
              <a:t>defined 3 Method </a:t>
            </a:r>
          </a:p>
          <a:p>
            <a:pPr lvl="1"/>
            <a:r>
              <a:rPr lang="en-US" dirty="0" smtClean="0"/>
              <a:t>GET</a:t>
            </a:r>
          </a:p>
          <a:p>
            <a:pPr lvl="2"/>
            <a:r>
              <a:rPr lang="en-US" dirty="0" smtClean="0"/>
              <a:t>The GET method is used to ask for a specific document , when we click on a hyperlink, GET is being used</a:t>
            </a:r>
          </a:p>
          <a:p>
            <a:pPr lvl="2"/>
            <a:r>
              <a:rPr lang="en-US" dirty="0" smtClean="0"/>
              <a:t>run a CGI with arguments attached to the URL</a:t>
            </a:r>
          </a:p>
          <a:p>
            <a:pPr lvl="1"/>
            <a:r>
              <a:rPr lang="en-US" dirty="0" smtClean="0"/>
              <a:t>POST</a:t>
            </a:r>
          </a:p>
          <a:p>
            <a:pPr lvl="2"/>
            <a:r>
              <a:rPr lang="en-US" dirty="0" smtClean="0"/>
              <a:t>The POST method is used to transfer block of data from the client to the server</a:t>
            </a:r>
          </a:p>
          <a:p>
            <a:pPr lvl="2"/>
            <a:r>
              <a:rPr lang="en-US" dirty="0" smtClean="0"/>
              <a:t>more secure and private</a:t>
            </a:r>
          </a:p>
          <a:p>
            <a:pPr lvl="1"/>
            <a:r>
              <a:rPr lang="en-US" dirty="0" smtClean="0"/>
              <a:t>HEAD </a:t>
            </a:r>
          </a:p>
          <a:p>
            <a:pPr lvl="2"/>
            <a:r>
              <a:rPr lang="en-US" dirty="0" smtClean="0"/>
              <a:t>The HEAD method is used to ask only for information about a document, not for the document itself.</a:t>
            </a:r>
          </a:p>
          <a:p>
            <a:pPr lvl="2"/>
            <a:r>
              <a:rPr lang="en-US" dirty="0" smtClean="0"/>
              <a:t>It's often used by clients who use caching, to see if the document has changed since it was last accessed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04800" y="1295400"/>
            <a:ext cx="8686800" cy="5257800"/>
          </a:xfrm>
        </p:spPr>
        <p:txBody>
          <a:bodyPr>
            <a:normAutofit fontScale="47500" lnSpcReduction="20000"/>
          </a:bodyPr>
          <a:lstStyle/>
          <a:p>
            <a:pPr>
              <a:buNone/>
            </a:pPr>
            <a:r>
              <a:rPr lang="en-US" sz="5100" dirty="0" smtClean="0"/>
              <a:t>HTTP/1.1 specification</a:t>
            </a:r>
            <a:r>
              <a:rPr lang="en-US" sz="5100" baseline="30000" dirty="0" smtClean="0"/>
              <a:t> </a:t>
            </a:r>
            <a:r>
              <a:rPr lang="en-US" sz="5100" dirty="0" smtClean="0"/>
              <a:t>added 5 new methods:</a:t>
            </a:r>
          </a:p>
          <a:p>
            <a:pPr marL="225425" indent="-225425"/>
            <a:r>
              <a:rPr lang="en-US" sz="5100" dirty="0" smtClean="0"/>
              <a:t>OPTIONS</a:t>
            </a:r>
          </a:p>
          <a:p>
            <a:pPr marL="617538" lvl="1" indent="-279400"/>
            <a:r>
              <a:rPr lang="en-US" sz="3800" dirty="0" smtClean="0"/>
              <a:t>Returns the HTTP methods that the server supports for the specified URL. This can be used to check the functionality of a web server by requesting '*' instead of a specific resource.</a:t>
            </a:r>
          </a:p>
          <a:p>
            <a:pPr marL="225425" indent="-225425"/>
            <a:r>
              <a:rPr lang="en-US" sz="5100" dirty="0" smtClean="0"/>
              <a:t>PUT</a:t>
            </a:r>
          </a:p>
          <a:p>
            <a:pPr marL="617538" lvl="1" indent="-279400"/>
            <a:r>
              <a:rPr lang="en-US" sz="3800" dirty="0" smtClean="0"/>
              <a:t>Requests that the enclosed entity be stored under the supplied URI. If the URI refers to an already existing resource, it is modified; if the URI does not point to an existing resource, then the server can create the resource with that URI</a:t>
            </a:r>
          </a:p>
          <a:p>
            <a:pPr marL="225425" indent="-225425"/>
            <a:r>
              <a:rPr lang="en-US" sz="5100" dirty="0" smtClean="0"/>
              <a:t>DELETE</a:t>
            </a:r>
          </a:p>
          <a:p>
            <a:pPr marL="617538" lvl="1" indent="-279400"/>
            <a:r>
              <a:rPr lang="en-US" sz="3800" dirty="0" smtClean="0"/>
              <a:t>Deletes specified resource object, Usually Not allowed</a:t>
            </a:r>
          </a:p>
          <a:p>
            <a:pPr marL="225425" indent="-225425"/>
            <a:r>
              <a:rPr lang="en-US" sz="5100" dirty="0" smtClean="0"/>
              <a:t>TRACE</a:t>
            </a:r>
          </a:p>
          <a:p>
            <a:pPr marL="617538" lvl="1" indent="-279400"/>
            <a:r>
              <a:rPr lang="en-US" sz="3800" dirty="0" smtClean="0"/>
              <a:t>Echoes back the received request so that a client can see what (if any) changes or additions have been made by intermediate servers</a:t>
            </a:r>
          </a:p>
          <a:p>
            <a:pPr marL="225425" indent="-225425"/>
            <a:r>
              <a:rPr lang="en-US" sz="5100" dirty="0" smtClean="0"/>
              <a:t>CONNECT</a:t>
            </a:r>
          </a:p>
          <a:p>
            <a:pPr marL="617538" lvl="1" indent="-279400"/>
            <a:r>
              <a:rPr lang="en-US" sz="3800" dirty="0" smtClean="0"/>
              <a:t>Converts the request connection to a transparent TCP/IP tunnel, usually to facilitate SSL-encrypted communication (HTTPS) through an unencrypted </a:t>
            </a:r>
            <a:r>
              <a:rPr lang="en-US" sz="3800" u="sng" dirty="0" smtClean="0"/>
              <a:t>HTTP proxy</a:t>
            </a:r>
            <a:endParaRPr lang="en-US" sz="3800" dirty="0" smtClean="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228600"/>
            <a:ext cx="7772400" cy="838200"/>
          </a:xfrm>
        </p:spPr>
        <p:txBody>
          <a:bodyPr/>
          <a:lstStyle/>
          <a:p>
            <a:r>
              <a:rPr lang="en-US" dirty="0" smtClean="0"/>
              <a:t>HTTP Response Headers</a:t>
            </a:r>
          </a:p>
        </p:txBody>
      </p:sp>
      <p:sp>
        <p:nvSpPr>
          <p:cNvPr id="23555" name="Rectangle 3"/>
          <p:cNvSpPr>
            <a:spLocks noGrp="1" noChangeArrowheads="1"/>
          </p:cNvSpPr>
          <p:nvPr>
            <p:ph type="body" idx="1"/>
          </p:nvPr>
        </p:nvSpPr>
        <p:spPr>
          <a:xfrm>
            <a:off x="685800" y="1371600"/>
            <a:ext cx="7772400" cy="4953000"/>
          </a:xfrm>
        </p:spPr>
        <p:txBody>
          <a:bodyPr/>
          <a:lstStyle/>
          <a:p>
            <a:r>
              <a:rPr lang="en-US" smtClean="0"/>
              <a:t>Sent by server to client browser</a:t>
            </a:r>
          </a:p>
          <a:p>
            <a:r>
              <a:rPr lang="en-US" smtClean="0"/>
              <a:t>Status Header</a:t>
            </a:r>
          </a:p>
          <a:p>
            <a:pPr lvl="1"/>
            <a:r>
              <a:rPr lang="en-US" smtClean="0"/>
              <a:t>Entities</a:t>
            </a:r>
          </a:p>
          <a:p>
            <a:pPr lvl="2"/>
            <a:r>
              <a:rPr lang="en-US" sz="2000" smtClean="0"/>
              <a:t>Content-Encoding:</a:t>
            </a:r>
          </a:p>
          <a:p>
            <a:pPr lvl="2"/>
            <a:r>
              <a:rPr lang="en-US" sz="2000" smtClean="0"/>
              <a:t>Content-Length:</a:t>
            </a:r>
          </a:p>
          <a:p>
            <a:pPr lvl="2"/>
            <a:r>
              <a:rPr lang="en-US" sz="2000" smtClean="0"/>
              <a:t>Content-Type:</a:t>
            </a:r>
          </a:p>
          <a:p>
            <a:pPr lvl="2"/>
            <a:r>
              <a:rPr lang="en-US" sz="2000" smtClean="0"/>
              <a:t>Expires:</a:t>
            </a:r>
          </a:p>
          <a:p>
            <a:pPr lvl="2"/>
            <a:r>
              <a:rPr lang="en-US" sz="2000" smtClean="0"/>
              <a:t>Last-Modified:</a:t>
            </a:r>
          </a:p>
          <a:p>
            <a:pPr lvl="2"/>
            <a:r>
              <a:rPr lang="en-US" sz="2000" smtClean="0"/>
              <a:t>extension-header</a:t>
            </a:r>
          </a:p>
          <a:p>
            <a:r>
              <a:rPr lang="en-US" smtClean="0"/>
              <a:t>Body – content (usually html)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Status Codes</a:t>
            </a:r>
          </a:p>
        </p:txBody>
      </p:sp>
      <p:sp>
        <p:nvSpPr>
          <p:cNvPr id="24579" name="Rectangle 3"/>
          <p:cNvSpPr>
            <a:spLocks noGrp="1" noChangeArrowheads="1"/>
          </p:cNvSpPr>
          <p:nvPr>
            <p:ph type="body" sz="half" idx="1"/>
          </p:nvPr>
        </p:nvSpPr>
        <p:spPr/>
        <p:txBody>
          <a:bodyPr/>
          <a:lstStyle/>
          <a:p>
            <a:r>
              <a:rPr lang="en-US" smtClean="0"/>
              <a:t>200 OK</a:t>
            </a:r>
          </a:p>
          <a:p>
            <a:r>
              <a:rPr lang="en-US" smtClean="0"/>
              <a:t>201 created</a:t>
            </a:r>
          </a:p>
          <a:p>
            <a:r>
              <a:rPr lang="en-US" smtClean="0"/>
              <a:t>202 accepted</a:t>
            </a:r>
          </a:p>
          <a:p>
            <a:r>
              <a:rPr lang="en-US" smtClean="0"/>
              <a:t>204 no content</a:t>
            </a:r>
          </a:p>
          <a:p>
            <a:r>
              <a:rPr lang="en-US" smtClean="0"/>
              <a:t>301 moved perm.</a:t>
            </a:r>
          </a:p>
          <a:p>
            <a:r>
              <a:rPr lang="en-US" smtClean="0"/>
              <a:t>302 moved temp</a:t>
            </a:r>
          </a:p>
          <a:p>
            <a:r>
              <a:rPr lang="en-US" smtClean="0"/>
              <a:t>304 not modified</a:t>
            </a:r>
          </a:p>
          <a:p>
            <a:r>
              <a:rPr lang="en-US" smtClean="0"/>
              <a:t>400 bad request</a:t>
            </a:r>
          </a:p>
        </p:txBody>
      </p:sp>
      <p:sp>
        <p:nvSpPr>
          <p:cNvPr id="24580" name="Rectangle 4"/>
          <p:cNvSpPr>
            <a:spLocks noGrp="1" noChangeArrowheads="1"/>
          </p:cNvSpPr>
          <p:nvPr>
            <p:ph type="body" sz="half" idx="2"/>
          </p:nvPr>
        </p:nvSpPr>
        <p:spPr/>
        <p:txBody>
          <a:bodyPr/>
          <a:lstStyle/>
          <a:p>
            <a:r>
              <a:rPr lang="en-US" smtClean="0"/>
              <a:t>401 unauthorized</a:t>
            </a:r>
          </a:p>
          <a:p>
            <a:r>
              <a:rPr lang="en-US" smtClean="0"/>
              <a:t>403 forbidden</a:t>
            </a:r>
          </a:p>
          <a:p>
            <a:r>
              <a:rPr lang="en-US" smtClean="0"/>
              <a:t>404 not found</a:t>
            </a:r>
          </a:p>
          <a:p>
            <a:r>
              <a:rPr lang="en-US" smtClean="0"/>
              <a:t>500 int. server error</a:t>
            </a:r>
          </a:p>
          <a:p>
            <a:r>
              <a:rPr lang="en-US" smtClean="0"/>
              <a:t>501 not impl.</a:t>
            </a:r>
          </a:p>
          <a:p>
            <a:r>
              <a:rPr lang="en-US" smtClean="0"/>
              <a:t>502 bad gateway</a:t>
            </a:r>
          </a:p>
          <a:p>
            <a:r>
              <a:rPr lang="en-US" smtClean="0"/>
              <a:t>503 svc not avail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Statelessness</a:t>
            </a:r>
          </a:p>
        </p:txBody>
      </p:sp>
      <p:sp>
        <p:nvSpPr>
          <p:cNvPr id="25603" name="Content Placeholder 2"/>
          <p:cNvSpPr>
            <a:spLocks noGrp="1"/>
          </p:cNvSpPr>
          <p:nvPr>
            <p:ph idx="1"/>
          </p:nvPr>
        </p:nvSpPr>
        <p:spPr>
          <a:xfrm>
            <a:off x="685800" y="2057400"/>
            <a:ext cx="7772400" cy="4343400"/>
          </a:xfrm>
        </p:spPr>
        <p:txBody>
          <a:bodyPr/>
          <a:lstStyle/>
          <a:p>
            <a:r>
              <a:rPr lang="en-US" smtClean="0"/>
              <a:t>Because of the  Connect, Request,  Response, Disconnect  nature of HTTP it is said to be a stateless protocol</a:t>
            </a:r>
          </a:p>
          <a:p>
            <a:pPr lvl="1"/>
            <a:r>
              <a:rPr lang="en-US" smtClean="0"/>
              <a:t>i.e. from one web page to the next there is nothing in the protocol that allows a web program to maintain program “state” (like a desktop program).</a:t>
            </a:r>
          </a:p>
          <a:p>
            <a:pPr lvl="1"/>
            <a:r>
              <a:rPr lang="en-US" smtClean="0"/>
              <a:t>“state” can be maintained by “witchery” or “trickery”  if it is needed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similar Protocol and Future</a:t>
            </a:r>
            <a:endParaRPr lang="en-US" dirty="0"/>
          </a:p>
        </p:txBody>
      </p:sp>
      <p:sp>
        <p:nvSpPr>
          <p:cNvPr id="3" name="Content Placeholder 2"/>
          <p:cNvSpPr>
            <a:spLocks noGrp="1"/>
          </p:cNvSpPr>
          <p:nvPr>
            <p:ph idx="1"/>
          </p:nvPr>
        </p:nvSpPr>
        <p:spPr>
          <a:xfrm>
            <a:off x="304800" y="1600200"/>
            <a:ext cx="8534400" cy="4953000"/>
          </a:xfrm>
        </p:spPr>
        <p:txBody>
          <a:bodyPr>
            <a:normAutofit fontScale="77500" lnSpcReduction="20000"/>
          </a:bodyPr>
          <a:lstStyle/>
          <a:p>
            <a:pPr marL="225425" indent="-225425" algn="just"/>
            <a:r>
              <a:rPr lang="en-US" i="1" dirty="0" smtClean="0"/>
              <a:t>The Gopher protocol was a content delivery protocol that was displaced by HTTP in the early 1990s. The protocol SPDY is also similar to HTTP, modifying the request-response interaction between client and server</a:t>
            </a:r>
          </a:p>
          <a:p>
            <a:r>
              <a:rPr lang="en-US" dirty="0" smtClean="0"/>
              <a:t>HTTP-Next Generation</a:t>
            </a:r>
          </a:p>
          <a:p>
            <a:pPr lvl="1"/>
            <a:r>
              <a:rPr lang="en-US" dirty="0" smtClean="0"/>
              <a:t>Many channels</a:t>
            </a:r>
          </a:p>
          <a:p>
            <a:pPr lvl="2"/>
            <a:r>
              <a:rPr lang="en-US" dirty="0" smtClean="0"/>
              <a:t>One TCP connection carries multiple channels for parallel communication</a:t>
            </a:r>
          </a:p>
          <a:p>
            <a:pPr lvl="2"/>
            <a:r>
              <a:rPr lang="en-US" dirty="0" smtClean="0"/>
              <a:t>Different protocols on each channel</a:t>
            </a:r>
          </a:p>
          <a:p>
            <a:pPr lvl="1"/>
            <a:r>
              <a:rPr lang="en-US" dirty="0" smtClean="0"/>
              <a:t>Traditional way</a:t>
            </a:r>
          </a:p>
          <a:p>
            <a:pPr lvl="2"/>
            <a:r>
              <a:rPr lang="en-US" dirty="0" smtClean="0"/>
              <a:t>Multiple TCP connections between same client and server</a:t>
            </a:r>
          </a:p>
          <a:p>
            <a:pPr lvl="2"/>
            <a:r>
              <a:rPr lang="en-US" dirty="0" smtClean="0"/>
              <a:t>Pages contain images, video, audio, and html</a:t>
            </a:r>
          </a:p>
          <a:p>
            <a:r>
              <a:rPr lang="en-US" dirty="0" smtClean="0"/>
              <a:t>Real-time protocols and the web</a:t>
            </a:r>
          </a:p>
          <a:p>
            <a:pPr lvl="1"/>
            <a:r>
              <a:rPr lang="en-US" dirty="0" smtClean="0"/>
              <a:t>Streaming protocols</a:t>
            </a:r>
          </a:p>
          <a:p>
            <a:pPr lvl="2"/>
            <a:r>
              <a:rPr lang="en-US" dirty="0" smtClean="0"/>
              <a:t>Audio/video-on-demand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Transfer Protocol (FTP)</a:t>
            </a:r>
            <a:endParaRPr lang="en-US" dirty="0"/>
          </a:p>
        </p:txBody>
      </p:sp>
      <p:sp>
        <p:nvSpPr>
          <p:cNvPr id="3" name="Content Placeholder 2"/>
          <p:cNvSpPr>
            <a:spLocks noGrp="1"/>
          </p:cNvSpPr>
          <p:nvPr>
            <p:ph idx="1"/>
          </p:nvPr>
        </p:nvSpPr>
        <p:spPr>
          <a:xfrm>
            <a:off x="228600" y="1371600"/>
            <a:ext cx="8686800" cy="4754563"/>
          </a:xfrm>
        </p:spPr>
        <p:txBody>
          <a:bodyPr>
            <a:normAutofit fontScale="92500" lnSpcReduction="10000"/>
          </a:bodyPr>
          <a:lstStyle/>
          <a:p>
            <a:r>
              <a:rPr lang="en-US" dirty="0" smtClean="0"/>
              <a:t>The </a:t>
            </a:r>
            <a:r>
              <a:rPr lang="en-US" b="1" dirty="0" smtClean="0"/>
              <a:t>File Transfer Protocol</a:t>
            </a:r>
            <a:r>
              <a:rPr lang="en-US" dirty="0" smtClean="0"/>
              <a:t> (</a:t>
            </a:r>
            <a:r>
              <a:rPr lang="en-US" b="1" dirty="0" smtClean="0"/>
              <a:t>FTP</a:t>
            </a:r>
            <a:r>
              <a:rPr lang="en-US" dirty="0" smtClean="0"/>
              <a:t>) is a standard network protocol used to transfer computer files from one host to another host over a TCP-based network, such as the Internet.</a:t>
            </a:r>
          </a:p>
          <a:p>
            <a:r>
              <a:rPr lang="en-US" dirty="0" smtClean="0"/>
              <a:t>FTP is built on a client-server architecture and uses separate control and data connections between the client and the server. FTP users may authenticate themselves using a clear-text sign-in protocol, normally in the form of a username and password, but can connect anonymously if the server is configured to allow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300038"/>
            <a:ext cx="8001000" cy="996950"/>
          </a:xfrm>
        </p:spPr>
        <p:txBody>
          <a:bodyPr/>
          <a:lstStyle/>
          <a:p>
            <a:r>
              <a:rPr lang="en-US" sz="4600" b="1"/>
              <a:t>Why do we need a FTP Service?</a:t>
            </a:r>
          </a:p>
        </p:txBody>
      </p:sp>
      <p:sp>
        <p:nvSpPr>
          <p:cNvPr id="3079" name="Text Box 7"/>
          <p:cNvSpPr txBox="1">
            <a:spLocks noChangeArrowheads="1"/>
          </p:cNvSpPr>
          <p:nvPr/>
        </p:nvSpPr>
        <p:spPr bwMode="auto">
          <a:xfrm>
            <a:off x="190500" y="1968500"/>
            <a:ext cx="8763000" cy="3195638"/>
          </a:xfrm>
          <a:prstGeom prst="rect">
            <a:avLst/>
          </a:prstGeom>
          <a:noFill/>
          <a:ln w="9525">
            <a:noFill/>
            <a:miter lim="800000"/>
            <a:headEnd/>
            <a:tailEnd/>
          </a:ln>
          <a:effectLst/>
        </p:spPr>
        <p:txBody>
          <a:bodyPr>
            <a:spAutoFit/>
          </a:bodyPr>
          <a:lstStyle/>
          <a:p>
            <a:pPr algn="l">
              <a:spcBef>
                <a:spcPct val="50000"/>
              </a:spcBef>
            </a:pPr>
            <a:r>
              <a:rPr lang="en-US" sz="2400" b="1" dirty="0">
                <a:latin typeface="Tahoma" pitchFamily="34" charset="0"/>
              </a:rPr>
              <a:t>Purpose: To Transfer files between two computers</a:t>
            </a:r>
          </a:p>
          <a:p>
            <a:pPr algn="l">
              <a:spcBef>
                <a:spcPct val="50000"/>
              </a:spcBef>
            </a:pPr>
            <a:r>
              <a:rPr lang="en-US" sz="2400" b="1" dirty="0">
                <a:latin typeface="Tahoma" pitchFamily="34" charset="0"/>
              </a:rPr>
              <a:t>Goals of FTP Service</a:t>
            </a:r>
          </a:p>
          <a:p>
            <a:pPr lvl="1" algn="l">
              <a:spcBef>
                <a:spcPct val="50000"/>
              </a:spcBef>
              <a:buFontTx/>
              <a:buChar char="•"/>
            </a:pPr>
            <a:r>
              <a:rPr lang="en-US" sz="2400" b="1" dirty="0">
                <a:latin typeface="Tahoma" pitchFamily="34" charset="0"/>
              </a:rPr>
              <a:t> </a:t>
            </a:r>
            <a:r>
              <a:rPr lang="en-US" sz="2400" dirty="0">
                <a:latin typeface="Tahoma" pitchFamily="34" charset="0"/>
              </a:rPr>
              <a:t>Promote sharing of files (programs and/or data)</a:t>
            </a:r>
            <a:endParaRPr lang="en-US" sz="2400" dirty="0">
              <a:latin typeface="Tempus Sans ITC" pitchFamily="82" charset="0"/>
            </a:endParaRPr>
          </a:p>
          <a:p>
            <a:pPr lvl="1" algn="l">
              <a:spcBef>
                <a:spcPct val="50000"/>
              </a:spcBef>
              <a:buFontTx/>
              <a:buChar char="•"/>
            </a:pPr>
            <a:r>
              <a:rPr lang="en-US" sz="2400" dirty="0">
                <a:latin typeface="Tahoma" pitchFamily="34" charset="0"/>
              </a:rPr>
              <a:t> Encourage indirect/implicit use of remote computers</a:t>
            </a:r>
            <a:endParaRPr lang="en-US" sz="2400" b="1" dirty="0">
              <a:latin typeface="Tahoma" pitchFamily="34" charset="0"/>
            </a:endParaRPr>
          </a:p>
          <a:p>
            <a:pPr lvl="1" algn="l">
              <a:spcBef>
                <a:spcPct val="50000"/>
              </a:spcBef>
              <a:buFontTx/>
              <a:buChar char="•"/>
            </a:pPr>
            <a:r>
              <a:rPr lang="en-US" sz="2400" b="1" dirty="0">
                <a:latin typeface="Tahoma" pitchFamily="34" charset="0"/>
              </a:rPr>
              <a:t> </a:t>
            </a:r>
            <a:r>
              <a:rPr lang="en-US" sz="2400" dirty="0">
                <a:latin typeface="Tahoma" pitchFamily="34" charset="0"/>
              </a:rPr>
              <a:t>Shield users from variations in file storage among hosts</a:t>
            </a:r>
          </a:p>
          <a:p>
            <a:pPr lvl="1" algn="l">
              <a:spcBef>
                <a:spcPct val="50000"/>
              </a:spcBef>
              <a:buFontTx/>
              <a:buChar char="•"/>
            </a:pPr>
            <a:r>
              <a:rPr lang="en-US" sz="2400" dirty="0">
                <a:latin typeface="Tahoma" pitchFamily="34" charset="0"/>
              </a:rPr>
              <a:t> Transfer data reliably and efficiently</a:t>
            </a:r>
            <a:endParaRPr lang="en-US" sz="2400" b="1" dirty="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a:xfrm>
            <a:off x="381000" y="1295400"/>
            <a:ext cx="8458200" cy="5105400"/>
          </a:xfrm>
        </p:spPr>
        <p:txBody>
          <a:bodyPr>
            <a:noAutofit/>
          </a:bodyPr>
          <a:lstStyle/>
          <a:p>
            <a:pPr algn="just"/>
            <a:r>
              <a:rPr lang="en-US" sz="2300" dirty="0" smtClean="0"/>
              <a:t>Email is submitted by a mail client (MUA, mail user agent) to a mail server (MSA, mail submission agent) using SMTP on TCP port 587. </a:t>
            </a:r>
          </a:p>
          <a:p>
            <a:pPr algn="just"/>
            <a:r>
              <a:rPr lang="en-US" sz="2300" dirty="0" smtClean="0"/>
              <a:t>Most mailbox providers still allow submission on traditional port 25. From there, the MSA delivers the mail to its mail transfer agent (MTA, mail transfer agent)</a:t>
            </a:r>
          </a:p>
          <a:p>
            <a:pPr algn="just"/>
            <a:r>
              <a:rPr lang="en-US" sz="2300" dirty="0" smtClean="0"/>
              <a:t>MTA has to locate the target host. It uses the Domain name system (DNS) to look up the mail exchanger record (MX record) for the recipient's domain</a:t>
            </a:r>
          </a:p>
          <a:p>
            <a:pPr algn="just"/>
            <a:r>
              <a:rPr lang="en-US" sz="2300" dirty="0" smtClean="0"/>
              <a:t>The returned MX record contains the name of the target host. The MTA next connects to the exchange server as an SMTP client</a:t>
            </a:r>
          </a:p>
          <a:p>
            <a:pPr algn="just"/>
            <a:r>
              <a:rPr lang="en-US" sz="2300" dirty="0" smtClean="0"/>
              <a:t>Once the MX target accepts the incoming message, it hands it to a mail delivery agent (MDA) for local mail delivery. An MDA is able to save messages in the relevant mailbox format. Again</a:t>
            </a:r>
            <a:endParaRPr lang="en-US" sz="23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304800"/>
            <a:ext cx="8229600" cy="712788"/>
          </a:xfrm>
        </p:spPr>
        <p:txBody>
          <a:bodyPr/>
          <a:lstStyle/>
          <a:p>
            <a:r>
              <a:rPr lang="en-US" sz="4000" b="1"/>
              <a:t>Problems of File Transfer</a:t>
            </a:r>
            <a:r>
              <a:rPr lang="en-US" sz="4000"/>
              <a:t>	</a:t>
            </a:r>
          </a:p>
        </p:txBody>
      </p:sp>
      <p:sp>
        <p:nvSpPr>
          <p:cNvPr id="45059" name="Rectangle 3"/>
          <p:cNvSpPr>
            <a:spLocks noGrp="1" noChangeArrowheads="1"/>
          </p:cNvSpPr>
          <p:nvPr>
            <p:ph type="body" idx="1"/>
          </p:nvPr>
        </p:nvSpPr>
        <p:spPr/>
        <p:txBody>
          <a:bodyPr/>
          <a:lstStyle/>
          <a:p>
            <a:r>
              <a:rPr lang="en-US"/>
              <a:t>At first, file transfer may seem simple</a:t>
            </a:r>
          </a:p>
          <a:p>
            <a:r>
              <a:rPr lang="en-US"/>
              <a:t>Heterogeneous systems use different:</a:t>
            </a:r>
          </a:p>
          <a:p>
            <a:pPr lvl="1"/>
            <a:r>
              <a:rPr lang="en-US" sz="2400"/>
              <a:t>Operating Systems</a:t>
            </a:r>
          </a:p>
          <a:p>
            <a:pPr lvl="1"/>
            <a:r>
              <a:rPr lang="en-US" sz="2400"/>
              <a:t>Character Sets</a:t>
            </a:r>
          </a:p>
          <a:p>
            <a:pPr lvl="1"/>
            <a:r>
              <a:rPr lang="en-US" sz="2400"/>
              <a:t>Naming Conventions</a:t>
            </a:r>
          </a:p>
          <a:p>
            <a:pPr lvl="1"/>
            <a:r>
              <a:rPr lang="en-US" sz="2400"/>
              <a:t>Directory Structures</a:t>
            </a:r>
          </a:p>
          <a:p>
            <a:pPr lvl="1"/>
            <a:r>
              <a:rPr lang="en-US" sz="2400"/>
              <a:t>File Structures and Formats</a:t>
            </a:r>
          </a:p>
          <a:p>
            <a:r>
              <a:rPr lang="en-US" sz="2800"/>
              <a:t>FTP need to address and resolve these problems</a:t>
            </a:r>
          </a:p>
        </p:txBody>
      </p:sp>
      <p:sp>
        <p:nvSpPr>
          <p:cNvPr id="45060" name="Line 4"/>
          <p:cNvSpPr>
            <a:spLocks noChangeShapeType="1"/>
          </p:cNvSpPr>
          <p:nvPr/>
        </p:nvSpPr>
        <p:spPr bwMode="auto">
          <a:xfrm>
            <a:off x="6248400" y="3657600"/>
            <a:ext cx="457200" cy="0"/>
          </a:xfrm>
          <a:prstGeom prst="line">
            <a:avLst/>
          </a:prstGeom>
          <a:noFill/>
          <a:ln w="9525">
            <a:solidFill>
              <a:schemeClr val="tx1"/>
            </a:solidFill>
            <a:round/>
            <a:headEnd/>
            <a:tailEnd/>
          </a:ln>
          <a:effectLst/>
        </p:spPr>
        <p:txBody>
          <a:bodyPr/>
          <a:lstStyle/>
          <a:p>
            <a:endParaRPr lang="en-US"/>
          </a:p>
        </p:txBody>
      </p:sp>
      <p:sp>
        <p:nvSpPr>
          <p:cNvPr id="45063" name="Line 7"/>
          <p:cNvSpPr>
            <a:spLocks noChangeShapeType="1"/>
          </p:cNvSpPr>
          <p:nvPr/>
        </p:nvSpPr>
        <p:spPr bwMode="auto">
          <a:xfrm>
            <a:off x="7239000" y="3581400"/>
            <a:ext cx="685800" cy="0"/>
          </a:xfrm>
          <a:prstGeom prst="line">
            <a:avLst/>
          </a:prstGeom>
          <a:noFill/>
          <a:ln w="9525">
            <a:solidFill>
              <a:schemeClr val="tx1"/>
            </a:solidFill>
            <a:round/>
            <a:headEnd/>
            <a:tailEnd/>
          </a:ln>
          <a:effectLst/>
        </p:spPr>
        <p:txBody>
          <a:bodyPr/>
          <a:lstStyle/>
          <a:p>
            <a:endParaRPr lang="en-US"/>
          </a:p>
        </p:txBody>
      </p:sp>
      <p:pic>
        <p:nvPicPr>
          <p:cNvPr id="45064" name="Picture 8" descr="Sun CorporateL"/>
          <p:cNvPicPr>
            <a:picLocks noChangeAspect="1" noChangeArrowheads="1"/>
          </p:cNvPicPr>
          <p:nvPr/>
        </p:nvPicPr>
        <p:blipFill>
          <a:blip r:embed="rId2" cstate="print"/>
          <a:srcRect/>
          <a:stretch>
            <a:fillRect/>
          </a:stretch>
        </p:blipFill>
        <p:spPr bwMode="auto">
          <a:xfrm>
            <a:off x="6629400" y="4038600"/>
            <a:ext cx="1066800" cy="673100"/>
          </a:xfrm>
          <a:prstGeom prst="rect">
            <a:avLst/>
          </a:prstGeom>
          <a:noFill/>
        </p:spPr>
      </p:pic>
      <p:sp>
        <p:nvSpPr>
          <p:cNvPr id="45065" name="Line 9"/>
          <p:cNvSpPr>
            <a:spLocks noChangeShapeType="1"/>
          </p:cNvSpPr>
          <p:nvPr/>
        </p:nvSpPr>
        <p:spPr bwMode="auto">
          <a:xfrm>
            <a:off x="7010400" y="3733800"/>
            <a:ext cx="0" cy="304800"/>
          </a:xfrm>
          <a:prstGeom prst="line">
            <a:avLst/>
          </a:prstGeom>
          <a:noFill/>
          <a:ln w="9525">
            <a:solidFill>
              <a:schemeClr val="tx1"/>
            </a:solidFill>
            <a:round/>
            <a:headEnd/>
            <a:tailEnd/>
          </a:ln>
          <a:effectLst/>
        </p:spPr>
        <p:txBody>
          <a:bodyPr/>
          <a:lstStyle/>
          <a:p>
            <a:endParaRPr lang="en-US"/>
          </a:p>
        </p:txBody>
      </p:sp>
      <p:pic>
        <p:nvPicPr>
          <p:cNvPr id="45067" name="Picture 11"/>
          <p:cNvPicPr>
            <a:picLocks noChangeAspect="1" noChangeArrowheads="1"/>
          </p:cNvPicPr>
          <p:nvPr/>
        </p:nvPicPr>
        <p:blipFill>
          <a:blip r:embed="rId3" cstate="print"/>
          <a:srcRect/>
          <a:stretch>
            <a:fillRect/>
          </a:stretch>
        </p:blipFill>
        <p:spPr bwMode="auto">
          <a:xfrm>
            <a:off x="6705600" y="3048000"/>
            <a:ext cx="619125" cy="723900"/>
          </a:xfrm>
          <a:prstGeom prst="rect">
            <a:avLst/>
          </a:prstGeom>
          <a:noFill/>
        </p:spPr>
      </p:pic>
      <p:pic>
        <p:nvPicPr>
          <p:cNvPr id="45068" name="Picture 12"/>
          <p:cNvPicPr>
            <a:picLocks noChangeAspect="1" noChangeArrowheads="1"/>
          </p:cNvPicPr>
          <p:nvPr/>
        </p:nvPicPr>
        <p:blipFill>
          <a:blip r:embed="rId4" cstate="print"/>
          <a:srcRect/>
          <a:stretch>
            <a:fillRect/>
          </a:stretch>
        </p:blipFill>
        <p:spPr bwMode="auto">
          <a:xfrm>
            <a:off x="7924800" y="3200400"/>
            <a:ext cx="792163" cy="914400"/>
          </a:xfrm>
          <a:prstGeom prst="rect">
            <a:avLst/>
          </a:prstGeom>
          <a:noFill/>
        </p:spPr>
      </p:pic>
      <p:pic>
        <p:nvPicPr>
          <p:cNvPr id="45069" name="Picture 13"/>
          <p:cNvPicPr>
            <a:picLocks noChangeAspect="1" noChangeArrowheads="1"/>
          </p:cNvPicPr>
          <p:nvPr/>
        </p:nvPicPr>
        <p:blipFill>
          <a:blip r:embed="rId5" cstate="print"/>
          <a:srcRect/>
          <a:stretch>
            <a:fillRect/>
          </a:stretch>
        </p:blipFill>
        <p:spPr bwMode="auto">
          <a:xfrm>
            <a:off x="5715000" y="3352800"/>
            <a:ext cx="523875" cy="54292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and Data Transfer</a:t>
            </a:r>
            <a:endParaRPr lang="en-US" dirty="0"/>
          </a:p>
        </p:txBody>
      </p:sp>
      <p:sp>
        <p:nvSpPr>
          <p:cNvPr id="8" name="Content Placeholder 7"/>
          <p:cNvSpPr>
            <a:spLocks noGrp="1"/>
          </p:cNvSpPr>
          <p:nvPr>
            <p:ph idx="1"/>
          </p:nvPr>
        </p:nvSpPr>
        <p:spPr>
          <a:xfrm>
            <a:off x="228600" y="1371600"/>
            <a:ext cx="8686800" cy="5181600"/>
          </a:xfrm>
        </p:spPr>
        <p:txBody>
          <a:bodyPr>
            <a:normAutofit fontScale="70000" lnSpcReduction="20000"/>
          </a:bodyPr>
          <a:lstStyle/>
          <a:p>
            <a:pPr algn="just"/>
            <a:r>
              <a:rPr lang="en-US" dirty="0" smtClean="0"/>
              <a:t>FTP may run in </a:t>
            </a:r>
            <a:r>
              <a:rPr lang="en-US" i="1" dirty="0" smtClean="0"/>
              <a:t>active</a:t>
            </a:r>
            <a:r>
              <a:rPr lang="en-US" dirty="0" smtClean="0"/>
              <a:t> or </a:t>
            </a:r>
            <a:r>
              <a:rPr lang="en-US" i="1" dirty="0" smtClean="0"/>
              <a:t>passive</a:t>
            </a:r>
            <a:r>
              <a:rPr lang="en-US" dirty="0" smtClean="0"/>
              <a:t> mode, which determines how the data connection is established.</a:t>
            </a:r>
          </a:p>
          <a:p>
            <a:pPr algn="just"/>
            <a:r>
              <a:rPr lang="en-US" dirty="0" smtClean="0"/>
              <a:t>In both cases, the client creates a TCP control connection from a random unprivileged port N to the FTP server command port 21. </a:t>
            </a:r>
          </a:p>
          <a:p>
            <a:pPr algn="just"/>
            <a:r>
              <a:rPr lang="en-US" dirty="0" smtClean="0"/>
              <a:t>In active modes, the client starts listening for incoming data connections on port N+1 from the server (the client sends the FTP command PORT N+1 to inform the server on which port it is listening).</a:t>
            </a:r>
          </a:p>
          <a:p>
            <a:pPr algn="just"/>
            <a:r>
              <a:rPr lang="en-US" dirty="0" smtClean="0"/>
              <a:t> In situations where the client is behind a firewall and unable to accept incoming TCP connections, </a:t>
            </a:r>
            <a:r>
              <a:rPr lang="en-US" i="1" dirty="0" smtClean="0"/>
              <a:t>passive mode</a:t>
            </a:r>
            <a:r>
              <a:rPr lang="en-US" dirty="0" smtClean="0"/>
              <a:t> may be used. </a:t>
            </a:r>
          </a:p>
          <a:p>
            <a:pPr algn="just"/>
            <a:r>
              <a:rPr lang="en-US" dirty="0" smtClean="0"/>
              <a:t>In this mode, the client uses the control connection to send a PASV command to the server and then receives a server IP address and server port number from the server,</a:t>
            </a:r>
            <a:r>
              <a:rPr lang="en-US" baseline="30000" dirty="0" smtClean="0"/>
              <a:t> </a:t>
            </a:r>
            <a:r>
              <a:rPr lang="en-US" dirty="0" smtClean="0"/>
              <a:t>which the client then uses to open a data connection from an arbitrary client port to the server IP address and server port number received</a:t>
            </a:r>
          </a:p>
          <a:p>
            <a:pPr algn="just"/>
            <a:r>
              <a:rPr lang="en-US" dirty="0" smtClean="0"/>
              <a:t>The server responds over the control connection with three-digit status codes in ASCII with an optional text message. For example "200" (or "200 OK") means that the last command was successful. </a:t>
            </a:r>
          </a:p>
          <a:p>
            <a:pPr algn="just"/>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Data representations Mode</a:t>
            </a:r>
            <a:endParaRPr lang="en-US" dirty="0"/>
          </a:p>
        </p:txBody>
      </p:sp>
      <p:sp>
        <p:nvSpPr>
          <p:cNvPr id="3" name="Content Placeholder 2"/>
          <p:cNvSpPr>
            <a:spLocks noGrp="1"/>
          </p:cNvSpPr>
          <p:nvPr>
            <p:ph idx="1"/>
          </p:nvPr>
        </p:nvSpPr>
        <p:spPr>
          <a:xfrm>
            <a:off x="228600" y="1371600"/>
            <a:ext cx="8686800" cy="5181600"/>
          </a:xfrm>
        </p:spPr>
        <p:txBody>
          <a:bodyPr>
            <a:normAutofit fontScale="70000" lnSpcReduction="20000"/>
          </a:bodyPr>
          <a:lstStyle/>
          <a:p>
            <a:pPr algn="just"/>
            <a:r>
              <a:rPr lang="en-US" dirty="0" smtClean="0"/>
              <a:t>ASCII mode: Used for text. Data is converted, if needed, from the sending host's character representation to "8-bit ASCII" before transmission, and to the receiving host's character representation. </a:t>
            </a:r>
          </a:p>
          <a:p>
            <a:pPr algn="just"/>
            <a:r>
              <a:rPr lang="en-US" dirty="0" smtClean="0"/>
              <a:t>Image mode (commonly called Binary mode): The sending machine sends each file byte for byte, and the recipient stores the byte stream as it receives it. </a:t>
            </a:r>
          </a:p>
          <a:p>
            <a:pPr algn="just"/>
            <a:r>
              <a:rPr lang="en-US" dirty="0" smtClean="0"/>
              <a:t>EBCDIC mode: Used for plain text between hosts using the EBCDIC character set.</a:t>
            </a:r>
          </a:p>
          <a:p>
            <a:pPr algn="just"/>
            <a:r>
              <a:rPr lang="en-US" dirty="0" smtClean="0"/>
              <a:t>Local mode: Allows two computers with identical setups to send data in a proprietary format without the need to convert it to ASCII.</a:t>
            </a:r>
          </a:p>
          <a:p>
            <a:pPr algn="just"/>
            <a:r>
              <a:rPr lang="en-US" dirty="0" smtClean="0"/>
              <a:t>Stream mode: Data is sent as a continuous stream, relieving FTP from doing any processing. Rather, all processing is left up to TCP. No End-of-file indicator is needed, unless the data is divided into records.</a:t>
            </a:r>
          </a:p>
          <a:p>
            <a:pPr algn="just"/>
            <a:r>
              <a:rPr lang="en-US" dirty="0" smtClean="0"/>
              <a:t>Block mode: FTP breaks the data into several blocks (block header, byte count, and data field) and then passes it on to TCP.</a:t>
            </a:r>
          </a:p>
          <a:p>
            <a:pPr algn="just"/>
            <a:r>
              <a:rPr lang="en-US" dirty="0" smtClean="0"/>
              <a:t>Compressed mode: Data is compressed using a single algorithm (usually run-length encoding).</a:t>
            </a:r>
          </a:p>
          <a:p>
            <a:pPr algn="just"/>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login</a:t>
            </a:r>
            <a:endParaRPr lang="en-US" dirty="0"/>
          </a:p>
        </p:txBody>
      </p:sp>
      <p:sp>
        <p:nvSpPr>
          <p:cNvPr id="3" name="Content Placeholder 2"/>
          <p:cNvSpPr>
            <a:spLocks noGrp="1"/>
          </p:cNvSpPr>
          <p:nvPr>
            <p:ph idx="1"/>
          </p:nvPr>
        </p:nvSpPr>
        <p:spPr>
          <a:xfrm>
            <a:off x="304800" y="1219200"/>
            <a:ext cx="8534400" cy="5257800"/>
          </a:xfrm>
        </p:spPr>
        <p:txBody>
          <a:bodyPr>
            <a:noAutofit/>
          </a:bodyPr>
          <a:lstStyle/>
          <a:p>
            <a:pPr algn="just"/>
            <a:r>
              <a:rPr lang="en-US" sz="2000" dirty="0" smtClean="0"/>
              <a:t>FTP login utilizes a normal username and password scheme for granting access</a:t>
            </a:r>
          </a:p>
          <a:p>
            <a:pPr algn="just"/>
            <a:r>
              <a:rPr lang="en-US" sz="2000" dirty="0" smtClean="0"/>
              <a:t>The username is sent to the server using the USER command, and the password is sent using the PASS command. </a:t>
            </a:r>
          </a:p>
          <a:p>
            <a:pPr algn="just"/>
            <a:r>
              <a:rPr lang="en-US" sz="2000" dirty="0" smtClean="0"/>
              <a:t>If the information provided by the client is accepted by the server, the server will send a greeting to the client and the session will commence.</a:t>
            </a:r>
            <a:r>
              <a:rPr lang="en-US" sz="2000" baseline="30000" dirty="0" smtClean="0"/>
              <a:t> </a:t>
            </a:r>
          </a:p>
          <a:p>
            <a:pPr algn="just"/>
            <a:r>
              <a:rPr lang="en-US" sz="2000" dirty="0" smtClean="0"/>
              <a:t>If the server supports it, users may log in without providing login credentials, but the same server may authorize only limited access for such sessions.</a:t>
            </a:r>
          </a:p>
          <a:p>
            <a:pPr algn="just"/>
            <a:r>
              <a:rPr lang="en-US" sz="2000" dirty="0" smtClean="0"/>
              <a:t>A host that provides an FTP service may provide anonymous FTP access. </a:t>
            </a:r>
          </a:p>
          <a:p>
            <a:pPr algn="just"/>
            <a:r>
              <a:rPr lang="en-US" sz="2000" dirty="0" smtClean="0"/>
              <a:t>Users typically log into the service with an 'anonymous' (lower-case and case-sensitive in some FTP servers) account when prompted for user name. </a:t>
            </a:r>
          </a:p>
          <a:p>
            <a:pPr algn="just"/>
            <a:r>
              <a:rPr lang="en-US" sz="2000" dirty="0" smtClean="0"/>
              <a:t>Although users are commonly asked to send their email address instead of a password, no verification is actually performed on the supplied data.</a:t>
            </a:r>
            <a:r>
              <a:rPr lang="en-US" sz="2000" baseline="30000" dirty="0" smtClean="0"/>
              <a:t> </a:t>
            </a:r>
            <a:r>
              <a:rPr lang="en-US" sz="2000" dirty="0" smtClean="0"/>
              <a:t>Many FTP hosts whose purpose is to provide software updates will allow anonymous logins</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FTP was not designed to be a secure protocol, and has many security weaknesses and are following problems:</a:t>
            </a:r>
          </a:p>
          <a:p>
            <a:pPr lvl="1"/>
            <a:r>
              <a:rPr lang="en-US" dirty="0" smtClean="0"/>
              <a:t>Brute force attacks</a:t>
            </a:r>
          </a:p>
          <a:p>
            <a:pPr lvl="1"/>
            <a:r>
              <a:rPr lang="en-US" smtClean="0"/>
              <a:t>Bounce attacks (port scan)</a:t>
            </a:r>
            <a:endParaRPr lang="en-US" dirty="0" smtClean="0"/>
          </a:p>
          <a:p>
            <a:pPr lvl="1"/>
            <a:r>
              <a:rPr lang="en-US" dirty="0" smtClean="0"/>
              <a:t>Packet capture (packet sniffing)</a:t>
            </a:r>
          </a:p>
          <a:p>
            <a:pPr lvl="1"/>
            <a:r>
              <a:rPr lang="en-US" dirty="0" smtClean="0"/>
              <a:t>Port stealing</a:t>
            </a:r>
          </a:p>
          <a:p>
            <a:pPr lvl="1"/>
            <a:r>
              <a:rPr lang="en-US" dirty="0" smtClean="0"/>
              <a:t>Spoof attacks</a:t>
            </a:r>
          </a:p>
          <a:p>
            <a:pPr lvl="1"/>
            <a:r>
              <a:rPr lang="en-US" dirty="0" smtClean="0"/>
              <a:t>Username protection</a:t>
            </a:r>
          </a:p>
          <a:p>
            <a:r>
              <a:rPr lang="en-US" dirty="0" smtClean="0"/>
              <a:t>FTP does not encrypt its traffic, all transmissions are in clear text, and usernames, passwords, commands and data can be read by anyone able to perform packet capture (sniffing) on the network </a:t>
            </a:r>
          </a:p>
          <a:p>
            <a:r>
              <a:rPr lang="en-US" dirty="0" smtClean="0"/>
              <a:t>It was designed prior to the creation of encryption mechanisms such as TLS (Transport Layer Security) or SSL (Secure Sockets Layer).</a:t>
            </a:r>
            <a:endParaRPr lang="en-US" baseline="30000" dirty="0" smtClean="0"/>
          </a:p>
          <a:p>
            <a:r>
              <a:rPr lang="en-US" dirty="0" smtClean="0"/>
              <a:t> A common solution to this problem is to use the "secure", TLS-protected versions of the insecure.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of SMTP</a:t>
            </a:r>
            <a:endParaRPr lang="en-US" dirty="0"/>
          </a:p>
        </p:txBody>
      </p:sp>
      <p:pic>
        <p:nvPicPr>
          <p:cNvPr id="4" name="Content Placeholder 3"/>
          <p:cNvPicPr>
            <a:picLocks noGrp="1"/>
          </p:cNvPicPr>
          <p:nvPr>
            <p:ph idx="1"/>
          </p:nvPr>
        </p:nvPicPr>
        <p:blipFill>
          <a:blip r:embed="rId2" cstate="print"/>
          <a:srcRect l="26411" t="26355" r="25773" b="28325"/>
          <a:stretch>
            <a:fillRect/>
          </a:stretch>
        </p:blipFill>
        <p:spPr bwMode="auto">
          <a:xfrm>
            <a:off x="533400" y="1828800"/>
            <a:ext cx="7772400" cy="4190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SMTP Protocol overview</a:t>
            </a:r>
            <a:endParaRPr lang="en-US" dirty="0"/>
          </a:p>
        </p:txBody>
      </p:sp>
      <p:sp>
        <p:nvSpPr>
          <p:cNvPr id="3" name="Content Placeholder 2"/>
          <p:cNvSpPr>
            <a:spLocks noGrp="1"/>
          </p:cNvSpPr>
          <p:nvPr>
            <p:ph idx="1"/>
          </p:nvPr>
        </p:nvSpPr>
        <p:spPr>
          <a:xfrm>
            <a:off x="381000" y="1219200"/>
            <a:ext cx="8534400" cy="5410200"/>
          </a:xfrm>
        </p:spPr>
        <p:txBody>
          <a:bodyPr>
            <a:normAutofit fontScale="77500" lnSpcReduction="20000"/>
          </a:bodyPr>
          <a:lstStyle/>
          <a:p>
            <a:pPr algn="just"/>
            <a:r>
              <a:rPr lang="en-US" dirty="0" smtClean="0"/>
              <a:t>SMTP is a connection-oriented, text-based protocol in which a mail sender communicates with a mail receiver by issuing command strings and supplying necessary data over a reliable ordered data stream channel, typically a Transmission Control Protocol (TCP) connection. </a:t>
            </a:r>
          </a:p>
          <a:p>
            <a:pPr algn="just"/>
            <a:r>
              <a:rPr lang="en-US" dirty="0" smtClean="0"/>
              <a:t>An </a:t>
            </a:r>
            <a:r>
              <a:rPr lang="en-US" i="1" dirty="0" smtClean="0"/>
              <a:t>SMTP session</a:t>
            </a:r>
            <a:r>
              <a:rPr lang="en-US" dirty="0" smtClean="0"/>
              <a:t> consists of commands originated by an SMTP client and corresponding responses from the SMTP server (the listening agent, or receiver) so that the session is opened, and session parameters are exchanged.</a:t>
            </a:r>
          </a:p>
          <a:p>
            <a:pPr algn="just"/>
            <a:r>
              <a:rPr lang="en-US" dirty="0" smtClean="0"/>
              <a:t> A session may include zero or more SMTP transactions. An </a:t>
            </a:r>
            <a:r>
              <a:rPr lang="en-US" i="1" dirty="0" smtClean="0"/>
              <a:t>SMTP transaction</a:t>
            </a:r>
            <a:r>
              <a:rPr lang="en-US" dirty="0" smtClean="0"/>
              <a:t> consists of three command/reply sequences.</a:t>
            </a:r>
          </a:p>
          <a:p>
            <a:pPr lvl="1"/>
            <a:r>
              <a:rPr lang="en-US" b="1" dirty="0" smtClean="0"/>
              <a:t>MAIL</a:t>
            </a:r>
            <a:r>
              <a:rPr lang="en-US" dirty="0" smtClean="0"/>
              <a:t> command, to establish the return address This is the address to which bounce messages should be sent.</a:t>
            </a:r>
          </a:p>
          <a:p>
            <a:pPr lvl="1"/>
            <a:r>
              <a:rPr lang="en-US" b="1" dirty="0" smtClean="0"/>
              <a:t>RCPT</a:t>
            </a:r>
            <a:r>
              <a:rPr lang="en-US" dirty="0" smtClean="0"/>
              <a:t> command, to establish a recipient of this message.</a:t>
            </a:r>
          </a:p>
          <a:p>
            <a:pPr lvl="1"/>
            <a:r>
              <a:rPr lang="en-US" b="1" dirty="0" smtClean="0"/>
              <a:t>DATA</a:t>
            </a:r>
            <a:r>
              <a:rPr lang="en-US" dirty="0" smtClean="0"/>
              <a:t> to signal the beginning of the </a:t>
            </a:r>
            <a:r>
              <a:rPr lang="en-US" i="1" dirty="0" smtClean="0"/>
              <a:t>message text</a:t>
            </a: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mail Message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 mail is a method of exchanging digital messages from an author to one or more recipients. </a:t>
            </a:r>
          </a:p>
          <a:p>
            <a:r>
              <a:rPr lang="en-US" dirty="0" smtClean="0"/>
              <a:t>Email is text messages that may contain files, images or other attachments sent through a network to a specific individual or groups</a:t>
            </a:r>
          </a:p>
          <a:p>
            <a:r>
              <a:rPr lang="en-US" dirty="0" smtClean="0"/>
              <a:t>Modern email operates across the Internet or other computer networks. </a:t>
            </a:r>
          </a:p>
          <a:p>
            <a:r>
              <a:rPr lang="en-US" dirty="0" smtClean="0"/>
              <a:t>Some early email systems required that the author and the recipient both be online at the same time, in common with instant messaging</a:t>
            </a:r>
          </a:p>
          <a:p>
            <a:r>
              <a:rPr lang="en-US" dirty="0" smtClean="0"/>
              <a:t>An Internet email message consists of three components, </a:t>
            </a:r>
          </a:p>
          <a:p>
            <a:r>
              <a:rPr lang="en-US" dirty="0" smtClean="0"/>
              <a:t>the message </a:t>
            </a:r>
            <a:r>
              <a:rPr lang="en-US" i="1" dirty="0" smtClean="0"/>
              <a:t>envelope</a:t>
            </a:r>
            <a:r>
              <a:rPr lang="en-US" dirty="0" smtClean="0"/>
              <a:t>, </a:t>
            </a:r>
          </a:p>
          <a:p>
            <a:r>
              <a:rPr lang="en-US" dirty="0" smtClean="0"/>
              <a:t>the message </a:t>
            </a:r>
            <a:r>
              <a:rPr lang="en-US" i="1" dirty="0" smtClean="0"/>
              <a:t>header</a:t>
            </a:r>
            <a:r>
              <a:rPr lang="en-US" dirty="0" smtClean="0"/>
              <a:t>, </a:t>
            </a:r>
          </a:p>
          <a:p>
            <a:r>
              <a:rPr lang="en-US" dirty="0" smtClean="0"/>
              <a:t>the message </a:t>
            </a:r>
            <a:r>
              <a:rPr lang="en-US" i="1" dirty="0" smtClean="0"/>
              <a:t>body</a:t>
            </a:r>
            <a:r>
              <a:rPr lang="en-US"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143000"/>
          </a:xfrm>
        </p:spPr>
        <p:txBody>
          <a:bodyPr>
            <a:normAutofit/>
          </a:bodyPr>
          <a:lstStyle/>
          <a:p>
            <a:r>
              <a:rPr lang="en-US" dirty="0" smtClean="0"/>
              <a:t>Electronic Mail Types</a:t>
            </a:r>
            <a:endParaRPr lang="en-US" dirty="0"/>
          </a:p>
        </p:txBody>
      </p:sp>
      <p:sp>
        <p:nvSpPr>
          <p:cNvPr id="3" name="Content Placeholder 2"/>
          <p:cNvSpPr>
            <a:spLocks noGrp="1"/>
          </p:cNvSpPr>
          <p:nvPr>
            <p:ph idx="1"/>
          </p:nvPr>
        </p:nvSpPr>
        <p:spPr>
          <a:xfrm>
            <a:off x="0" y="1219200"/>
            <a:ext cx="8991600" cy="5257800"/>
          </a:xfrm>
        </p:spPr>
        <p:txBody>
          <a:bodyPr>
            <a:noAutofit/>
          </a:bodyPr>
          <a:lstStyle/>
          <a:p>
            <a:r>
              <a:rPr lang="en-US" sz="2200" dirty="0" smtClean="0"/>
              <a:t>Web Based Mail</a:t>
            </a:r>
          </a:p>
          <a:p>
            <a:pPr lvl="1"/>
            <a:r>
              <a:rPr lang="en-US" sz="2200" dirty="0" smtClean="0"/>
              <a:t>Web-based email allows you to manage your email via a web browser.</a:t>
            </a:r>
          </a:p>
          <a:p>
            <a:pPr lvl="1"/>
            <a:r>
              <a:rPr lang="en-US" sz="2200" dirty="0" smtClean="0"/>
              <a:t> The interface is implemented as a Web site that provides access to the various functions like reading, sending or organizing messages. </a:t>
            </a:r>
          </a:p>
          <a:p>
            <a:pPr lvl="1"/>
            <a:r>
              <a:rPr lang="en-US" sz="2200" dirty="0" smtClean="0"/>
              <a:t>Email isn't downloaded to your computer but instead is left on the mail server until you delete it</a:t>
            </a:r>
          </a:p>
          <a:p>
            <a:r>
              <a:rPr lang="en-US" sz="2200" dirty="0" smtClean="0"/>
              <a:t>Client Based Mail / (POP mail)</a:t>
            </a:r>
          </a:p>
          <a:p>
            <a:pPr lvl="1" algn="just"/>
            <a:r>
              <a:rPr lang="en-US" sz="2200" dirty="0" smtClean="0"/>
              <a:t>In Client Based email account, email messages are downloaded to the client device (i.e. a computer) and then they are deleted from the mail server . It is difficult to save and view messages on multiple devices.</a:t>
            </a:r>
          </a:p>
          <a:p>
            <a:pPr lvl="1" algn="just"/>
            <a:r>
              <a:rPr lang="en-US" sz="2200" dirty="0" smtClean="0"/>
              <a:t> An advantage to client-based mail is you can store as much email on your computer as you want and save it for as long as you would like. The only limit is the size of your hard drive</a:t>
            </a:r>
          </a:p>
          <a:p>
            <a:pPr lvl="1" algn="just"/>
            <a:r>
              <a:rPr lang="en-US" sz="2200" dirty="0" smtClean="0"/>
              <a:t> Another advantage is being able to read, write and reply to email while you are off-line</a:t>
            </a:r>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Pretty Good Privacy (PGP)</a:t>
            </a:r>
            <a:endParaRPr lang="en-US" dirty="0"/>
          </a:p>
        </p:txBody>
      </p:sp>
      <p:sp>
        <p:nvSpPr>
          <p:cNvPr id="3" name="Content Placeholder 2"/>
          <p:cNvSpPr>
            <a:spLocks noGrp="1"/>
          </p:cNvSpPr>
          <p:nvPr>
            <p:ph idx="1"/>
          </p:nvPr>
        </p:nvSpPr>
        <p:spPr>
          <a:xfrm>
            <a:off x="152400" y="1600200"/>
            <a:ext cx="8839200" cy="4525963"/>
          </a:xfrm>
        </p:spPr>
        <p:txBody>
          <a:bodyPr>
            <a:normAutofit fontScale="85000" lnSpcReduction="10000"/>
          </a:bodyPr>
          <a:lstStyle/>
          <a:p>
            <a:r>
              <a:rPr lang="en-US" dirty="0" smtClean="0"/>
              <a:t>Pretty Good Privacy was originally developed by Phillip Zimmerman to provide a means of secure communication in an insecure electronic environment. </a:t>
            </a:r>
          </a:p>
          <a:p>
            <a:r>
              <a:rPr lang="en-US" dirty="0" smtClean="0"/>
              <a:t>The framework it is based on, PKI (Public Key Infrastructure) and its encryption standards (it can use Diffie-Helman or RSA algorithms of varying strengths), have been subjected to rigorous cryptanalysis.</a:t>
            </a:r>
          </a:p>
          <a:p>
            <a:r>
              <a:rPr lang="en-US" dirty="0" smtClean="0"/>
              <a:t>Until the most recent release PGP has been completely open source, allowing anyone to review the code and suggest improvements.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it Works</a:t>
            </a:r>
            <a:endParaRPr lang="en-US" dirty="0"/>
          </a:p>
        </p:txBody>
      </p:sp>
      <p:pic>
        <p:nvPicPr>
          <p:cNvPr id="4" name="Content Placeholder 3"/>
          <p:cNvPicPr>
            <a:picLocks noGrp="1"/>
          </p:cNvPicPr>
          <p:nvPr>
            <p:ph idx="1"/>
          </p:nvPr>
        </p:nvPicPr>
        <p:blipFill>
          <a:blip r:embed="rId2" cstate="print"/>
          <a:srcRect l="25984" t="11823" r="25773" b="11823"/>
          <a:stretch>
            <a:fillRect/>
          </a:stretch>
        </p:blipFill>
        <p:spPr bwMode="auto">
          <a:xfrm>
            <a:off x="533400" y="1600200"/>
            <a:ext cx="78486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1123</TotalTime>
  <Words>1865</Words>
  <Application>Microsoft Office PowerPoint</Application>
  <PresentationFormat>On-screen Show (4:3)</PresentationFormat>
  <Paragraphs>250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Unit 1</vt:lpstr>
      <vt:lpstr>Simple Mail Transfer Protocol (SMTP)</vt:lpstr>
      <vt:lpstr>How it Works</vt:lpstr>
      <vt:lpstr>Block Diagram of SMTP</vt:lpstr>
      <vt:lpstr>SMTP Protocol overview</vt:lpstr>
      <vt:lpstr>Electronic mail Message</vt:lpstr>
      <vt:lpstr>Electronic Mail Types</vt:lpstr>
      <vt:lpstr>Pretty Good Privacy (PGP)</vt:lpstr>
      <vt:lpstr>How it Works</vt:lpstr>
      <vt:lpstr>Contd..</vt:lpstr>
      <vt:lpstr>What are the uses of PGP</vt:lpstr>
      <vt:lpstr>Post office Protocol (POP)</vt:lpstr>
      <vt:lpstr>Working of POP</vt:lpstr>
      <vt:lpstr>Advantage &amp; Disadvantage</vt:lpstr>
      <vt:lpstr>Internet Message Access Protocol (IMAP)</vt:lpstr>
      <vt:lpstr>How It Works</vt:lpstr>
      <vt:lpstr>Email Delivery Models</vt:lpstr>
      <vt:lpstr>Benefit &amp; Drawback</vt:lpstr>
      <vt:lpstr>Hypertext Transfer Protocol (HTTP)</vt:lpstr>
      <vt:lpstr>Technical Overview</vt:lpstr>
      <vt:lpstr>HTTP - URLs</vt:lpstr>
      <vt:lpstr>HTTP Request methods</vt:lpstr>
      <vt:lpstr>Contd..</vt:lpstr>
      <vt:lpstr>HTTP Response Headers</vt:lpstr>
      <vt:lpstr>Status Codes</vt:lpstr>
      <vt:lpstr>Statelessness</vt:lpstr>
      <vt:lpstr>similar Protocol and Future</vt:lpstr>
      <vt:lpstr>File Transfer Protocol (FTP)</vt:lpstr>
      <vt:lpstr>Why do we need a FTP Service?</vt:lpstr>
      <vt:lpstr>Problems of File Transfer </vt:lpstr>
      <vt:lpstr>Communication and Data Transfer</vt:lpstr>
      <vt:lpstr>Data representations Mode</vt:lpstr>
      <vt:lpstr>FTP login</vt:lpstr>
      <vt:lpstr>Security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User</dc:creator>
  <cp:lastModifiedBy>Bimal</cp:lastModifiedBy>
  <cp:revision>48</cp:revision>
  <dcterms:created xsi:type="dcterms:W3CDTF">2006-08-16T00:00:00Z</dcterms:created>
  <dcterms:modified xsi:type="dcterms:W3CDTF">2018-04-11T14:38:04Z</dcterms:modified>
</cp:coreProperties>
</file>