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6" r:id="rId9"/>
    <p:sldId id="261" r:id="rId10"/>
    <p:sldId id="264" r:id="rId11"/>
    <p:sldId id="265" r:id="rId12"/>
    <p:sldId id="267" r:id="rId13"/>
    <p:sldId id="270" r:id="rId14"/>
    <p:sldId id="274" r:id="rId15"/>
    <p:sldId id="275" r:id="rId16"/>
    <p:sldId id="285" r:id="rId17"/>
    <p:sldId id="271" r:id="rId18"/>
    <p:sldId id="268" r:id="rId19"/>
    <p:sldId id="269" r:id="rId20"/>
    <p:sldId id="272" r:id="rId21"/>
    <p:sldId id="273" r:id="rId22"/>
    <p:sldId id="276" r:id="rId23"/>
    <p:sldId id="283" r:id="rId24"/>
    <p:sldId id="278" r:id="rId25"/>
    <p:sldId id="279" r:id="rId26"/>
    <p:sldId id="280" r:id="rId27"/>
    <p:sldId id="281" r:id="rId28"/>
    <p:sldId id="282"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104" autoAdjust="0"/>
  </p:normalViewPr>
  <p:slideViewPr>
    <p:cSldViewPr>
      <p:cViewPr>
        <p:scale>
          <a:sx n="76" d="100"/>
          <a:sy n="76" d="100"/>
        </p:scale>
        <p:origin x="-1194" y="4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3</a:t>
            </a:r>
            <a:endParaRPr lang="en-US" dirty="0"/>
          </a:p>
        </p:txBody>
      </p:sp>
      <p:sp>
        <p:nvSpPr>
          <p:cNvPr id="3" name="Subtitle 2"/>
          <p:cNvSpPr>
            <a:spLocks noGrp="1"/>
          </p:cNvSpPr>
          <p:nvPr>
            <p:ph type="subTitle" idx="1"/>
          </p:nvPr>
        </p:nvSpPr>
        <p:spPr/>
        <p:txBody>
          <a:bodyPr/>
          <a:lstStyle/>
          <a:p>
            <a:r>
              <a:rPr lang="en-US" dirty="0" smtClean="0"/>
              <a:t>WWW Technology: </a:t>
            </a:r>
          </a:p>
          <a:p>
            <a:r>
              <a:rPr lang="en-US" dirty="0" smtClean="0"/>
              <a:t>HTML, DHTML, WML, XML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 of DHTML</a:t>
            </a:r>
            <a:endParaRPr lang="en-US" dirty="0"/>
          </a:p>
        </p:txBody>
      </p:sp>
      <p:sp>
        <p:nvSpPr>
          <p:cNvPr id="3" name="Content Placeholder 2"/>
          <p:cNvSpPr>
            <a:spLocks noGrp="1"/>
          </p:cNvSpPr>
          <p:nvPr>
            <p:ph idx="1"/>
          </p:nvPr>
        </p:nvSpPr>
        <p:spPr>
          <a:xfrm>
            <a:off x="304800" y="1371600"/>
            <a:ext cx="8458200" cy="5029200"/>
          </a:xfrm>
        </p:spPr>
        <p:txBody>
          <a:bodyPr>
            <a:noAutofit/>
          </a:bodyPr>
          <a:lstStyle/>
          <a:p>
            <a:pPr algn="just"/>
            <a:r>
              <a:rPr lang="en-US" sz="2400" b="1" dirty="0" smtClean="0"/>
              <a:t>Lessened server load.</a:t>
            </a:r>
            <a:r>
              <a:rPr lang="en-US" sz="2400" dirty="0" smtClean="0"/>
              <a:t> DHTML applications conserve server resources because each request or user action does not have to be routed through the Web server.</a:t>
            </a:r>
          </a:p>
          <a:p>
            <a:pPr algn="just"/>
            <a:r>
              <a:rPr lang="en-US" sz="2400" b="1" dirty="0" smtClean="0"/>
              <a:t>Fewer refreshes, faster responses.</a:t>
            </a:r>
            <a:r>
              <a:rPr lang="en-US" sz="2400" dirty="0" smtClean="0"/>
              <a:t> When an end user's actions initiate changes to a typical Web page, the browser must refresh the page from the server. In a DHTML application, the browser can process user data, make changes to the page's layout and appearance, and process code all without refreshing the page.</a:t>
            </a:r>
          </a:p>
          <a:p>
            <a:pPr algn="just"/>
            <a:r>
              <a:rPr lang="en-US" sz="2400" b="1" dirty="0" smtClean="0"/>
              <a:t>Dynamic interaction. </a:t>
            </a:r>
            <a:r>
              <a:rPr lang="en-US" sz="2400" dirty="0" smtClean="0"/>
              <a:t>Scripting code on a Web page can directly manipulate any element on the page and create and manage new elements on the fly, allowing for truly dynamic user interfaces.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a:xfrm>
            <a:off x="228600" y="1219200"/>
            <a:ext cx="8686800" cy="5334000"/>
          </a:xfrm>
        </p:spPr>
        <p:txBody>
          <a:bodyPr>
            <a:noAutofit/>
          </a:bodyPr>
          <a:lstStyle/>
          <a:p>
            <a:r>
              <a:rPr lang="en-US" sz="2200" b="1" dirty="0" smtClean="0"/>
              <a:t>Improved state management.</a:t>
            </a:r>
            <a:r>
              <a:rPr lang="en-US" sz="2200" dirty="0" smtClean="0"/>
              <a:t> Typically, HTML pages are stateless that is, no information about an HTTP request is maintained after the response is received from the server. DHTML applications allow you to store state between requests, without using the server. Therefore, multiform or multipage applications are possible without requiring server interaction, complex URL-based state, or cookies.</a:t>
            </a:r>
          </a:p>
          <a:p>
            <a:r>
              <a:rPr lang="en-US" sz="2200" b="1" dirty="0" smtClean="0"/>
              <a:t>Offline capability.</a:t>
            </a:r>
            <a:r>
              <a:rPr lang="en-US" sz="2200" dirty="0" smtClean="0"/>
              <a:t> For a DHTML application, users can browse to and use a DHTML application on their corporate intranet. Later, when disconnected, the same users can still make use of their Web-based application through the browser’s cached storage.</a:t>
            </a:r>
          </a:p>
          <a:p>
            <a:r>
              <a:rPr lang="en-US" sz="2200" b="1" dirty="0" smtClean="0"/>
              <a:t>Code security.</a:t>
            </a:r>
            <a:r>
              <a:rPr lang="en-US" sz="2200" dirty="0" smtClean="0"/>
              <a:t> When you embed scripts within an HTML page, anyone can access your page, read the script, and make changes to it. Using Visual Basic to develop your DHTML application, your code is compiled, is not part of the HTML page itself, and cannot be tampered with as easily.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Markup Language (WML)</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WML is a markup language designed especially for specifying and displaying content on WAP (Wireless Application Protocol) devices. </a:t>
            </a:r>
          </a:p>
          <a:p>
            <a:r>
              <a:rPr lang="en-US" dirty="0" smtClean="0"/>
              <a:t>WML is part of the WAP application environment, which requires the use of WML. </a:t>
            </a:r>
          </a:p>
          <a:p>
            <a:r>
              <a:rPr lang="en-US" dirty="0" smtClean="0"/>
              <a:t>WML is the wireless equivalent of HTML for the Web. </a:t>
            </a:r>
          </a:p>
          <a:p>
            <a:r>
              <a:rPr lang="en-US" dirty="0" smtClean="0"/>
              <a:t>WML is based on XML and derived from xHTML (the XML version of HTML). </a:t>
            </a:r>
          </a:p>
          <a:p>
            <a:r>
              <a:rPr lang="en-US" dirty="0" smtClean="0"/>
              <a:t>There are many differences between WML and HTML. </a:t>
            </a:r>
          </a:p>
          <a:p>
            <a:r>
              <a:rPr lang="en-US" dirty="0" smtClean="0"/>
              <a:t>For example, WML has a different mechanism for linking between its pages called “cards” as compared to linking between HTML pages. </a:t>
            </a:r>
          </a:p>
          <a:p>
            <a:r>
              <a:rPr lang="en-US" dirty="0" smtClean="0"/>
              <a:t>WML browsers are stricter than HTML browsers by not being tolerant of errors. </a:t>
            </a:r>
            <a:r>
              <a:rPr lang="en-US" dirty="0" smtClean="0"/>
              <a:t>WML browsers enforce the WML requirement of matching </a:t>
            </a:r>
            <a:r>
              <a:rPr lang="en-US" dirty="0" smtClean="0"/>
              <a:t>closing “tags”, an XML characteristic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WML</a:t>
            </a:r>
            <a:endParaRPr lang="en-US" dirty="0"/>
          </a:p>
        </p:txBody>
      </p:sp>
      <p:sp>
        <p:nvSpPr>
          <p:cNvPr id="5" name="Text Placeholder 4"/>
          <p:cNvSpPr>
            <a:spLocks noGrp="1"/>
          </p:cNvSpPr>
          <p:nvPr>
            <p:ph type="body" idx="1"/>
          </p:nvPr>
        </p:nvSpPr>
        <p:spPr/>
        <p:txBody>
          <a:bodyPr/>
          <a:lstStyle/>
          <a:p>
            <a:r>
              <a:rPr lang="en-US" dirty="0" smtClean="0"/>
              <a:t>Motivation</a:t>
            </a:r>
          </a:p>
        </p:txBody>
      </p:sp>
      <p:sp>
        <p:nvSpPr>
          <p:cNvPr id="3" name="Content Placeholder 2"/>
          <p:cNvSpPr>
            <a:spLocks noGrp="1"/>
          </p:cNvSpPr>
          <p:nvPr>
            <p:ph sz="half" idx="2"/>
          </p:nvPr>
        </p:nvSpPr>
        <p:spPr/>
        <p:txBody>
          <a:bodyPr>
            <a:noAutofit/>
          </a:bodyPr>
          <a:lstStyle/>
          <a:p>
            <a:r>
              <a:rPr lang="en-US" sz="2800" dirty="0" smtClean="0"/>
              <a:t>Advances of mobile communication</a:t>
            </a:r>
          </a:p>
          <a:p>
            <a:r>
              <a:rPr lang="en-US" sz="2800" dirty="0" smtClean="0"/>
              <a:t>systems, especially GSM</a:t>
            </a:r>
          </a:p>
          <a:p>
            <a:r>
              <a:rPr lang="en-US" sz="2800" dirty="0" smtClean="0"/>
              <a:t>Phenomenal growth of handy, PDA and</a:t>
            </a:r>
          </a:p>
          <a:p>
            <a:r>
              <a:rPr lang="en-US" sz="2800" dirty="0" smtClean="0"/>
              <a:t>other handheld devices</a:t>
            </a:r>
          </a:p>
          <a:p>
            <a:r>
              <a:rPr lang="en-US" sz="2800" dirty="0" smtClean="0"/>
              <a:t>New services required</a:t>
            </a:r>
            <a:endParaRPr lang="en-US" sz="2800" dirty="0"/>
          </a:p>
        </p:txBody>
      </p:sp>
      <p:sp>
        <p:nvSpPr>
          <p:cNvPr id="6" name="Text Placeholder 5"/>
          <p:cNvSpPr>
            <a:spLocks noGrp="1"/>
          </p:cNvSpPr>
          <p:nvPr>
            <p:ph type="body" sz="quarter" idx="3"/>
          </p:nvPr>
        </p:nvSpPr>
        <p:spPr>
          <a:xfrm>
            <a:off x="4648200" y="1535113"/>
            <a:ext cx="4267201" cy="639762"/>
          </a:xfrm>
        </p:spPr>
        <p:txBody>
          <a:bodyPr>
            <a:normAutofit fontScale="92500"/>
          </a:bodyPr>
          <a:lstStyle/>
          <a:p>
            <a:r>
              <a:rPr lang="en-US" dirty="0" smtClean="0"/>
              <a:t>Problems with Wireless Networks</a:t>
            </a:r>
            <a:endParaRPr lang="en-US" dirty="0"/>
          </a:p>
        </p:txBody>
      </p:sp>
      <p:sp>
        <p:nvSpPr>
          <p:cNvPr id="7" name="Content Placeholder 6"/>
          <p:cNvSpPr>
            <a:spLocks noGrp="1"/>
          </p:cNvSpPr>
          <p:nvPr>
            <p:ph sz="quarter" idx="4"/>
          </p:nvPr>
        </p:nvSpPr>
        <p:spPr/>
        <p:txBody>
          <a:bodyPr>
            <a:normAutofit/>
          </a:bodyPr>
          <a:lstStyle/>
          <a:p>
            <a:pPr algn="just"/>
            <a:r>
              <a:rPr lang="en-US" sz="2800" dirty="0" smtClean="0"/>
              <a:t>Low bandwidth</a:t>
            </a:r>
          </a:p>
          <a:p>
            <a:pPr algn="just"/>
            <a:r>
              <a:rPr lang="en-US" sz="2800" dirty="0" smtClean="0"/>
              <a:t>High latency and jitter</a:t>
            </a:r>
          </a:p>
          <a:p>
            <a:pPr algn="just"/>
            <a:r>
              <a:rPr lang="en-US" sz="2800" dirty="0" smtClean="0"/>
              <a:t>High transmission error rate</a:t>
            </a:r>
          </a:p>
          <a:p>
            <a:pPr algn="just"/>
            <a:r>
              <a:rPr lang="en-US" sz="2800" dirty="0" smtClean="0"/>
              <a:t>Low connection stability</a:t>
            </a:r>
            <a:endParaRPr 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WML Structure</a:t>
            </a:r>
            <a:endParaRPr lang="en-US" dirty="0"/>
          </a:p>
        </p:txBody>
      </p:sp>
      <p:pic>
        <p:nvPicPr>
          <p:cNvPr id="1027" name="Picture 3"/>
          <p:cNvPicPr>
            <a:picLocks noGrp="1" noChangeAspect="1" noChangeArrowheads="1"/>
          </p:cNvPicPr>
          <p:nvPr>
            <p:ph idx="1"/>
          </p:nvPr>
        </p:nvPicPr>
        <p:blipFill>
          <a:blip r:embed="rId2" cstate="print"/>
          <a:srcRect l="14891" t="34743" r="54690" b="45436"/>
          <a:stretch>
            <a:fillRect/>
          </a:stretch>
        </p:blipFill>
        <p:spPr bwMode="auto">
          <a:xfrm>
            <a:off x="228600" y="1295400"/>
            <a:ext cx="8534400" cy="31242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cstate="print"/>
          <a:srcRect l="15484" t="36968" r="50586" b="48958"/>
          <a:stretch>
            <a:fillRect/>
          </a:stretch>
        </p:blipFill>
        <p:spPr bwMode="auto">
          <a:xfrm>
            <a:off x="381000" y="4326610"/>
            <a:ext cx="8458200" cy="23027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Description</a:t>
            </a:r>
            <a:endParaRPr lang="en-US" dirty="0"/>
          </a:p>
        </p:txBody>
      </p:sp>
      <p:sp>
        <p:nvSpPr>
          <p:cNvPr id="3" name="Content Placeholder 2"/>
          <p:cNvSpPr>
            <a:spLocks noGrp="1"/>
          </p:cNvSpPr>
          <p:nvPr>
            <p:ph idx="1"/>
          </p:nvPr>
        </p:nvSpPr>
        <p:spPr>
          <a:xfrm>
            <a:off x="457200" y="1066800"/>
            <a:ext cx="8229600" cy="5410200"/>
          </a:xfrm>
        </p:spPr>
        <p:txBody>
          <a:bodyPr>
            <a:normAutofit fontScale="62500" lnSpcReduction="20000"/>
          </a:bodyPr>
          <a:lstStyle/>
          <a:p>
            <a:pPr algn="just"/>
            <a:r>
              <a:rPr lang="en-US" dirty="0" smtClean="0"/>
              <a:t>WML documents are XML documents that validate against the WML DTD (Document Type Definition). </a:t>
            </a:r>
          </a:p>
          <a:p>
            <a:pPr algn="just"/>
            <a:r>
              <a:rPr lang="en-US" dirty="0" smtClean="0"/>
              <a:t>The W3C Markup Validation service (http://validator.w3.org/) can be used to validate WML documents (they are validated against their declared document type).</a:t>
            </a:r>
          </a:p>
          <a:p>
            <a:pPr algn="just"/>
            <a:r>
              <a:rPr lang="en-US" dirty="0" smtClean="0"/>
              <a:t>A WML document is known as a “deck”. Data in the deck is structured into one or more “cards” (pages) – each of which represents a single interaction with the user.</a:t>
            </a:r>
          </a:p>
          <a:p>
            <a:pPr algn="just"/>
            <a:r>
              <a:rPr lang="en-US" dirty="0" smtClean="0"/>
              <a:t>WML decks are stored on an ordinary web server configured to serve the text/</a:t>
            </a:r>
            <a:r>
              <a:rPr lang="en-US" dirty="0" err="1" smtClean="0"/>
              <a:t>vnd.wap.wml</a:t>
            </a:r>
            <a:r>
              <a:rPr lang="en-US" dirty="0" smtClean="0"/>
              <a:t> MIME type in addition to plain HTML and variants. </a:t>
            </a:r>
          </a:p>
          <a:p>
            <a:pPr algn="just"/>
            <a:r>
              <a:rPr lang="en-US" dirty="0" smtClean="0"/>
              <a:t>The WML cards when requested by a device are accessed by a bridge WAP gateway, which sits between mobile devices and the World Wide Web, passing pages from one to the other much like a proxy. </a:t>
            </a:r>
          </a:p>
          <a:p>
            <a:pPr algn="just"/>
            <a:r>
              <a:rPr lang="en-US" dirty="0" smtClean="0"/>
              <a:t>The gateways send the WML pages on in a form suitable for mobile device reception (WAP Binary XML). </a:t>
            </a:r>
          </a:p>
          <a:p>
            <a:pPr algn="just"/>
            <a:r>
              <a:rPr lang="en-US" dirty="0" smtClean="0"/>
              <a:t>This process is hidden from the phone, so it may access the page in the same way as a browser accesses HTML, using a URL (for example, http:// example.com/foo.wml).  (Provided the mobile phone operator has not specifically locked the phone to prevent access of user-specified URLs.)</a:t>
            </a:r>
          </a:p>
          <a:p>
            <a:pPr algn="just"/>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WML</a:t>
            </a:r>
            <a:endParaRPr lang="en-US" dirty="0"/>
          </a:p>
        </p:txBody>
      </p:sp>
      <p:sp>
        <p:nvSpPr>
          <p:cNvPr id="3" name="Content Placeholder 2"/>
          <p:cNvSpPr>
            <a:spLocks noGrp="1"/>
          </p:cNvSpPr>
          <p:nvPr>
            <p:ph idx="1"/>
          </p:nvPr>
        </p:nvSpPr>
        <p:spPr>
          <a:xfrm>
            <a:off x="457200" y="1295400"/>
            <a:ext cx="8458200" cy="5257800"/>
          </a:xfrm>
        </p:spPr>
        <p:txBody>
          <a:bodyPr>
            <a:normAutofit fontScale="70000" lnSpcReduction="20000"/>
          </a:bodyPr>
          <a:lstStyle/>
          <a:p>
            <a:pPr algn="just"/>
            <a:r>
              <a:rPr lang="en-US" dirty="0" smtClean="0"/>
              <a:t>The user selects an option on their mobile device that has a URL with Wireless Markup language (WML) content assigned to it.</a:t>
            </a:r>
          </a:p>
          <a:p>
            <a:pPr algn="just"/>
            <a:r>
              <a:rPr lang="en-US" dirty="0" smtClean="0"/>
              <a:t>The phone sends the URL request via the phone network to a WAP gateway, using the binary encoded WAP protocol. </a:t>
            </a:r>
          </a:p>
          <a:p>
            <a:pPr algn="just"/>
            <a:r>
              <a:rPr lang="en-US" dirty="0" smtClean="0"/>
              <a:t>The gateway translates this WAP request into a conventional HTTP request for the specified URL, and sends it on to the Internet.</a:t>
            </a:r>
          </a:p>
          <a:p>
            <a:pPr algn="just"/>
            <a:r>
              <a:rPr lang="en-US" dirty="0" smtClean="0"/>
              <a:t>The appropriate Web server picks up the HTTP request.</a:t>
            </a:r>
          </a:p>
          <a:p>
            <a:pPr algn="just"/>
            <a:r>
              <a:rPr lang="en-US" dirty="0" smtClean="0"/>
              <a:t>The server processes the request, just as it would any other request. If the URL refers to a static WML file, the server delivers it. If a CGI script is requested, it is processed and the content returned as usual.</a:t>
            </a:r>
          </a:p>
          <a:p>
            <a:pPr algn="just"/>
            <a:r>
              <a:rPr lang="en-US" dirty="0" smtClean="0"/>
              <a:t>The Web server adds the HTTP header to the WML content and returns it to the gateway.</a:t>
            </a:r>
          </a:p>
          <a:p>
            <a:pPr algn="just"/>
            <a:r>
              <a:rPr lang="en-US" dirty="0" smtClean="0"/>
              <a:t>The WAP gateway compiles the WML into binary form. viii. The gateway then sends the WML response back to the phone.</a:t>
            </a:r>
          </a:p>
          <a:p>
            <a:pPr algn="just"/>
            <a:r>
              <a:rPr lang="en-US" dirty="0" smtClean="0"/>
              <a:t>He phone receives the WML via the WAP protocol.</a:t>
            </a:r>
          </a:p>
          <a:p>
            <a:pPr algn="just"/>
            <a:r>
              <a:rPr lang="en-US" dirty="0" smtClean="0"/>
              <a:t>The micro--‐browser processes the WML and displays the content on the screen.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Text Placeholder 2"/>
          <p:cNvSpPr>
            <a:spLocks noGrp="1"/>
          </p:cNvSpPr>
          <p:nvPr>
            <p:ph type="body" idx="1"/>
          </p:nvPr>
        </p:nvSpPr>
        <p:spPr>
          <a:xfrm>
            <a:off x="381000" y="1535113"/>
            <a:ext cx="4116388" cy="639762"/>
          </a:xfrm>
        </p:spPr>
        <p:txBody>
          <a:bodyPr>
            <a:normAutofit fontScale="92500"/>
          </a:bodyPr>
          <a:lstStyle/>
          <a:p>
            <a:r>
              <a:rPr lang="en-US" dirty="0" smtClean="0"/>
              <a:t>Problems with Wireless Terminals</a:t>
            </a:r>
            <a:endParaRPr lang="en-US" dirty="0"/>
          </a:p>
        </p:txBody>
      </p:sp>
      <p:sp>
        <p:nvSpPr>
          <p:cNvPr id="4" name="Content Placeholder 3"/>
          <p:cNvSpPr>
            <a:spLocks noGrp="1"/>
          </p:cNvSpPr>
          <p:nvPr>
            <p:ph sz="half" idx="2"/>
          </p:nvPr>
        </p:nvSpPr>
        <p:spPr/>
        <p:txBody>
          <a:bodyPr/>
          <a:lstStyle/>
          <a:p>
            <a:r>
              <a:rPr lang="en-US" dirty="0" smtClean="0"/>
              <a:t>Small screen, limited display capability</a:t>
            </a:r>
          </a:p>
          <a:p>
            <a:r>
              <a:rPr lang="en-US" dirty="0" smtClean="0"/>
              <a:t> One-finger navigation</a:t>
            </a:r>
          </a:p>
          <a:p>
            <a:r>
              <a:rPr lang="en-US" dirty="0" smtClean="0"/>
              <a:t> Limited RAM/ROM</a:t>
            </a:r>
          </a:p>
          <a:p>
            <a:r>
              <a:rPr lang="en-US" dirty="0" smtClean="0"/>
              <a:t> Limited CPU performance</a:t>
            </a:r>
          </a:p>
          <a:p>
            <a:r>
              <a:rPr lang="en-US" dirty="0" smtClean="0"/>
              <a:t> Low battery life</a:t>
            </a:r>
            <a:endParaRPr lang="en-US" dirty="0"/>
          </a:p>
        </p:txBody>
      </p:sp>
      <p:sp>
        <p:nvSpPr>
          <p:cNvPr id="5" name="Text Placeholder 4"/>
          <p:cNvSpPr>
            <a:spLocks noGrp="1"/>
          </p:cNvSpPr>
          <p:nvPr>
            <p:ph type="body" sz="quarter" idx="3"/>
          </p:nvPr>
        </p:nvSpPr>
        <p:spPr/>
        <p:txBody>
          <a:bodyPr/>
          <a:lstStyle/>
          <a:p>
            <a:r>
              <a:rPr lang="en-US" dirty="0" smtClean="0"/>
              <a:t>Solutions</a:t>
            </a:r>
            <a:endParaRPr lang="en-US" dirty="0"/>
          </a:p>
        </p:txBody>
      </p:sp>
      <p:sp>
        <p:nvSpPr>
          <p:cNvPr id="6" name="Content Placeholder 5"/>
          <p:cNvSpPr>
            <a:spLocks noGrp="1"/>
          </p:cNvSpPr>
          <p:nvPr>
            <p:ph sz="quarter" idx="4"/>
          </p:nvPr>
        </p:nvSpPr>
        <p:spPr>
          <a:xfrm>
            <a:off x="4645025" y="2174875"/>
            <a:ext cx="4194175" cy="3951288"/>
          </a:xfrm>
        </p:spPr>
        <p:txBody>
          <a:bodyPr>
            <a:normAutofit/>
          </a:bodyPr>
          <a:lstStyle/>
          <a:p>
            <a:pPr algn="just"/>
            <a:r>
              <a:rPr lang="en-US" dirty="0" smtClean="0"/>
              <a:t>Internet access via handheld devices was possible before WAP, but the technologies never took off commercially because they used proprietary technologies that didn‘t work across different platforms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 of WML </a:t>
            </a:r>
            <a:endParaRPr lang="en-US" dirty="0"/>
          </a:p>
        </p:txBody>
      </p:sp>
      <p:sp>
        <p:nvSpPr>
          <p:cNvPr id="3" name="Content Placeholder 2"/>
          <p:cNvSpPr>
            <a:spLocks noGrp="1"/>
          </p:cNvSpPr>
          <p:nvPr>
            <p:ph idx="1"/>
          </p:nvPr>
        </p:nvSpPr>
        <p:spPr>
          <a:xfrm>
            <a:off x="381000" y="1219200"/>
            <a:ext cx="8534400" cy="5334000"/>
          </a:xfrm>
        </p:spPr>
        <p:txBody>
          <a:bodyPr>
            <a:noAutofit/>
          </a:bodyPr>
          <a:lstStyle/>
          <a:p>
            <a:pPr algn="just"/>
            <a:r>
              <a:rPr lang="en-US" sz="2700" dirty="0" smtClean="0"/>
              <a:t>WML is part of the WAP standard and its use is required. </a:t>
            </a:r>
          </a:p>
          <a:p>
            <a:pPr algn="just"/>
            <a:r>
              <a:rPr lang="en-US" sz="2700" dirty="0" smtClean="0"/>
              <a:t>Transmission of WML (WMLC) documents requires less bandwidth compared to HTML documents because WML documents are simpler and WML is compressed before it is sent to the WAP device. </a:t>
            </a:r>
          </a:p>
          <a:p>
            <a:pPr algn="just"/>
            <a:r>
              <a:rPr lang="en-US" sz="2700" dirty="0" smtClean="0"/>
              <a:t>Compared to HTML documents, displaying WML documents requires less processing power and memory. Consequently, a WAP device can work with a less powerful (cheaper) CPU and the use of less power means that the battery can operate longer without recharging. </a:t>
            </a:r>
          </a:p>
          <a:p>
            <a:pPr algn="just"/>
            <a:r>
              <a:rPr lang="en-US" sz="2700" dirty="0" smtClean="0"/>
              <a:t>WML provides support for limited graphics with a limited gray scale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Limitations of WML </a:t>
            </a:r>
            <a:endParaRPr lang="en-US" dirty="0"/>
          </a:p>
        </p:txBody>
      </p:sp>
      <p:sp>
        <p:nvSpPr>
          <p:cNvPr id="3" name="Content Placeholder 2"/>
          <p:cNvSpPr>
            <a:spLocks noGrp="1"/>
          </p:cNvSpPr>
          <p:nvPr>
            <p:ph idx="1"/>
          </p:nvPr>
        </p:nvSpPr>
        <p:spPr>
          <a:xfrm>
            <a:off x="457200" y="1371600"/>
            <a:ext cx="8229600" cy="5257800"/>
          </a:xfrm>
        </p:spPr>
        <p:txBody>
          <a:bodyPr>
            <a:normAutofit fontScale="70000" lnSpcReduction="20000"/>
          </a:bodyPr>
          <a:lstStyle/>
          <a:p>
            <a:pPr algn="just"/>
            <a:r>
              <a:rPr lang="en-US" dirty="0" smtClean="0"/>
              <a:t>Like HTML, WML does specify how the content is to be displayed. Thus micro browsers on different WAP devices are likely to display the WML content differently. </a:t>
            </a:r>
          </a:p>
          <a:p>
            <a:pPr algn="just"/>
            <a:r>
              <a:rPr lang="en-US" dirty="0" smtClean="0"/>
              <a:t>WAP devices such as WAP phones will not accept large decks (1.4K for some WAP phones). </a:t>
            </a:r>
          </a:p>
          <a:p>
            <a:pPr algn="just"/>
            <a:r>
              <a:rPr lang="en-US" dirty="0" smtClean="0"/>
              <a:t>There are many variations between WAP phones, for example Screen sizes, keypads, and soft keys can be different. </a:t>
            </a:r>
          </a:p>
          <a:p>
            <a:pPr algn="just"/>
            <a:r>
              <a:rPr lang="en-US" dirty="0" smtClean="0"/>
              <a:t>Consequently, WML decks should be tested on at least the important WAP devices. </a:t>
            </a:r>
          </a:p>
          <a:p>
            <a:pPr algn="just"/>
            <a:r>
              <a:rPr lang="en-US" dirty="0" smtClean="0"/>
              <a:t>This variation is similar to the variation found with Web browsers and their platforms. </a:t>
            </a:r>
          </a:p>
          <a:p>
            <a:pPr algn="just"/>
            <a:r>
              <a:rPr lang="en-US" dirty="0" smtClean="0"/>
              <a:t>The problem is harder in case of WML because there are many more WAP devices than Web browsers and their platforms.</a:t>
            </a:r>
          </a:p>
          <a:p>
            <a:pPr algn="just"/>
            <a:r>
              <a:rPr lang="en-US" dirty="0" smtClean="0"/>
              <a:t>It is harder to figure out the “least common denominator”, i.e., set of features that will work reasonably well on all or most WAP devices. </a:t>
            </a:r>
          </a:p>
          <a:p>
            <a:pPr algn="just">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World Wide Web (WWW)</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r>
              <a:rPr lang="en-US" dirty="0" smtClean="0"/>
              <a:t>The </a:t>
            </a:r>
            <a:r>
              <a:rPr lang="en-US" b="1" dirty="0" smtClean="0"/>
              <a:t>World Wide Web</a:t>
            </a:r>
            <a:r>
              <a:rPr lang="en-US" dirty="0" smtClean="0"/>
              <a:t> (</a:t>
            </a:r>
            <a:r>
              <a:rPr lang="en-US" b="1" dirty="0" smtClean="0"/>
              <a:t>www</a:t>
            </a:r>
            <a:r>
              <a:rPr lang="en-US" dirty="0" smtClean="0"/>
              <a:t>, </a:t>
            </a:r>
            <a:r>
              <a:rPr lang="en-US" b="1" dirty="0" smtClean="0"/>
              <a:t>W3</a:t>
            </a:r>
            <a:r>
              <a:rPr lang="en-US" dirty="0" smtClean="0"/>
              <a:t>) is an information system of interlinked hypertext documents that are accessed via the Internet. It has also commonly become known simply as </a:t>
            </a:r>
            <a:r>
              <a:rPr lang="en-US" i="1" dirty="0" smtClean="0"/>
              <a:t>the Web</a:t>
            </a:r>
            <a:r>
              <a:rPr lang="en-US" dirty="0" smtClean="0"/>
              <a:t>. </a:t>
            </a:r>
          </a:p>
          <a:p>
            <a:r>
              <a:rPr lang="en-US" dirty="0" smtClean="0"/>
              <a:t>Individual document pages on the World Wide Web are called web pages and are accessed with a software application running on the user's computer, commonly called a web browser. </a:t>
            </a:r>
          </a:p>
          <a:p>
            <a:r>
              <a:rPr lang="en-US" dirty="0" smtClean="0"/>
              <a:t>Web pages may contain text, images, videos, and other multimedia components, as well as web navigation features consisting of hyperlinks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Applications</a:t>
            </a:r>
            <a:endParaRPr lang="en-US" dirty="0"/>
          </a:p>
        </p:txBody>
      </p:sp>
      <p:sp>
        <p:nvSpPr>
          <p:cNvPr id="3" name="Content Placeholder 2"/>
          <p:cNvSpPr>
            <a:spLocks noGrp="1"/>
          </p:cNvSpPr>
          <p:nvPr>
            <p:ph idx="1"/>
          </p:nvPr>
        </p:nvSpPr>
        <p:spPr>
          <a:xfrm>
            <a:off x="457200" y="1600200"/>
            <a:ext cx="8229600" cy="4800600"/>
          </a:xfrm>
        </p:spPr>
        <p:txBody>
          <a:bodyPr>
            <a:noAutofit/>
          </a:bodyPr>
          <a:lstStyle/>
          <a:p>
            <a:r>
              <a:rPr lang="en-US" sz="2400" dirty="0" smtClean="0"/>
              <a:t>M-commerce - shopping, tickets, micro-payments</a:t>
            </a:r>
          </a:p>
          <a:p>
            <a:r>
              <a:rPr lang="en-US" sz="2400" dirty="0" smtClean="0"/>
              <a:t>Finance - statements, funds transfer, shares trading</a:t>
            </a:r>
          </a:p>
          <a:p>
            <a:r>
              <a:rPr lang="en-US" sz="2400" dirty="0" smtClean="0"/>
              <a:t>M-billing - notification, presentation and payment of bills</a:t>
            </a:r>
          </a:p>
          <a:p>
            <a:r>
              <a:rPr lang="en-US" sz="2400" dirty="0" smtClean="0"/>
              <a:t>Enterprise access - inventory, shipment/sales updates, email</a:t>
            </a:r>
          </a:p>
          <a:p>
            <a:r>
              <a:rPr lang="en-US" sz="2400" dirty="0" smtClean="0"/>
              <a:t>M-care - customer service, payment status, account updates</a:t>
            </a:r>
          </a:p>
          <a:p>
            <a:r>
              <a:rPr lang="en-US" sz="2400" dirty="0" smtClean="0"/>
              <a:t>Entertainment - games, gambling, interactive multi-player Events</a:t>
            </a:r>
          </a:p>
          <a:p>
            <a:r>
              <a:rPr lang="en-US" sz="2400" dirty="0" smtClean="0"/>
              <a:t>Messaging - communication and collaboration</a:t>
            </a:r>
          </a:p>
          <a:p>
            <a:r>
              <a:rPr lang="en-US" sz="2400" dirty="0" smtClean="0"/>
              <a:t>Travel - scheduling, advisories, reservations</a:t>
            </a:r>
          </a:p>
          <a:p>
            <a:r>
              <a:rPr lang="en-US" sz="2400" dirty="0" smtClean="0"/>
              <a:t>Location services - traffic reports, parking information, store discounts, event recommendations</a:t>
            </a:r>
            <a:endParaRPr 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WAP 2.0 - the Next Generation</a:t>
            </a:r>
            <a:endParaRPr lang="en-US" dirty="0"/>
          </a:p>
        </p:txBody>
      </p:sp>
      <p:sp>
        <p:nvSpPr>
          <p:cNvPr id="3" name="Content Placeholder 2"/>
          <p:cNvSpPr>
            <a:spLocks noGrp="1"/>
          </p:cNvSpPr>
          <p:nvPr>
            <p:ph idx="1"/>
          </p:nvPr>
        </p:nvSpPr>
        <p:spPr/>
        <p:txBody>
          <a:bodyPr>
            <a:normAutofit fontScale="92500"/>
          </a:bodyPr>
          <a:lstStyle/>
          <a:p>
            <a:r>
              <a:rPr lang="en-US" dirty="0" smtClean="0"/>
              <a:t>XHTML (with backwards compatibility to WML)</a:t>
            </a:r>
          </a:p>
          <a:p>
            <a:r>
              <a:rPr lang="en-US" dirty="0" smtClean="0"/>
              <a:t>TCP</a:t>
            </a:r>
          </a:p>
          <a:p>
            <a:r>
              <a:rPr lang="en-US" dirty="0" smtClean="0"/>
              <a:t>Color graphics</a:t>
            </a:r>
          </a:p>
          <a:p>
            <a:r>
              <a:rPr lang="en-US" dirty="0" smtClean="0"/>
              <a:t>Animation</a:t>
            </a:r>
          </a:p>
          <a:p>
            <a:r>
              <a:rPr lang="en-US" dirty="0" smtClean="0"/>
              <a:t>Large file downloading</a:t>
            </a:r>
          </a:p>
          <a:p>
            <a:r>
              <a:rPr lang="en-US" dirty="0" smtClean="0"/>
              <a:t>Location-smart services</a:t>
            </a:r>
          </a:p>
          <a:p>
            <a:r>
              <a:rPr lang="en-US" dirty="0" smtClean="0"/>
              <a:t>Streaming media</a:t>
            </a:r>
          </a:p>
          <a:p>
            <a:r>
              <a:rPr lang="en-US" dirty="0" smtClean="0"/>
              <a:t>Data synchronization with desktop PIM</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Extensible Markup Language (XML)</a:t>
            </a:r>
            <a:endParaRPr lang="en-US" dirty="0"/>
          </a:p>
        </p:txBody>
      </p:sp>
      <p:sp>
        <p:nvSpPr>
          <p:cNvPr id="3" name="Content Placeholder 2"/>
          <p:cNvSpPr>
            <a:spLocks noGrp="1"/>
          </p:cNvSpPr>
          <p:nvPr>
            <p:ph idx="1"/>
          </p:nvPr>
        </p:nvSpPr>
        <p:spPr>
          <a:xfrm>
            <a:off x="304800" y="1219200"/>
            <a:ext cx="8534400" cy="5334000"/>
          </a:xfrm>
        </p:spPr>
        <p:txBody>
          <a:bodyPr>
            <a:noAutofit/>
          </a:bodyPr>
          <a:lstStyle/>
          <a:p>
            <a:pPr algn="just"/>
            <a:r>
              <a:rPr lang="en-US" sz="2300" b="1" dirty="0" smtClean="0"/>
              <a:t>Extensible Markup Language</a:t>
            </a:r>
            <a:r>
              <a:rPr lang="en-US" sz="2300" dirty="0" smtClean="0"/>
              <a:t> (</a:t>
            </a:r>
            <a:r>
              <a:rPr lang="en-US" sz="2300" b="1" dirty="0" smtClean="0"/>
              <a:t>XML</a:t>
            </a:r>
            <a:r>
              <a:rPr lang="en-US" sz="2300" dirty="0" smtClean="0"/>
              <a:t>) is a markup language that defines a set of rules for encoding documents in a format which is both human-readable and machine-readable. </a:t>
            </a:r>
          </a:p>
          <a:p>
            <a:pPr algn="just"/>
            <a:r>
              <a:rPr lang="en-US" sz="2300" dirty="0" smtClean="0"/>
              <a:t>It is defined by the W3C's XML 1.0 Specification</a:t>
            </a:r>
            <a:r>
              <a:rPr lang="en-US" sz="2300" baseline="30000" dirty="0" smtClean="0"/>
              <a:t> </a:t>
            </a:r>
            <a:r>
              <a:rPr lang="en-US" sz="2300" dirty="0" smtClean="0"/>
              <a:t>and by several other related specifications,</a:t>
            </a:r>
            <a:r>
              <a:rPr lang="en-US" sz="2300" baseline="30000" dirty="0" smtClean="0"/>
              <a:t> </a:t>
            </a:r>
            <a:r>
              <a:rPr lang="en-US" sz="2300" dirty="0" smtClean="0"/>
              <a:t>all of which are free open standards.</a:t>
            </a:r>
          </a:p>
          <a:p>
            <a:pPr algn="just"/>
            <a:r>
              <a:rPr lang="en-US" sz="2300" dirty="0" smtClean="0"/>
              <a:t>The design goals of XML emphasize simplicity, generality and usability across the Internet.</a:t>
            </a:r>
            <a:r>
              <a:rPr lang="en-US" sz="2300" baseline="30000" dirty="0" smtClean="0"/>
              <a:t> </a:t>
            </a:r>
            <a:r>
              <a:rPr lang="en-US" sz="2300" dirty="0" smtClean="0"/>
              <a:t>It is a textual data format with strong support via Unicode for different human languages. </a:t>
            </a:r>
          </a:p>
          <a:p>
            <a:pPr algn="just"/>
            <a:r>
              <a:rPr lang="en-US" sz="2300" dirty="0" smtClean="0"/>
              <a:t>Although the design of XML focuses on documents, it is widely used for the representation of arbitrary data structures</a:t>
            </a:r>
            <a:r>
              <a:rPr lang="en-US" sz="2300" baseline="30000" dirty="0" smtClean="0"/>
              <a:t> </a:t>
            </a:r>
            <a:r>
              <a:rPr lang="en-US" sz="2300" dirty="0" smtClean="0"/>
              <a:t>such as those used in web services.</a:t>
            </a:r>
          </a:p>
          <a:p>
            <a:pPr algn="just"/>
            <a:r>
              <a:rPr lang="en-US" sz="2300" dirty="0" smtClean="0"/>
              <a:t>Several schema systems exist to aid in the definition of XML-based languages, while many application programming interfaces(APIs) have been developed to aid the processing of XML data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b="1"/>
              <a:t>Comparisons</a:t>
            </a:r>
          </a:p>
        </p:txBody>
      </p:sp>
      <p:sp>
        <p:nvSpPr>
          <p:cNvPr id="6147" name="Rectangle 3"/>
          <p:cNvSpPr>
            <a:spLocks noGrp="1" noChangeArrowheads="1"/>
          </p:cNvSpPr>
          <p:nvPr>
            <p:ph type="body" sz="half" idx="1"/>
          </p:nvPr>
        </p:nvSpPr>
        <p:spPr>
          <a:xfrm>
            <a:off x="762000" y="2514600"/>
            <a:ext cx="3962400" cy="3581400"/>
          </a:xfrm>
        </p:spPr>
        <p:txBody>
          <a:bodyPr/>
          <a:lstStyle/>
          <a:p>
            <a:r>
              <a:rPr lang="en-US"/>
              <a:t>Extensible set of tags</a:t>
            </a:r>
          </a:p>
          <a:p>
            <a:r>
              <a:rPr lang="en-US"/>
              <a:t>Content orientated</a:t>
            </a:r>
          </a:p>
          <a:p>
            <a:r>
              <a:rPr lang="en-US"/>
              <a:t>Standard Data infrastructure </a:t>
            </a:r>
          </a:p>
          <a:p>
            <a:r>
              <a:rPr lang="en-US"/>
              <a:t>Allows multiple output forms</a:t>
            </a:r>
          </a:p>
          <a:p>
            <a:endParaRPr lang="en-US"/>
          </a:p>
        </p:txBody>
      </p:sp>
      <p:sp>
        <p:nvSpPr>
          <p:cNvPr id="6148" name="Rectangle 4"/>
          <p:cNvSpPr>
            <a:spLocks noGrp="1" noChangeArrowheads="1"/>
          </p:cNvSpPr>
          <p:nvPr>
            <p:ph type="body" sz="half" idx="2"/>
          </p:nvPr>
        </p:nvSpPr>
        <p:spPr>
          <a:xfrm>
            <a:off x="4800600" y="2514600"/>
            <a:ext cx="4038600" cy="3581400"/>
          </a:xfrm>
        </p:spPr>
        <p:txBody>
          <a:bodyPr/>
          <a:lstStyle/>
          <a:p>
            <a:r>
              <a:rPr lang="en-US"/>
              <a:t>Fixed set of tags</a:t>
            </a:r>
          </a:p>
          <a:p>
            <a:r>
              <a:rPr lang="en-US"/>
              <a:t>Presentation oriented</a:t>
            </a:r>
          </a:p>
          <a:p>
            <a:r>
              <a:rPr lang="en-US"/>
              <a:t>No data validation capabilities</a:t>
            </a:r>
          </a:p>
          <a:p>
            <a:r>
              <a:rPr lang="en-US"/>
              <a:t>Single presentation</a:t>
            </a:r>
          </a:p>
        </p:txBody>
      </p:sp>
      <p:sp>
        <p:nvSpPr>
          <p:cNvPr id="6149" name="Rectangle 5"/>
          <p:cNvSpPr>
            <a:spLocks noChangeArrowheads="1"/>
          </p:cNvSpPr>
          <p:nvPr/>
        </p:nvSpPr>
        <p:spPr bwMode="auto">
          <a:xfrm>
            <a:off x="1600200" y="1600200"/>
            <a:ext cx="1631950" cy="914400"/>
          </a:xfrm>
          <a:prstGeom prst="rect">
            <a:avLst/>
          </a:prstGeom>
          <a:noFill/>
          <a:ln w="9525">
            <a:noFill/>
            <a:miter lim="800000"/>
            <a:headEnd/>
            <a:tailEnd/>
          </a:ln>
          <a:effectLst/>
        </p:spPr>
        <p:txBody>
          <a:bodyPr wrap="none">
            <a:spAutoFit/>
          </a:bodyPr>
          <a:lstStyle/>
          <a:p>
            <a:r>
              <a:rPr lang="en-US" sz="5400" b="1" dirty="0">
                <a:latin typeface="Arial" charset="0"/>
              </a:rPr>
              <a:t>XML</a:t>
            </a:r>
            <a:endParaRPr lang="en-US" sz="3600" i="1" dirty="0">
              <a:latin typeface="Arial" charset="0"/>
            </a:endParaRPr>
          </a:p>
        </p:txBody>
      </p:sp>
      <p:sp>
        <p:nvSpPr>
          <p:cNvPr id="6150" name="Rectangle 6"/>
          <p:cNvSpPr>
            <a:spLocks noChangeArrowheads="1"/>
          </p:cNvSpPr>
          <p:nvPr/>
        </p:nvSpPr>
        <p:spPr bwMode="auto">
          <a:xfrm>
            <a:off x="5638800" y="1676400"/>
            <a:ext cx="2089150" cy="914400"/>
          </a:xfrm>
          <a:prstGeom prst="rect">
            <a:avLst/>
          </a:prstGeom>
          <a:noFill/>
          <a:ln w="9525">
            <a:noFill/>
            <a:miter lim="800000"/>
            <a:headEnd/>
            <a:tailEnd/>
          </a:ln>
          <a:effectLst/>
        </p:spPr>
        <p:txBody>
          <a:bodyPr wrap="none">
            <a:spAutoFit/>
          </a:bodyPr>
          <a:lstStyle/>
          <a:p>
            <a:r>
              <a:rPr lang="en-US" sz="5400" b="1" dirty="0">
                <a:latin typeface="Arial" charset="0"/>
              </a:rPr>
              <a:t>HTML</a:t>
            </a:r>
            <a:endParaRPr lang="en-US" sz="3600" i="1" dirty="0">
              <a:latin typeface="Arial"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dirty="0" smtClean="0"/>
              <a:t>Key terminology</a:t>
            </a:r>
            <a:endParaRPr lang="en-US" dirty="0"/>
          </a:p>
        </p:txBody>
      </p:sp>
      <p:sp>
        <p:nvSpPr>
          <p:cNvPr id="3" name="Content Placeholder 2"/>
          <p:cNvSpPr>
            <a:spLocks noGrp="1"/>
          </p:cNvSpPr>
          <p:nvPr>
            <p:ph idx="1"/>
          </p:nvPr>
        </p:nvSpPr>
        <p:spPr>
          <a:xfrm>
            <a:off x="152400" y="762000"/>
            <a:ext cx="8839200" cy="5943600"/>
          </a:xfrm>
        </p:spPr>
        <p:txBody>
          <a:bodyPr>
            <a:noAutofit/>
          </a:bodyPr>
          <a:lstStyle/>
          <a:p>
            <a:pPr algn="just"/>
            <a:r>
              <a:rPr lang="en-US" sz="1900" b="1" dirty="0" smtClean="0"/>
              <a:t>(Unicode) character</a:t>
            </a:r>
            <a:r>
              <a:rPr lang="en-US" sz="1900" dirty="0" smtClean="0"/>
              <a:t>- By definition, an XML document is a string of characters. Almost every legal Unicode character may appear in an XML document.</a:t>
            </a:r>
          </a:p>
          <a:p>
            <a:pPr algn="just"/>
            <a:r>
              <a:rPr lang="en-US" sz="1900" b="1" dirty="0" smtClean="0"/>
              <a:t>Processor and application</a:t>
            </a:r>
            <a:r>
              <a:rPr lang="en-US" sz="1900" dirty="0" smtClean="0"/>
              <a:t>- The </a:t>
            </a:r>
            <a:r>
              <a:rPr lang="en-US" sz="1900" i="1" dirty="0" smtClean="0"/>
              <a:t>processor</a:t>
            </a:r>
            <a:r>
              <a:rPr lang="en-US" sz="1900" dirty="0" smtClean="0"/>
              <a:t> analyzes the markup and passes structured information to an </a:t>
            </a:r>
            <a:r>
              <a:rPr lang="en-US" sz="1900" i="1" dirty="0" smtClean="0"/>
              <a:t>application</a:t>
            </a:r>
            <a:r>
              <a:rPr lang="en-US" sz="1900" dirty="0" smtClean="0"/>
              <a:t>. </a:t>
            </a:r>
          </a:p>
          <a:p>
            <a:pPr algn="just"/>
            <a:r>
              <a:rPr lang="en-US" sz="1900" b="1" dirty="0" smtClean="0"/>
              <a:t>Markup and content</a:t>
            </a:r>
            <a:r>
              <a:rPr lang="en-US" sz="1900" dirty="0" smtClean="0"/>
              <a:t>- The characters making up an XML document are divided into </a:t>
            </a:r>
            <a:r>
              <a:rPr lang="en-US" sz="1900" i="1" dirty="0" smtClean="0"/>
              <a:t>markup </a:t>
            </a:r>
            <a:r>
              <a:rPr lang="en-US" sz="1900" dirty="0" smtClean="0"/>
              <a:t>and </a:t>
            </a:r>
            <a:r>
              <a:rPr lang="en-US" sz="1900" i="1" dirty="0" smtClean="0"/>
              <a:t>content</a:t>
            </a:r>
            <a:r>
              <a:rPr lang="en-US" sz="1900" dirty="0" smtClean="0"/>
              <a:t>, which may be distinguished by the application of simple syntactic rules. </a:t>
            </a:r>
          </a:p>
          <a:p>
            <a:pPr algn="just"/>
            <a:r>
              <a:rPr lang="en-US" sz="1900" b="1" dirty="0" smtClean="0"/>
              <a:t>Tag</a:t>
            </a:r>
            <a:r>
              <a:rPr lang="en-US" sz="1900" dirty="0" smtClean="0"/>
              <a:t>- A markup construct that begins with &lt; and ends with &gt;. Tags come in three flavors: </a:t>
            </a:r>
            <a:r>
              <a:rPr lang="en-US" sz="1900" i="1" dirty="0" smtClean="0"/>
              <a:t>start-tags</a:t>
            </a:r>
            <a:r>
              <a:rPr lang="en-US" sz="1900" dirty="0" smtClean="0"/>
              <a:t>; for example: &lt;section&gt; </a:t>
            </a:r>
            <a:r>
              <a:rPr lang="en-US" sz="1900" i="1" dirty="0" smtClean="0"/>
              <a:t>end-tags</a:t>
            </a:r>
            <a:r>
              <a:rPr lang="en-US" sz="1900" dirty="0" smtClean="0"/>
              <a:t>; for example: &lt;/section&gt;</a:t>
            </a:r>
          </a:p>
          <a:p>
            <a:pPr algn="just"/>
            <a:r>
              <a:rPr lang="en-US" sz="1900" b="1" dirty="0" smtClean="0"/>
              <a:t>Element- </a:t>
            </a:r>
            <a:r>
              <a:rPr lang="en-US" sz="1900" dirty="0" smtClean="0"/>
              <a:t>A logical document component which either begins with a start-tag and ends with a matching end-tag or consists only of an empty-element tag. The characters between the start- and end-tags, if any, are the element's </a:t>
            </a:r>
            <a:r>
              <a:rPr lang="en-US" sz="1900" i="1" dirty="0" smtClean="0"/>
              <a:t>content</a:t>
            </a:r>
            <a:r>
              <a:rPr lang="en-US" sz="1900" dirty="0" smtClean="0"/>
              <a:t>, and may contain markup, including other elements, which are called </a:t>
            </a:r>
            <a:r>
              <a:rPr lang="en-US" sz="1900" i="1" dirty="0" smtClean="0"/>
              <a:t>child elements</a:t>
            </a:r>
            <a:r>
              <a:rPr lang="en-US" sz="1900" dirty="0" smtClean="0"/>
              <a:t>. An example of an element is&lt;Greeting&gt;Hello, world.&lt;/Greeting&gt;. Another is &lt;line-break /&gt;.</a:t>
            </a:r>
          </a:p>
          <a:p>
            <a:pPr algn="just"/>
            <a:r>
              <a:rPr lang="en-US" sz="1900" b="1" dirty="0" smtClean="0"/>
              <a:t>Attribute</a:t>
            </a:r>
            <a:r>
              <a:rPr lang="en-US" sz="1900" dirty="0" smtClean="0"/>
              <a:t>- A markup construct consisting of a name/value pair that exists within a start-tag or empty-element tag. </a:t>
            </a:r>
          </a:p>
          <a:p>
            <a:pPr algn="just"/>
            <a:r>
              <a:rPr lang="en-US" sz="1900" b="1" dirty="0" smtClean="0"/>
              <a:t>XML declaration</a:t>
            </a:r>
            <a:r>
              <a:rPr lang="en-US" sz="1900" dirty="0" smtClean="0"/>
              <a:t> -XML documents may begin by declaring some information about themselves, as in the following example: </a:t>
            </a:r>
            <a:r>
              <a:rPr lang="en-US" sz="1900" b="1" dirty="0" smtClean="0"/>
              <a:t>&lt;?xml</a:t>
            </a:r>
            <a:r>
              <a:rPr lang="en-US" sz="1900" dirty="0" smtClean="0"/>
              <a:t> version="1.0" encoding="UTF-8"</a:t>
            </a:r>
            <a:r>
              <a:rPr lang="en-US" sz="1900" b="1" dirty="0" smtClean="0"/>
              <a:t>?&gt;</a:t>
            </a:r>
            <a:endParaRPr lang="en-US" sz="1900"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Well- </a:t>
            </a:r>
            <a:r>
              <a:rPr lang="en-US" dirty="0" smtClean="0"/>
              <a:t>formed-</a:t>
            </a:r>
            <a:r>
              <a:rPr lang="en-US" dirty="0" err="1" smtClean="0"/>
              <a:t>ness</a:t>
            </a:r>
            <a:r>
              <a:rPr lang="en-US" dirty="0" smtClean="0"/>
              <a:t> </a:t>
            </a:r>
            <a:r>
              <a:rPr lang="en-US" dirty="0" smtClean="0"/>
              <a:t>and error-handling</a:t>
            </a:r>
            <a:endParaRPr lang="en-US" dirty="0"/>
          </a:p>
        </p:txBody>
      </p:sp>
      <p:sp>
        <p:nvSpPr>
          <p:cNvPr id="3" name="Content Placeholder 2"/>
          <p:cNvSpPr>
            <a:spLocks noGrp="1"/>
          </p:cNvSpPr>
          <p:nvPr>
            <p:ph idx="1"/>
          </p:nvPr>
        </p:nvSpPr>
        <p:spPr>
          <a:xfrm>
            <a:off x="457200" y="1600200"/>
            <a:ext cx="8458200" cy="4800600"/>
          </a:xfrm>
        </p:spPr>
        <p:txBody>
          <a:bodyPr>
            <a:normAutofit fontScale="77500" lnSpcReduction="20000"/>
          </a:bodyPr>
          <a:lstStyle/>
          <a:p>
            <a:r>
              <a:rPr lang="en-US" dirty="0" smtClean="0"/>
              <a:t>The document contains only properly encoded legal Unicode characters</a:t>
            </a:r>
          </a:p>
          <a:p>
            <a:r>
              <a:rPr lang="en-US" dirty="0" smtClean="0"/>
              <a:t>None of the special syntax characters such as &lt; and &amp; appear except when performing their markup-delineation roles</a:t>
            </a:r>
          </a:p>
          <a:p>
            <a:r>
              <a:rPr lang="en-US" dirty="0" smtClean="0"/>
              <a:t>The begin, end, and empty-element tags that delimit the elements are correctly nested, with none missing and none overlapping</a:t>
            </a:r>
          </a:p>
          <a:p>
            <a:r>
              <a:rPr lang="en-US" dirty="0" smtClean="0"/>
              <a:t>The element tags are case-sensitive; the beginning and end tags must match exactly.</a:t>
            </a:r>
          </a:p>
          <a:p>
            <a:r>
              <a:rPr lang="en-US" dirty="0" smtClean="0"/>
              <a:t>Tag names cannot contain any of the characters !"#$%&amp;‘()*+, /;&lt;=&gt;?@[\]^`{|}~, nor a space character, and cannot start with -, ., or a numeric digit.</a:t>
            </a:r>
          </a:p>
          <a:p>
            <a:r>
              <a:rPr lang="en-US" dirty="0" smtClean="0"/>
              <a:t>A single "root" element contains all the other elements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Schemas and validation</a:t>
            </a:r>
            <a:endParaRPr lang="en-US" dirty="0"/>
          </a:p>
        </p:txBody>
      </p:sp>
      <p:sp>
        <p:nvSpPr>
          <p:cNvPr id="3" name="Content Placeholder 2"/>
          <p:cNvSpPr>
            <a:spLocks noGrp="1"/>
          </p:cNvSpPr>
          <p:nvPr>
            <p:ph idx="1"/>
          </p:nvPr>
        </p:nvSpPr>
        <p:spPr>
          <a:xfrm>
            <a:off x="228600" y="1447800"/>
            <a:ext cx="8610600" cy="4953000"/>
          </a:xfrm>
        </p:spPr>
        <p:txBody>
          <a:bodyPr>
            <a:normAutofit fontScale="70000" lnSpcReduction="20000"/>
          </a:bodyPr>
          <a:lstStyle/>
          <a:p>
            <a:pPr algn="just"/>
            <a:r>
              <a:rPr lang="en-US" dirty="0" smtClean="0"/>
              <a:t>In addition to being well-formed, an XML document may be </a:t>
            </a:r>
            <a:r>
              <a:rPr lang="en-US" i="1" dirty="0" smtClean="0"/>
              <a:t>valid</a:t>
            </a:r>
            <a:r>
              <a:rPr lang="en-US" dirty="0" smtClean="0"/>
              <a:t>. This means that it contains a reference to a Document Type Definition (DTD), and that its elements and attributes are declared in that DTD and follow the grammatical rules for them that the DTD specifies.</a:t>
            </a:r>
          </a:p>
          <a:p>
            <a:pPr algn="just"/>
            <a:r>
              <a:rPr lang="en-US" dirty="0" smtClean="0"/>
              <a:t>XML processors are classified as </a:t>
            </a:r>
            <a:r>
              <a:rPr lang="en-US" i="1" dirty="0" smtClean="0"/>
              <a:t>validating</a:t>
            </a:r>
            <a:r>
              <a:rPr lang="en-US" dirty="0" smtClean="0"/>
              <a:t> or </a:t>
            </a:r>
            <a:r>
              <a:rPr lang="en-US" i="1" dirty="0" smtClean="0"/>
              <a:t>non-validating</a:t>
            </a:r>
            <a:r>
              <a:rPr lang="en-US" dirty="0" smtClean="0"/>
              <a:t> depending on whether or not they check XML documents for validity. </a:t>
            </a:r>
          </a:p>
          <a:p>
            <a:pPr algn="just"/>
            <a:r>
              <a:rPr lang="en-US" dirty="0" smtClean="0"/>
              <a:t>A processor that discovers a validity error must be able to report it, but may continue normal processing.</a:t>
            </a:r>
          </a:p>
          <a:p>
            <a:pPr algn="just"/>
            <a:r>
              <a:rPr lang="en-US" dirty="0" smtClean="0"/>
              <a:t>A DTD is an example of a </a:t>
            </a:r>
            <a:r>
              <a:rPr lang="en-US" i="1" dirty="0" smtClean="0"/>
              <a:t>schema</a:t>
            </a:r>
            <a:r>
              <a:rPr lang="en-US" dirty="0" smtClean="0"/>
              <a:t> or </a:t>
            </a:r>
            <a:r>
              <a:rPr lang="en-US" i="1" dirty="0" smtClean="0"/>
              <a:t>grammar</a:t>
            </a:r>
            <a:r>
              <a:rPr lang="en-US" dirty="0" smtClean="0"/>
              <a:t>. Since the initial publication of XML 1.0, there has been substantial work in the area of schema languages for XML. </a:t>
            </a:r>
          </a:p>
          <a:p>
            <a:pPr algn="just"/>
            <a:r>
              <a:rPr lang="en-US" dirty="0" smtClean="0"/>
              <a:t>Such schema languages typically constrain the set of elements that may be used in a document, which attributes may be applied to them, the order in which they may appear, and the allowable parent/child relationships</a:t>
            </a:r>
          </a:p>
          <a:p>
            <a:pPr algn="just">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normAutofit/>
          </a:bodyPr>
          <a:lstStyle/>
          <a:p>
            <a:r>
              <a:rPr lang="en-US" b="1" dirty="0" smtClean="0"/>
              <a:t>Document Type Definition</a:t>
            </a:r>
            <a:endParaRPr lang="en-US" dirty="0"/>
          </a:p>
        </p:txBody>
      </p:sp>
      <p:sp>
        <p:nvSpPr>
          <p:cNvPr id="3" name="Content Placeholder 2"/>
          <p:cNvSpPr>
            <a:spLocks noGrp="1"/>
          </p:cNvSpPr>
          <p:nvPr>
            <p:ph idx="1"/>
          </p:nvPr>
        </p:nvSpPr>
        <p:spPr>
          <a:xfrm>
            <a:off x="228600" y="914400"/>
            <a:ext cx="8686800" cy="5715000"/>
          </a:xfrm>
        </p:spPr>
        <p:txBody>
          <a:bodyPr>
            <a:noAutofit/>
          </a:bodyPr>
          <a:lstStyle/>
          <a:p>
            <a:pPr algn="just"/>
            <a:r>
              <a:rPr lang="en-US" sz="1800" dirty="0" smtClean="0"/>
              <a:t>DTDs have the following benefits:</a:t>
            </a:r>
          </a:p>
          <a:p>
            <a:pPr lvl="1" algn="just"/>
            <a:r>
              <a:rPr lang="en-US" sz="1800" dirty="0" smtClean="0"/>
              <a:t>DTD support is ubiquitous due to its inclusion in the XML 1.0 standard.</a:t>
            </a:r>
          </a:p>
          <a:p>
            <a:pPr lvl="1" algn="just"/>
            <a:r>
              <a:rPr lang="en-US" sz="1800" dirty="0" smtClean="0"/>
              <a:t>DTDs are terse compared to element-based schema languages and consequently present more information in a single screen.</a:t>
            </a:r>
          </a:p>
          <a:p>
            <a:pPr lvl="1" algn="just"/>
            <a:r>
              <a:rPr lang="en-US" sz="1800" dirty="0" smtClean="0"/>
              <a:t>DTDs allow the declaration of standard public entity sets for publishing characters.</a:t>
            </a:r>
          </a:p>
          <a:p>
            <a:pPr lvl="1" algn="just"/>
            <a:r>
              <a:rPr lang="en-US" sz="1800" dirty="0" smtClean="0"/>
              <a:t>DTDs define a </a:t>
            </a:r>
            <a:r>
              <a:rPr lang="en-US" sz="1800" i="1" dirty="0" smtClean="0"/>
              <a:t>document type</a:t>
            </a:r>
            <a:r>
              <a:rPr lang="en-US" sz="1800" dirty="0" smtClean="0"/>
              <a:t> rather than the types used by a namespace, thus grouping all constraints for a document in a single collection.</a:t>
            </a:r>
          </a:p>
          <a:p>
            <a:pPr algn="just"/>
            <a:r>
              <a:rPr lang="en-US" sz="1800" dirty="0" smtClean="0"/>
              <a:t>DTDs have the following limitations:</a:t>
            </a:r>
          </a:p>
          <a:p>
            <a:pPr lvl="1" algn="just"/>
            <a:r>
              <a:rPr lang="en-US" sz="1800" dirty="0" smtClean="0"/>
              <a:t>They have no explicit support for newer features of XML, most importantly namespaces.</a:t>
            </a:r>
          </a:p>
          <a:p>
            <a:pPr lvl="1" algn="just"/>
            <a:r>
              <a:rPr lang="en-US" sz="1800" dirty="0" smtClean="0"/>
              <a:t>They lack expressiveness. XML DTDs are simpler than SGML DTDs and there are certain structures that cannot be expressed with regular grammars. DTDs only support rudimentary data types.</a:t>
            </a:r>
          </a:p>
          <a:p>
            <a:pPr lvl="1" algn="just"/>
            <a:r>
              <a:rPr lang="en-US" sz="1800" dirty="0" smtClean="0"/>
              <a:t>They lack readability. DTD designers typically make heavy use of parameter entities (which behave essentially as textual macros), which make it easier to define complex grammars, but at the expense of clarity.</a:t>
            </a:r>
          </a:p>
          <a:p>
            <a:pPr lvl="1" algn="just"/>
            <a:r>
              <a:rPr lang="en-US" sz="1800" dirty="0" smtClean="0"/>
              <a:t>They use a syntax based on regular expression syntax, inherited from SGML, to describe the schema. </a:t>
            </a:r>
            <a:endParaRPr lang="en-US" sz="1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structure</a:t>
            </a:r>
            <a:endParaRPr lang="en-US" dirty="0"/>
          </a:p>
        </p:txBody>
      </p:sp>
      <p:sp>
        <p:nvSpPr>
          <p:cNvPr id="3" name="Content Placeholder 2"/>
          <p:cNvSpPr>
            <a:spLocks noGrp="1"/>
          </p:cNvSpPr>
          <p:nvPr>
            <p:ph idx="1"/>
          </p:nvPr>
        </p:nvSpPr>
        <p:spPr>
          <a:xfrm>
            <a:off x="457200" y="1600201"/>
            <a:ext cx="8229600" cy="2514599"/>
          </a:xfrm>
        </p:spPr>
        <p:txBody>
          <a:bodyPr>
            <a:normAutofit fontScale="70000" lnSpcReduction="20000"/>
          </a:bodyPr>
          <a:lstStyle/>
          <a:p>
            <a:pPr>
              <a:buNone/>
            </a:pPr>
            <a:r>
              <a:rPr lang="en-US" dirty="0" smtClean="0"/>
              <a:t>&lt;?xml version="1.0" encoding="UTF-8"?&gt;</a:t>
            </a:r>
            <a:br>
              <a:rPr lang="en-US" dirty="0" smtClean="0"/>
            </a:br>
            <a:r>
              <a:rPr lang="en-US" dirty="0" smtClean="0"/>
              <a:t>&lt;!DOCTYPE note SYSTEM "Note.dtd"&gt;</a:t>
            </a:r>
            <a:br>
              <a:rPr lang="en-US" dirty="0" smtClean="0"/>
            </a:br>
            <a:r>
              <a:rPr lang="en-US" dirty="0" smtClean="0"/>
              <a:t>&lt;note&gt;</a:t>
            </a:r>
            <a:br>
              <a:rPr lang="en-US" dirty="0" smtClean="0"/>
            </a:br>
            <a:r>
              <a:rPr lang="en-US" dirty="0" smtClean="0"/>
              <a:t>&lt;to&gt;</a:t>
            </a:r>
            <a:r>
              <a:rPr lang="en-US" dirty="0" err="1" smtClean="0"/>
              <a:t>Tove</a:t>
            </a:r>
            <a:r>
              <a:rPr lang="en-US" dirty="0" smtClean="0"/>
              <a:t>&lt;/to&gt;</a:t>
            </a:r>
            <a:br>
              <a:rPr lang="en-US" dirty="0" smtClean="0"/>
            </a:br>
            <a:r>
              <a:rPr lang="en-US" dirty="0" smtClean="0"/>
              <a:t>&lt;from&gt;</a:t>
            </a:r>
            <a:r>
              <a:rPr lang="en-US" dirty="0" err="1" smtClean="0"/>
              <a:t>Jani</a:t>
            </a:r>
            <a:r>
              <a:rPr lang="en-US" dirty="0" smtClean="0"/>
              <a:t>&lt;/from&gt;</a:t>
            </a:r>
            <a:br>
              <a:rPr lang="en-US" dirty="0" smtClean="0"/>
            </a:br>
            <a:r>
              <a:rPr lang="en-US" dirty="0" smtClean="0"/>
              <a:t>&lt;heading&gt;Reminder&lt;/heading&gt;</a:t>
            </a:r>
            <a:br>
              <a:rPr lang="en-US" dirty="0" smtClean="0"/>
            </a:br>
            <a:r>
              <a:rPr lang="en-US" dirty="0" smtClean="0"/>
              <a:t>&lt;body&gt;Don't forget me this weekend!&lt;/body&gt;</a:t>
            </a:r>
            <a:br>
              <a:rPr lang="en-US" dirty="0" smtClean="0"/>
            </a:br>
            <a:r>
              <a:rPr lang="en-US" dirty="0" smtClean="0"/>
              <a:t>&lt;/note&gt;</a:t>
            </a:r>
            <a:endParaRPr lang="en-US" dirty="0"/>
          </a:p>
        </p:txBody>
      </p:sp>
      <p:sp>
        <p:nvSpPr>
          <p:cNvPr id="4" name="Content Placeholder 2"/>
          <p:cNvSpPr txBox="1">
            <a:spLocks/>
          </p:cNvSpPr>
          <p:nvPr/>
        </p:nvSpPr>
        <p:spPr>
          <a:xfrm>
            <a:off x="533400" y="4191000"/>
            <a:ext cx="8229600" cy="2514599"/>
          </a:xfrm>
          <a:prstGeom prst="rect">
            <a:avLst/>
          </a:prstGeom>
        </p:spPr>
        <p:txBody>
          <a:bodyPr vert="horz" lIns="91440" tIns="45720" rIns="91440" bIns="45720" rtlCol="0">
            <a:normAutofit fontScale="70000" lnSpcReduction="20000"/>
          </a:bodyPr>
          <a:lstStyle/>
          <a:p>
            <a:pPr marL="342900" lvl="0" indent="-342900">
              <a:spcBef>
                <a:spcPct val="20000"/>
              </a:spcBef>
            </a:pPr>
            <a:r>
              <a:rPr lang="en-US" sz="3200" dirty="0" smtClean="0"/>
              <a:t>&lt;!DOCTYPE note</a:t>
            </a:r>
            <a:br>
              <a:rPr lang="en-US" sz="3200" dirty="0" smtClean="0"/>
            </a:br>
            <a:r>
              <a:rPr lang="en-US" sz="3200" dirty="0" smtClean="0"/>
              <a:t>[</a:t>
            </a:r>
            <a:br>
              <a:rPr lang="en-US" sz="3200" dirty="0" smtClean="0"/>
            </a:br>
            <a:r>
              <a:rPr lang="en-US" sz="3200" dirty="0" smtClean="0"/>
              <a:t>&lt;!ELEMENT note (</a:t>
            </a:r>
            <a:r>
              <a:rPr lang="en-US" sz="3200" dirty="0" err="1" smtClean="0"/>
              <a:t>to,from,heading,body</a:t>
            </a:r>
            <a:r>
              <a:rPr lang="en-US" sz="3200" dirty="0" smtClean="0"/>
              <a:t>)&gt;</a:t>
            </a:r>
            <a:br>
              <a:rPr lang="en-US" sz="3200" dirty="0" smtClean="0"/>
            </a:br>
            <a:r>
              <a:rPr lang="en-US" sz="3200" dirty="0" smtClean="0"/>
              <a:t>&lt;!ELEMENT to (#PCDATA)&gt;</a:t>
            </a:r>
            <a:br>
              <a:rPr lang="en-US" sz="3200" dirty="0" smtClean="0"/>
            </a:br>
            <a:r>
              <a:rPr lang="en-US" sz="3200" dirty="0" smtClean="0"/>
              <a:t>&lt;!ELEMENT from (#PCDATA)&gt;</a:t>
            </a:r>
            <a:br>
              <a:rPr lang="en-US" sz="3200" dirty="0" smtClean="0"/>
            </a:br>
            <a:r>
              <a:rPr lang="en-US" sz="3200" dirty="0" smtClean="0"/>
              <a:t>&lt;!ELEMENT heading (#PCDATA)&gt;</a:t>
            </a:r>
            <a:br>
              <a:rPr lang="en-US" sz="3200" dirty="0" smtClean="0"/>
            </a:br>
            <a:r>
              <a:rPr lang="en-US" sz="3200" dirty="0" smtClean="0"/>
              <a:t>&lt;!ELEMENT body (#PCDATA)&gt;</a:t>
            </a:r>
            <a:br>
              <a:rPr lang="en-US" sz="3200" dirty="0" smtClean="0"/>
            </a:br>
            <a:r>
              <a:rPr lang="en-US" sz="3200" dirty="0" smtClean="0"/>
              <a:t>]&gt;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ln/>
        </p:spPr>
        <p:txBody>
          <a:bodyPr/>
          <a:lstStyle/>
          <a:p>
            <a:r>
              <a:rPr lang="de-DE" sz="4000" dirty="0"/>
              <a:t>Possible Advantages of Using XML</a:t>
            </a:r>
          </a:p>
        </p:txBody>
      </p:sp>
      <p:sp>
        <p:nvSpPr>
          <p:cNvPr id="21507" name="Rectangle 3"/>
          <p:cNvSpPr>
            <a:spLocks noGrp="1" noChangeArrowheads="1"/>
          </p:cNvSpPr>
          <p:nvPr>
            <p:ph type="body" idx="1"/>
          </p:nvPr>
        </p:nvSpPr>
        <p:spPr/>
        <p:txBody>
          <a:bodyPr>
            <a:normAutofit fontScale="92500" lnSpcReduction="10000"/>
          </a:bodyPr>
          <a:lstStyle/>
          <a:p>
            <a:r>
              <a:rPr lang="de-DE" sz="3200" dirty="0"/>
              <a:t>Truly Portable Data</a:t>
            </a:r>
          </a:p>
          <a:p>
            <a:r>
              <a:rPr lang="de-DE" sz="3200" dirty="0"/>
              <a:t>Easily readable by human users</a:t>
            </a:r>
          </a:p>
          <a:p>
            <a:r>
              <a:rPr lang="de-DE" sz="3200" dirty="0"/>
              <a:t>Very expressive (semantics near data)</a:t>
            </a:r>
          </a:p>
          <a:p>
            <a:r>
              <a:rPr lang="de-DE" sz="3200" dirty="0"/>
              <a:t>Very flexible and customizable (no finite tag set)</a:t>
            </a:r>
          </a:p>
          <a:p>
            <a:r>
              <a:rPr lang="de-DE" sz="3200" dirty="0"/>
              <a:t>Easy to use from programs (libs available)</a:t>
            </a:r>
          </a:p>
          <a:p>
            <a:r>
              <a:rPr lang="de-DE" sz="3200" dirty="0"/>
              <a:t>Easy to convert into other representations</a:t>
            </a:r>
            <a:br>
              <a:rPr lang="de-DE" sz="3200" dirty="0"/>
            </a:br>
            <a:r>
              <a:rPr lang="de-DE" sz="3200" dirty="0"/>
              <a:t>(XML transformation languages)</a:t>
            </a:r>
          </a:p>
          <a:p>
            <a:r>
              <a:rPr lang="de-DE" sz="3200" dirty="0"/>
              <a:t>Many additional standards and tools</a:t>
            </a:r>
          </a:p>
          <a:p>
            <a:r>
              <a:rPr lang="de-DE" sz="3200" dirty="0"/>
              <a:t>Widely used and supported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5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Hyper Text Markup Language (HTML)</a:t>
            </a:r>
            <a:endParaRPr lang="en-US" dirty="0"/>
          </a:p>
        </p:txBody>
      </p:sp>
      <p:sp>
        <p:nvSpPr>
          <p:cNvPr id="3" name="Content Placeholder 2"/>
          <p:cNvSpPr>
            <a:spLocks noGrp="1"/>
          </p:cNvSpPr>
          <p:nvPr>
            <p:ph idx="1"/>
          </p:nvPr>
        </p:nvSpPr>
        <p:spPr>
          <a:xfrm>
            <a:off x="76200" y="838200"/>
            <a:ext cx="8915400" cy="5410200"/>
          </a:xfrm>
        </p:spPr>
        <p:txBody>
          <a:bodyPr>
            <a:noAutofit/>
          </a:bodyPr>
          <a:lstStyle/>
          <a:p>
            <a:pPr algn="just"/>
            <a:r>
              <a:rPr lang="en-US" sz="2100" dirty="0" smtClean="0"/>
              <a:t>Hypertext Markup Language, a standardized system for tagging text files to achieve font, color, graphic, and hyperlink effects on World Wide Web pages</a:t>
            </a:r>
          </a:p>
          <a:p>
            <a:pPr algn="just"/>
            <a:r>
              <a:rPr lang="en-US" sz="2100" b="1" dirty="0" smtClean="0"/>
              <a:t>Hyper Text Markup Language</a:t>
            </a:r>
            <a:r>
              <a:rPr lang="en-US" sz="2100" dirty="0" smtClean="0"/>
              <a:t>, commonly referred to as </a:t>
            </a:r>
            <a:r>
              <a:rPr lang="en-US" sz="2100" b="1" dirty="0" smtClean="0"/>
              <a:t>HTML</a:t>
            </a:r>
            <a:r>
              <a:rPr lang="en-US" sz="2100" dirty="0" smtClean="0"/>
              <a:t>, is the standard markup language used to create web pages.</a:t>
            </a:r>
            <a:r>
              <a:rPr lang="en-US" sz="2100" baseline="30000" dirty="0" smtClean="0"/>
              <a:t> </a:t>
            </a:r>
          </a:p>
          <a:p>
            <a:pPr algn="just"/>
            <a:r>
              <a:rPr lang="en-US" sz="2100" dirty="0" smtClean="0"/>
              <a:t>It is written in the form of HTML elements consisting of </a:t>
            </a:r>
            <a:r>
              <a:rPr lang="en-US" sz="2100" i="1" dirty="0" smtClean="0"/>
              <a:t>tags</a:t>
            </a:r>
            <a:r>
              <a:rPr lang="en-US" sz="2100" dirty="0" smtClean="0"/>
              <a:t> enclosed in angle brackets (like &lt;html&gt;). </a:t>
            </a:r>
          </a:p>
          <a:p>
            <a:pPr algn="just"/>
            <a:r>
              <a:rPr lang="en-US" sz="2100" dirty="0" smtClean="0"/>
              <a:t>HTML tags most commonly come in pairs like  &lt;h1&gt; and &lt;/h1&gt;, although some tags represent </a:t>
            </a:r>
            <a:r>
              <a:rPr lang="en-US" sz="2100" i="1" dirty="0" smtClean="0"/>
              <a:t>empty elements</a:t>
            </a:r>
            <a:r>
              <a:rPr lang="en-US" sz="2100" dirty="0" smtClean="0"/>
              <a:t> and so are unpaired, for example &lt;img&gt;. The first tag in a pair is the </a:t>
            </a:r>
            <a:r>
              <a:rPr lang="en-US" sz="2100" i="1" dirty="0" smtClean="0"/>
              <a:t>start tag</a:t>
            </a:r>
            <a:r>
              <a:rPr lang="en-US" sz="2100" dirty="0" smtClean="0"/>
              <a:t>, and the second tag is the </a:t>
            </a:r>
            <a:r>
              <a:rPr lang="en-US" sz="2100" i="1" dirty="0" smtClean="0"/>
              <a:t>end tag</a:t>
            </a:r>
          </a:p>
          <a:p>
            <a:pPr algn="just"/>
            <a:r>
              <a:rPr lang="en-US" sz="2100" dirty="0" smtClean="0"/>
              <a:t>Web browsers can read HTML files and compose them into visible or audible web pages. </a:t>
            </a:r>
          </a:p>
          <a:p>
            <a:pPr algn="just"/>
            <a:r>
              <a:rPr lang="en-US" sz="2100" dirty="0" smtClean="0"/>
              <a:t>Browsers do not display the HTML tags and scripts, but use them to interpret the content of the page. </a:t>
            </a:r>
          </a:p>
          <a:p>
            <a:pPr algn="just"/>
            <a:r>
              <a:rPr lang="en-US" sz="2100" dirty="0" smtClean="0"/>
              <a:t>HTML describes the structure of a website semantically along with cues for presentation, making it a markup language, rather than a programming language.</a:t>
            </a:r>
            <a:endParaRPr lang="en-US" sz="21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HTML Document Structure</a:t>
            </a:r>
            <a:endParaRPr lang="en-US" dirty="0"/>
          </a:p>
        </p:txBody>
      </p:sp>
      <p:sp>
        <p:nvSpPr>
          <p:cNvPr id="3" name="Content Placeholder 2"/>
          <p:cNvSpPr>
            <a:spLocks noGrp="1"/>
          </p:cNvSpPr>
          <p:nvPr>
            <p:ph idx="1"/>
          </p:nvPr>
        </p:nvSpPr>
        <p:spPr/>
        <p:txBody>
          <a:bodyPr>
            <a:normAutofit/>
          </a:bodyPr>
          <a:lstStyle/>
          <a:p>
            <a:r>
              <a:rPr lang="en-US" b="1" dirty="0" smtClean="0"/>
              <a:t>A HTML document consists of two major portions:</a:t>
            </a:r>
          </a:p>
          <a:p>
            <a:pPr lvl="1"/>
            <a:r>
              <a:rPr lang="en-US" b="1" dirty="0" smtClean="0"/>
              <a:t>Head</a:t>
            </a:r>
          </a:p>
          <a:p>
            <a:pPr lvl="2"/>
            <a:r>
              <a:rPr lang="en-US" b="1" dirty="0" smtClean="0"/>
              <a:t>Contains information about the document, like the title and “meta” data describing the contents.</a:t>
            </a:r>
          </a:p>
          <a:p>
            <a:pPr lvl="1"/>
            <a:r>
              <a:rPr lang="en-US" b="1" dirty="0" smtClean="0"/>
              <a:t>Body</a:t>
            </a:r>
          </a:p>
          <a:p>
            <a:pPr lvl="2"/>
            <a:r>
              <a:rPr lang="en-US" b="1" dirty="0" smtClean="0"/>
              <a:t>Contains the actual matter of the document.</a:t>
            </a:r>
          </a:p>
          <a:p>
            <a:pPr lvl="2"/>
            <a:r>
              <a:rPr lang="en-US" b="1" dirty="0" smtClean="0"/>
              <a:t>Gets displayed within the browser window.</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DHTML</a:t>
            </a:r>
            <a:endParaRPr lang="en-US" dirty="0"/>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pPr algn="just"/>
            <a:r>
              <a:rPr lang="en-US" b="1" dirty="0" smtClean="0"/>
              <a:t>Dynamic HTML</a:t>
            </a:r>
            <a:r>
              <a:rPr lang="en-US" dirty="0" smtClean="0"/>
              <a:t>, or </a:t>
            </a:r>
            <a:r>
              <a:rPr lang="en-US" b="1" dirty="0" smtClean="0"/>
              <a:t>DHTML</a:t>
            </a:r>
            <a:r>
              <a:rPr lang="en-US" dirty="0" smtClean="0"/>
              <a:t>, is an umbrella term for a collection of technologies used together to create interactive and animated web sites by using a combination of a static markup language (such as HTML), a client-side scripting language (such as JavaScript), a presentation definition language (such as CSS), and the Document Object Model</a:t>
            </a:r>
          </a:p>
          <a:p>
            <a:pPr algn="just"/>
            <a:r>
              <a:rPr lang="en-US" dirty="0" smtClean="0"/>
              <a:t>DHTML allows scripting languages to change variables in a web page's definition language, which in turn affects the look and function of otherwise "static" HTML page content, </a:t>
            </a:r>
            <a:r>
              <a:rPr lang="en-US" i="1" dirty="0" smtClean="0"/>
              <a:t>after</a:t>
            </a:r>
            <a:r>
              <a:rPr lang="en-US" dirty="0" smtClean="0"/>
              <a:t> the page has been fully loaded and during the viewing process. </a:t>
            </a:r>
          </a:p>
          <a:p>
            <a:pPr algn="just"/>
            <a:r>
              <a:rPr lang="en-US" dirty="0" smtClean="0"/>
              <a:t>Thus the dynamic characteristic of DHTML is the way it functions while a page is viewed, not in its ability to generate a unique page with each page load.</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Structure of a DHTML web page</a:t>
            </a:r>
            <a:endParaRPr lang="en-US" dirty="0"/>
          </a:p>
        </p:txBody>
      </p:sp>
      <p:sp>
        <p:nvSpPr>
          <p:cNvPr id="5" name="Content Placeholder 4"/>
          <p:cNvSpPr>
            <a:spLocks noGrp="1"/>
          </p:cNvSpPr>
          <p:nvPr>
            <p:ph idx="1"/>
          </p:nvPr>
        </p:nvSpPr>
        <p:spPr>
          <a:xfrm>
            <a:off x="457200" y="1600200"/>
            <a:ext cx="8305800" cy="4876800"/>
          </a:xfrm>
        </p:spPr>
        <p:txBody>
          <a:bodyPr>
            <a:normAutofit fontScale="85000" lnSpcReduction="20000"/>
          </a:bodyPr>
          <a:lstStyle/>
          <a:p>
            <a:pPr algn="just"/>
            <a:r>
              <a:rPr lang="en-US" dirty="0" smtClean="0"/>
              <a:t>DHTML applications are made up of the following pieces:</a:t>
            </a:r>
          </a:p>
          <a:p>
            <a:pPr lvl="1" algn="just"/>
            <a:r>
              <a:rPr lang="en-US" dirty="0" smtClean="0"/>
              <a:t>One or more HTML pages.</a:t>
            </a:r>
          </a:p>
          <a:p>
            <a:pPr lvl="1" algn="just"/>
            <a:r>
              <a:rPr lang="en-US" dirty="0" smtClean="0"/>
              <a:t>Script code that handles the events generated from the HTML pages.</a:t>
            </a:r>
          </a:p>
          <a:p>
            <a:pPr lvl="1" algn="just"/>
            <a:r>
              <a:rPr lang="en-US" dirty="0" smtClean="0"/>
              <a:t>A run-time component that hosts the page in the Web browser or Web browser control.</a:t>
            </a:r>
          </a:p>
          <a:p>
            <a:pPr lvl="1" algn="just"/>
            <a:r>
              <a:rPr lang="en-US" dirty="0" smtClean="0"/>
              <a:t>A project DLL that contains your Script code and is accessed by the run-time component, generated automatically when you debug or compile.</a:t>
            </a:r>
          </a:p>
          <a:p>
            <a:pPr algn="just"/>
            <a:r>
              <a:rPr lang="en-US" dirty="0" smtClean="0"/>
              <a:t>There is a one-to-one relationship between the designers and the HTML pages in your project. For each page in your application, there is a page designer.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Document Object Model</a:t>
            </a:r>
            <a:endParaRPr lang="en-US" dirty="0"/>
          </a:p>
        </p:txBody>
      </p:sp>
      <p:sp>
        <p:nvSpPr>
          <p:cNvPr id="3" name="Content Placeholder 2"/>
          <p:cNvSpPr>
            <a:spLocks noGrp="1"/>
          </p:cNvSpPr>
          <p:nvPr>
            <p:ph idx="1"/>
          </p:nvPr>
        </p:nvSpPr>
        <p:spPr>
          <a:xfrm>
            <a:off x="152400" y="914400"/>
            <a:ext cx="8763000" cy="5791200"/>
          </a:xfrm>
        </p:spPr>
        <p:txBody>
          <a:bodyPr>
            <a:noAutofit/>
          </a:bodyPr>
          <a:lstStyle/>
          <a:p>
            <a:pPr algn="just"/>
            <a:r>
              <a:rPr lang="en-US" sz="1900" dirty="0" smtClean="0"/>
              <a:t>DHTML is not a technology in and of itself; rather, it is the product of three related and complementary technologies: HTML, Cascading Style Sheets (CSS), and JavaScript. </a:t>
            </a:r>
          </a:p>
          <a:p>
            <a:pPr algn="just"/>
            <a:r>
              <a:rPr lang="en-US" sz="1900" dirty="0" smtClean="0"/>
              <a:t>To allow scripts and components to access features of HTML and CSS, the contents of the document are represented as objects in a programming model known as the Document Object Model (DOM).</a:t>
            </a:r>
          </a:p>
          <a:p>
            <a:pPr algn="just"/>
            <a:r>
              <a:rPr lang="en-US" sz="1900" dirty="0" smtClean="0"/>
              <a:t>The DOM API is the foundation of DHTML, providing a structured interface that allows access and manipulation of virtually anything in the document. </a:t>
            </a:r>
          </a:p>
          <a:p>
            <a:pPr algn="just"/>
            <a:r>
              <a:rPr lang="en-US" sz="1900" dirty="0" smtClean="0"/>
              <a:t>The HTML elements in the document are available as a hierarchical tree of individual objects, meaning you can examine and modify an element and its attributes by reading and setting properties and by calling methods. </a:t>
            </a:r>
          </a:p>
          <a:p>
            <a:pPr algn="just"/>
            <a:r>
              <a:rPr lang="en-US" sz="1900" dirty="0" smtClean="0"/>
              <a:t>The text between elements is also available through DOM properties and methods.</a:t>
            </a:r>
          </a:p>
          <a:p>
            <a:pPr algn="just"/>
            <a:r>
              <a:rPr lang="en-US" sz="1900" dirty="0" smtClean="0"/>
              <a:t>The DOM also provides access to user actions such as pressing a key and clicking the mouse. </a:t>
            </a:r>
          </a:p>
          <a:p>
            <a:pPr algn="just"/>
            <a:r>
              <a:rPr lang="en-US" sz="1900" dirty="0" smtClean="0"/>
              <a:t>You can intercept and process these and other events by creating event handler functions and routines. </a:t>
            </a:r>
          </a:p>
          <a:p>
            <a:pPr algn="just"/>
            <a:r>
              <a:rPr lang="en-US" sz="1900" dirty="0" smtClean="0"/>
              <a:t>The event handler receives control each time a given event occurs and can carry out any appropriate action, including using the DOM to change the document.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Styles</a:t>
            </a:r>
            <a:endParaRPr lang="en-US" dirty="0"/>
          </a:p>
        </p:txBody>
      </p:sp>
      <p:sp>
        <p:nvSpPr>
          <p:cNvPr id="3" name="Content Placeholder 2"/>
          <p:cNvSpPr>
            <a:spLocks noGrp="1"/>
          </p:cNvSpPr>
          <p:nvPr>
            <p:ph idx="1"/>
          </p:nvPr>
        </p:nvSpPr>
        <p:spPr>
          <a:xfrm>
            <a:off x="457200" y="1600200"/>
            <a:ext cx="8229600" cy="4953000"/>
          </a:xfrm>
        </p:spPr>
        <p:txBody>
          <a:bodyPr>
            <a:normAutofit fontScale="70000" lnSpcReduction="20000"/>
          </a:bodyPr>
          <a:lstStyle/>
          <a:p>
            <a:pPr algn="just"/>
            <a:r>
              <a:rPr lang="en-US" dirty="0" smtClean="0"/>
              <a:t>Dynamic styles are a key feature of DHTML. By using CSS, we can quickly change the appearance and formatting of elements in a document without adding or removing elements. </a:t>
            </a:r>
          </a:p>
          <a:p>
            <a:pPr algn="just"/>
            <a:r>
              <a:rPr lang="en-US" dirty="0" smtClean="0"/>
              <a:t>This helps keep documents small and the scripts that manipulate the document fast.</a:t>
            </a:r>
          </a:p>
          <a:p>
            <a:pPr algn="just"/>
            <a:r>
              <a:rPr lang="en-US" dirty="0" smtClean="0"/>
              <a:t>The object model provides programmatic access to styles. </a:t>
            </a:r>
          </a:p>
          <a:p>
            <a:pPr algn="just"/>
            <a:r>
              <a:rPr lang="en-US" dirty="0" smtClean="0"/>
              <a:t>This means you can change inline styles on individual elements and change style rules using simple JavaScript programming.</a:t>
            </a:r>
          </a:p>
          <a:p>
            <a:pPr algn="just"/>
            <a:r>
              <a:rPr lang="en-US" dirty="0" smtClean="0"/>
              <a:t>Inline styles are CSS style assignments that have been applied to an element using the style attribute. </a:t>
            </a:r>
          </a:p>
          <a:p>
            <a:pPr algn="just"/>
            <a:r>
              <a:rPr lang="en-US" dirty="0" smtClean="0"/>
              <a:t>You can examine and set these styles by retrieving the style object for an individual element. </a:t>
            </a:r>
          </a:p>
          <a:p>
            <a:pPr algn="just"/>
            <a:r>
              <a:rPr lang="en-US" dirty="0" smtClean="0"/>
              <a:t>For example, to highlight the text in a heading when the user moves the mouse pointer over it, you can use the style object to enlarge the font and change its color, </a:t>
            </a:r>
          </a:p>
          <a:p>
            <a:pPr algn="just"/>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of DHTML</a:t>
            </a:r>
            <a:endParaRPr lang="en-US" dirty="0"/>
          </a:p>
        </p:txBody>
      </p:sp>
      <p:sp>
        <p:nvSpPr>
          <p:cNvPr id="3" name="Content Placeholder 2"/>
          <p:cNvSpPr>
            <a:spLocks noGrp="1"/>
          </p:cNvSpPr>
          <p:nvPr>
            <p:ph idx="1"/>
          </p:nvPr>
        </p:nvSpPr>
        <p:spPr/>
        <p:txBody>
          <a:bodyPr>
            <a:normAutofit fontScale="85000" lnSpcReduction="10000"/>
          </a:bodyPr>
          <a:lstStyle/>
          <a:p>
            <a:pPr algn="just">
              <a:buFont typeface="Arial"/>
              <a:buChar char="•"/>
            </a:pPr>
            <a:r>
              <a:rPr lang="en-US" dirty="0" smtClean="0">
                <a:solidFill>
                  <a:srgbClr val="252525"/>
                </a:solidFill>
                <a:latin typeface="Arial"/>
              </a:rPr>
              <a:t>Animate text and images in their document, independently moving each element from any starting point to any ending point, following a predetermined path or one chosen by the user.</a:t>
            </a:r>
          </a:p>
          <a:p>
            <a:pPr algn="just">
              <a:buFont typeface="Arial"/>
              <a:buChar char="•"/>
            </a:pPr>
            <a:r>
              <a:rPr lang="en-US" dirty="0" smtClean="0">
                <a:solidFill>
                  <a:srgbClr val="252525"/>
                </a:solidFill>
                <a:latin typeface="Arial"/>
              </a:rPr>
              <a:t>Embed a ticker that automatically refreshes its content with the latest news, stock quotes, or other data.</a:t>
            </a:r>
          </a:p>
          <a:p>
            <a:pPr algn="just">
              <a:buFont typeface="Arial"/>
              <a:buChar char="•"/>
            </a:pPr>
            <a:r>
              <a:rPr lang="en-US" dirty="0" smtClean="0">
                <a:solidFill>
                  <a:srgbClr val="252525"/>
                </a:solidFill>
                <a:latin typeface="Arial"/>
              </a:rPr>
              <a:t>Use a form to capture user input, and then process, verify and respond to that data without having to send data back to the server.</a:t>
            </a:r>
          </a:p>
          <a:p>
            <a:pPr algn="just">
              <a:buFont typeface="Arial"/>
              <a:buChar char="•"/>
            </a:pPr>
            <a:r>
              <a:rPr lang="en-US" dirty="0" smtClean="0">
                <a:solidFill>
                  <a:srgbClr val="252525"/>
                </a:solidFill>
                <a:latin typeface="Arial"/>
              </a:rPr>
              <a:t>Include rollover buttons or drop-down menus.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453</TotalTime>
  <Words>1668</Words>
  <Application>Microsoft Office PowerPoint</Application>
  <PresentationFormat>On-screen Show (4:3)</PresentationFormat>
  <Paragraphs>204</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Unit 3</vt:lpstr>
      <vt:lpstr>What is World Wide Web (WWW)</vt:lpstr>
      <vt:lpstr>Hyper Text Markup Language (HTML)</vt:lpstr>
      <vt:lpstr>HTML Document Structure</vt:lpstr>
      <vt:lpstr>DHTML</vt:lpstr>
      <vt:lpstr>Structure of a DHTML web page</vt:lpstr>
      <vt:lpstr>Document Object Model</vt:lpstr>
      <vt:lpstr>Dynamic Styles</vt:lpstr>
      <vt:lpstr>Uses of DHTML</vt:lpstr>
      <vt:lpstr>Advantage of DHTML</vt:lpstr>
      <vt:lpstr>Contd ….</vt:lpstr>
      <vt:lpstr>Wireless Markup Language (WML)</vt:lpstr>
      <vt:lpstr>Overview of WML</vt:lpstr>
      <vt:lpstr>WML Structure</vt:lpstr>
      <vt:lpstr>Description</vt:lpstr>
      <vt:lpstr>Working of WML</vt:lpstr>
      <vt:lpstr>Contd..</vt:lpstr>
      <vt:lpstr>Advantages of WML </vt:lpstr>
      <vt:lpstr>Limitations of WML </vt:lpstr>
      <vt:lpstr>Possible Applications</vt:lpstr>
      <vt:lpstr>WAP 2.0 - the Next Generation</vt:lpstr>
      <vt:lpstr>Extensible Markup Language (XML)</vt:lpstr>
      <vt:lpstr>Comparisons</vt:lpstr>
      <vt:lpstr>Key terminology</vt:lpstr>
      <vt:lpstr>Well- formed-ness and error-handling</vt:lpstr>
      <vt:lpstr>Schemas and validation</vt:lpstr>
      <vt:lpstr>Document Type Definition</vt:lpstr>
      <vt:lpstr>XML structure</vt:lpstr>
      <vt:lpstr>Possible Advantages of Using XML</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User</dc:creator>
  <cp:lastModifiedBy>Bimal</cp:lastModifiedBy>
  <cp:revision>44</cp:revision>
  <dcterms:created xsi:type="dcterms:W3CDTF">2006-08-16T00:00:00Z</dcterms:created>
  <dcterms:modified xsi:type="dcterms:W3CDTF">2017-04-27T03:47:53Z</dcterms:modified>
</cp:coreProperties>
</file>