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0"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Unit 6</a:t>
            </a:r>
            <a:br>
              <a:rPr lang="en-US" dirty="0" smtClean="0"/>
            </a:br>
            <a:endParaRPr lang="en-US" dirty="0"/>
          </a:p>
        </p:txBody>
      </p:sp>
      <p:sp>
        <p:nvSpPr>
          <p:cNvPr id="3" name="Subtitle 2"/>
          <p:cNvSpPr>
            <a:spLocks noGrp="1"/>
          </p:cNvSpPr>
          <p:nvPr>
            <p:ph type="subTitle" idx="1"/>
          </p:nvPr>
        </p:nvSpPr>
        <p:spPr/>
        <p:txBody>
          <a:bodyPr/>
          <a:lstStyle/>
          <a:p>
            <a:r>
              <a:rPr lang="en-US" dirty="0" smtClean="0"/>
              <a:t>Asynchronous JavaScript and XML (AJAX)</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dirty="0" smtClean="0"/>
              <a:t>The XMLHttpRequest object (cont.)</a:t>
            </a:r>
          </a:p>
        </p:txBody>
      </p:sp>
      <p:sp>
        <p:nvSpPr>
          <p:cNvPr id="9219" name="Rectangle 3"/>
          <p:cNvSpPr>
            <a:spLocks noGrp="1" noChangeArrowheads="1"/>
          </p:cNvSpPr>
          <p:nvPr>
            <p:ph type="body" idx="1"/>
          </p:nvPr>
        </p:nvSpPr>
        <p:spPr/>
        <p:txBody>
          <a:bodyPr>
            <a:normAutofit fontScale="70000" lnSpcReduction="20000"/>
          </a:bodyPr>
          <a:lstStyle/>
          <a:p>
            <a:pPr eaLnBrk="1" hangingPunct="1"/>
            <a:r>
              <a:rPr lang="en-GB" altLang="en-US" sz="3400" dirty="0" smtClean="0"/>
              <a:t>Microsoft Internet Explorer implements this object using its proprietary ActiveX technology.  This requires a different syntax for creating the object (and can also depend upon the particular version of Internet Explorer being used).  </a:t>
            </a:r>
          </a:p>
          <a:p>
            <a:pPr eaLnBrk="1" hangingPunct="1"/>
            <a:r>
              <a:rPr lang="en-GB" altLang="en-US" sz="3400" dirty="0" smtClean="0"/>
              <a:t>To handle different types of browsers, we use the </a:t>
            </a:r>
          </a:p>
          <a:p>
            <a:pPr eaLnBrk="1" hangingPunct="1">
              <a:buFontTx/>
              <a:buNone/>
            </a:pPr>
            <a:r>
              <a:rPr lang="en-GB" altLang="en-US" sz="3400" dirty="0" smtClean="0"/>
              <a:t>        try { . . . } catch (error) { . . . } </a:t>
            </a:r>
          </a:p>
          <a:p>
            <a:pPr eaLnBrk="1" hangingPunct="1">
              <a:buFontTx/>
              <a:buNone/>
            </a:pPr>
            <a:r>
              <a:rPr lang="en-GB" altLang="en-US" sz="3400" dirty="0" smtClean="0"/>
              <a:t>      format.  The “try” section attempts to execute some </a:t>
            </a:r>
            <a:r>
              <a:rPr lang="en-GB" altLang="en-US" sz="3400" dirty="0" err="1" smtClean="0"/>
              <a:t>JavaScipt</a:t>
            </a:r>
            <a:r>
              <a:rPr lang="en-GB" altLang="en-US" sz="3400" dirty="0" smtClean="0"/>
              <a:t> code.  If an error occurs, the “catch” section is used to intervene before the error crashes the JavaScript (either to indicate an error has happened, or to attempt something else).  </a:t>
            </a:r>
          </a:p>
          <a:p>
            <a:pPr eaLnBrk="1" hangingPunct="1"/>
            <a:r>
              <a:rPr lang="en-GB" altLang="en-US" sz="3400" dirty="0" smtClean="0"/>
              <a:t>To create one of these objects we can use a sequence of try. . . catch blocks, attempting different ways to create an XMLHttpRequest object</a:t>
            </a:r>
            <a:r>
              <a:rPr lang="en-GB" altLang="en-US" dirty="0" smtClean="0"/>
              <a:t>.  </a:t>
            </a:r>
          </a:p>
          <a:p>
            <a:pPr eaLnBrk="1" hangingPunct="1"/>
            <a:endParaRPr lang="en-GB" altLang="en-US" sz="2000" dirty="0" smtClean="0">
              <a:latin typeface="Arial Narrow"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1143000"/>
          </a:xfrm>
        </p:spPr>
        <p:txBody>
          <a:bodyPr/>
          <a:lstStyle/>
          <a:p>
            <a:pPr eaLnBrk="1" hangingPunct="1"/>
            <a:r>
              <a:rPr lang="en-GB" altLang="en-US" dirty="0" smtClean="0"/>
              <a:t>The XMLHttpRequest object (cont.)</a:t>
            </a:r>
          </a:p>
        </p:txBody>
      </p:sp>
      <p:sp>
        <p:nvSpPr>
          <p:cNvPr id="10243" name="Rectangle 3"/>
          <p:cNvSpPr>
            <a:spLocks noGrp="1" noChangeArrowheads="1"/>
          </p:cNvSpPr>
          <p:nvPr>
            <p:ph type="body" idx="1"/>
          </p:nvPr>
        </p:nvSpPr>
        <p:spPr>
          <a:xfrm>
            <a:off x="533400" y="838200"/>
            <a:ext cx="8229600" cy="5791200"/>
          </a:xfrm>
        </p:spPr>
        <p:txBody>
          <a:bodyPr>
            <a:normAutofit fontScale="62500" lnSpcReduction="20000"/>
          </a:bodyPr>
          <a:lstStyle/>
          <a:p>
            <a:pPr eaLnBrk="1" hangingPunct="1">
              <a:lnSpc>
                <a:spcPct val="80000"/>
              </a:lnSpc>
              <a:buFontTx/>
              <a:buNone/>
            </a:pPr>
            <a:r>
              <a:rPr lang="en-GB" altLang="en-US" dirty="0" smtClean="0"/>
              <a:t>function getXMLHttpRequest()</a:t>
            </a:r>
          </a:p>
          <a:p>
            <a:pPr eaLnBrk="1" hangingPunct="1">
              <a:lnSpc>
                <a:spcPct val="80000"/>
              </a:lnSpc>
              <a:buFontTx/>
              <a:buNone/>
            </a:pPr>
            <a:r>
              <a:rPr lang="en-GB" altLang="en-US" dirty="0" smtClean="0"/>
              <a:t>{</a:t>
            </a:r>
          </a:p>
          <a:p>
            <a:pPr eaLnBrk="1" hangingPunct="1">
              <a:lnSpc>
                <a:spcPct val="80000"/>
              </a:lnSpc>
              <a:buFontTx/>
              <a:buNone/>
            </a:pPr>
            <a:r>
              <a:rPr lang="en-GB" altLang="en-US" dirty="0" smtClean="0"/>
              <a:t>   var request, err;</a:t>
            </a:r>
          </a:p>
          <a:p>
            <a:pPr eaLnBrk="1" hangingPunct="1">
              <a:lnSpc>
                <a:spcPct val="80000"/>
              </a:lnSpc>
              <a:buFontTx/>
              <a:buNone/>
            </a:pPr>
            <a:r>
              <a:rPr lang="en-GB" altLang="en-US" dirty="0" smtClean="0"/>
              <a:t>   try {</a:t>
            </a:r>
          </a:p>
          <a:p>
            <a:pPr eaLnBrk="1" hangingPunct="1">
              <a:lnSpc>
                <a:spcPct val="80000"/>
              </a:lnSpc>
              <a:buFontTx/>
              <a:buNone/>
            </a:pPr>
            <a:r>
              <a:rPr lang="en-GB" altLang="en-US" dirty="0" smtClean="0"/>
              <a:t>          request = new XMLHttpRequest();   // Firefox, Safari, Opera, etc.</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catch(err) {</a:t>
            </a:r>
          </a:p>
          <a:p>
            <a:pPr eaLnBrk="1" hangingPunct="1">
              <a:lnSpc>
                <a:spcPct val="80000"/>
              </a:lnSpc>
              <a:buFontTx/>
              <a:buNone/>
            </a:pPr>
            <a:r>
              <a:rPr lang="en-GB" altLang="en-US" dirty="0" smtClean="0"/>
              <a:t>       try {</a:t>
            </a:r>
          </a:p>
          <a:p>
            <a:pPr eaLnBrk="1" hangingPunct="1">
              <a:lnSpc>
                <a:spcPct val="80000"/>
              </a:lnSpc>
              <a:buFontTx/>
              <a:buNone/>
            </a:pPr>
            <a:r>
              <a:rPr lang="en-GB" altLang="en-US" dirty="0" smtClean="0"/>
              <a:t>                request = new ActiveXObject("MSXML2.XMLHttp.6.0");</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catch (err) {</a:t>
            </a:r>
          </a:p>
          <a:p>
            <a:pPr eaLnBrk="1" hangingPunct="1">
              <a:lnSpc>
                <a:spcPct val="80000"/>
              </a:lnSpc>
              <a:buFontTx/>
              <a:buNone/>
            </a:pPr>
            <a:r>
              <a:rPr lang="en-GB" altLang="en-US" dirty="0" smtClean="0"/>
              <a:t>                      try {   </a:t>
            </a:r>
          </a:p>
          <a:p>
            <a:pPr eaLnBrk="1" hangingPunct="1">
              <a:lnSpc>
                <a:spcPct val="80000"/>
              </a:lnSpc>
              <a:buFontTx/>
              <a:buNone/>
            </a:pPr>
            <a:r>
              <a:rPr lang="en-GB" altLang="en-US" dirty="0" smtClean="0"/>
              <a:t>                                request = new ActiveXObject("MSXML2.XMLHttp.3.0");</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catch (err) {</a:t>
            </a:r>
          </a:p>
          <a:p>
            <a:pPr eaLnBrk="1" hangingPunct="1">
              <a:lnSpc>
                <a:spcPct val="80000"/>
              </a:lnSpc>
              <a:buFontTx/>
              <a:buNone/>
            </a:pPr>
            <a:r>
              <a:rPr lang="en-GB" altLang="en-US" dirty="0" smtClean="0"/>
              <a:t>                                request = false; </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a:t>
            </a:r>
          </a:p>
          <a:p>
            <a:pPr eaLnBrk="1" hangingPunct="1">
              <a:lnSpc>
                <a:spcPct val="80000"/>
              </a:lnSpc>
              <a:buFontTx/>
              <a:buNone/>
            </a:pPr>
            <a:r>
              <a:rPr lang="en-GB" altLang="en-US" dirty="0" smtClean="0"/>
              <a:t>   return request;  </a:t>
            </a:r>
          </a:p>
          <a:p>
            <a:pPr eaLnBrk="1" hangingPunct="1">
              <a:lnSpc>
                <a:spcPct val="80000"/>
              </a:lnSpc>
              <a:buFontTx/>
              <a:buNone/>
            </a:pPr>
            <a:r>
              <a:rPr lang="en-GB" altLang="en-US" dirty="0" smtClean="0"/>
              <a:t>}</a:t>
            </a:r>
          </a:p>
          <a:p>
            <a:pPr marL="0" indent="0" eaLnBrk="1" hangingPunct="1">
              <a:lnSpc>
                <a:spcPct val="80000"/>
              </a:lnSpc>
              <a:buFontTx/>
              <a:buNone/>
            </a:pPr>
            <a:r>
              <a:rPr lang="en-GB" altLang="en-US" dirty="0" smtClean="0"/>
              <a:t>If this function doesn’t return “false” then we were successful in creating an XMLHttpRequest object.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smtClean="0"/>
              <a:t>The XMLHttpRequest object (cont.)</a:t>
            </a:r>
          </a:p>
        </p:txBody>
      </p:sp>
      <p:sp>
        <p:nvSpPr>
          <p:cNvPr id="11267" name="Rectangle 3"/>
          <p:cNvSpPr>
            <a:spLocks noGrp="1" noChangeArrowheads="1"/>
          </p:cNvSpPr>
          <p:nvPr>
            <p:ph type="body" idx="1"/>
          </p:nvPr>
        </p:nvSpPr>
        <p:spPr>
          <a:xfrm>
            <a:off x="457200" y="1371600"/>
            <a:ext cx="8458200" cy="4754563"/>
          </a:xfrm>
        </p:spPr>
        <p:txBody>
          <a:bodyPr>
            <a:noAutofit/>
          </a:bodyPr>
          <a:lstStyle/>
          <a:p>
            <a:pPr algn="just" eaLnBrk="1" hangingPunct="1"/>
            <a:r>
              <a:rPr lang="en-GB" altLang="en-US" sz="2400" dirty="0" smtClean="0"/>
              <a:t>As with any object in JavaScript (and other programming languages), the XMLHttpRequest object contains various properties and methods.  </a:t>
            </a:r>
          </a:p>
          <a:p>
            <a:pPr algn="just" eaLnBrk="1" hangingPunct="1"/>
            <a:r>
              <a:rPr lang="en-GB" altLang="en-US" sz="2400" dirty="0" smtClean="0"/>
              <a:t>We list the most important of these properties and methods on the next pages.</a:t>
            </a:r>
          </a:p>
          <a:p>
            <a:pPr algn="just" eaLnBrk="1" hangingPunct="1"/>
            <a:r>
              <a:rPr lang="en-GB" altLang="en-US" sz="2400" dirty="0" smtClean="0"/>
              <a:t>The main idea is that the properties are set after the object is created to specify information to be sent to the server, as well as how to handle the response received from the server.  Some properties will be updated to hold status information about whether the request finished successfully.   </a:t>
            </a:r>
          </a:p>
          <a:p>
            <a:pPr algn="just" eaLnBrk="1" hangingPunct="1"/>
            <a:r>
              <a:rPr lang="en-GB" altLang="en-US" sz="2400" dirty="0" smtClean="0"/>
              <a:t>The methods are used to send the request to the server, and to monitor the progress of the request as it is executed (and to determine if it was completed successfully).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143000"/>
          </a:xfrm>
        </p:spPr>
        <p:txBody>
          <a:bodyPr/>
          <a:lstStyle/>
          <a:p>
            <a:pPr eaLnBrk="1" hangingPunct="1"/>
            <a:r>
              <a:rPr lang="en-GB" altLang="en-US" dirty="0" smtClean="0"/>
              <a:t>XMLHttpRequest object properties</a:t>
            </a:r>
          </a:p>
        </p:txBody>
      </p:sp>
      <p:sp>
        <p:nvSpPr>
          <p:cNvPr id="12291" name="Rectangle 4"/>
          <p:cNvSpPr>
            <a:spLocks noGrp="1" noChangeArrowheads="1"/>
          </p:cNvSpPr>
          <p:nvPr>
            <p:ph type="body" sz="half" idx="1"/>
          </p:nvPr>
        </p:nvSpPr>
        <p:spPr>
          <a:xfrm>
            <a:off x="381000" y="1066800"/>
            <a:ext cx="8534400" cy="5791200"/>
          </a:xfrm>
        </p:spPr>
        <p:txBody>
          <a:bodyPr>
            <a:normAutofit fontScale="85000" lnSpcReduction="10000"/>
          </a:bodyPr>
          <a:lstStyle/>
          <a:p>
            <a:pPr eaLnBrk="1" hangingPunct="1">
              <a:buFontTx/>
              <a:buNone/>
            </a:pPr>
            <a:r>
              <a:rPr lang="en-GB" altLang="en-US" dirty="0" smtClean="0"/>
              <a:t>    Property              Description                                          </a:t>
            </a:r>
          </a:p>
          <a:p>
            <a:pPr eaLnBrk="1" hangingPunct="1">
              <a:tabLst>
                <a:tab pos="2170113" algn="l"/>
              </a:tabLst>
            </a:pPr>
            <a:r>
              <a:rPr lang="en-GB" altLang="en-US" b="1" dirty="0" err="1" smtClean="0"/>
              <a:t>readyState</a:t>
            </a:r>
            <a:r>
              <a:rPr lang="en-GB" altLang="en-US" dirty="0" smtClean="0"/>
              <a:t> -	An integer from 0. . .4.  (0 means the call is 	uninitialized, 4 means that the call is complete.)</a:t>
            </a:r>
          </a:p>
          <a:p>
            <a:pPr eaLnBrk="1" hangingPunct="1">
              <a:tabLst>
                <a:tab pos="2170113" algn="l"/>
              </a:tabLst>
            </a:pPr>
            <a:r>
              <a:rPr lang="en-GB" altLang="en-US" b="1" dirty="0" err="1" smtClean="0"/>
              <a:t>onreadystatechange</a:t>
            </a:r>
            <a:r>
              <a:rPr lang="en-GB" altLang="en-US" dirty="0" smtClean="0"/>
              <a:t> -   Determines the function called when the </a:t>
            </a:r>
          </a:p>
          <a:p>
            <a:pPr eaLnBrk="1" hangingPunct="1">
              <a:buFontTx/>
              <a:buNone/>
              <a:tabLst>
                <a:tab pos="2170113" algn="l"/>
              </a:tabLst>
            </a:pPr>
            <a:r>
              <a:rPr lang="en-GB" altLang="en-US" dirty="0" smtClean="0"/>
              <a:t>                       	objects </a:t>
            </a:r>
            <a:r>
              <a:rPr lang="en-GB" altLang="en-US" dirty="0" err="1" smtClean="0"/>
              <a:t>readyState</a:t>
            </a:r>
            <a:r>
              <a:rPr lang="en-GB" altLang="en-US" dirty="0" smtClean="0"/>
              <a:t> changes.</a:t>
            </a:r>
          </a:p>
          <a:p>
            <a:pPr eaLnBrk="1" hangingPunct="1">
              <a:tabLst>
                <a:tab pos="2170113" algn="l"/>
              </a:tabLst>
            </a:pPr>
            <a:r>
              <a:rPr lang="en-GB" altLang="en-US" b="1" dirty="0" err="1" smtClean="0"/>
              <a:t>responseText</a:t>
            </a:r>
            <a:r>
              <a:rPr lang="en-GB" altLang="en-US" b="1" dirty="0" smtClean="0"/>
              <a:t>-	</a:t>
            </a:r>
            <a:r>
              <a:rPr lang="en-GB" altLang="en-US" dirty="0" smtClean="0"/>
              <a:t>Data returned from the server as a text string 	(read-only).</a:t>
            </a:r>
          </a:p>
          <a:p>
            <a:pPr eaLnBrk="1" hangingPunct="1">
              <a:tabLst>
                <a:tab pos="2170113" algn="l"/>
              </a:tabLst>
            </a:pPr>
            <a:r>
              <a:rPr lang="en-GB" altLang="en-US" b="1" dirty="0" err="1" smtClean="0"/>
              <a:t>responseXML</a:t>
            </a:r>
            <a:r>
              <a:rPr lang="en-GB" altLang="en-US" b="1" dirty="0" smtClean="0"/>
              <a:t>-	</a:t>
            </a:r>
            <a:r>
              <a:rPr lang="en-GB" altLang="en-US" dirty="0" smtClean="0"/>
              <a:t>Data returned from the server as an XML  </a:t>
            </a:r>
          </a:p>
          <a:p>
            <a:pPr eaLnBrk="1" hangingPunct="1">
              <a:buFontTx/>
              <a:buNone/>
              <a:tabLst>
                <a:tab pos="2170113" algn="l"/>
              </a:tabLst>
            </a:pPr>
            <a:r>
              <a:rPr lang="en-GB" altLang="en-US" dirty="0" smtClean="0"/>
              <a:t>                       	document object (read-only).</a:t>
            </a:r>
          </a:p>
          <a:p>
            <a:pPr eaLnBrk="1" hangingPunct="1">
              <a:tabLst>
                <a:tab pos="2170113" algn="l"/>
              </a:tabLst>
            </a:pPr>
            <a:r>
              <a:rPr lang="en-GB" altLang="en-US" b="1" dirty="0" smtClean="0"/>
              <a:t>status -	</a:t>
            </a:r>
            <a:r>
              <a:rPr lang="en-GB" altLang="en-US" dirty="0" smtClean="0"/>
              <a:t>HTTP status code returned by the server</a:t>
            </a:r>
          </a:p>
          <a:p>
            <a:pPr eaLnBrk="1" hangingPunct="1">
              <a:tabLst>
                <a:tab pos="2170113" algn="l"/>
              </a:tabLst>
            </a:pPr>
            <a:r>
              <a:rPr lang="en-GB" altLang="en-US" b="1" dirty="0" err="1" smtClean="0"/>
              <a:t>statusText</a:t>
            </a:r>
            <a:r>
              <a:rPr lang="en-GB" altLang="en-US" b="1" dirty="0" smtClean="0"/>
              <a:t> -	</a:t>
            </a:r>
            <a:r>
              <a:rPr lang="en-GB" altLang="en-US" dirty="0" smtClean="0"/>
              <a:t>HTTP status phrase returned by the server</a:t>
            </a:r>
          </a:p>
          <a:p>
            <a:pPr marL="0" indent="0" eaLnBrk="1" hangingPunct="1">
              <a:buFontTx/>
              <a:buNone/>
            </a:pPr>
            <a:r>
              <a:rPr lang="en-GB" altLang="en-US" dirty="0" smtClean="0"/>
              <a:t>We use the </a:t>
            </a:r>
            <a:r>
              <a:rPr lang="en-GB" altLang="en-US" dirty="0" err="1" smtClean="0"/>
              <a:t>readyState</a:t>
            </a:r>
            <a:r>
              <a:rPr lang="en-GB" altLang="en-US" dirty="0" smtClean="0"/>
              <a:t> to determine when the request has been completed, and then check the status to see if it executed without an error.  (We’ll see how to do this shortly.)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pPr eaLnBrk="1" hangingPunct="1"/>
            <a:r>
              <a:rPr lang="en-GB" altLang="en-US" dirty="0" smtClean="0"/>
              <a:t>XMLHttpRequest object methods</a:t>
            </a:r>
          </a:p>
        </p:txBody>
      </p:sp>
      <p:sp>
        <p:nvSpPr>
          <p:cNvPr id="13315" name="Rectangle 3"/>
          <p:cNvSpPr>
            <a:spLocks noGrp="1" noChangeArrowheads="1"/>
          </p:cNvSpPr>
          <p:nvPr>
            <p:ph type="body" idx="1"/>
          </p:nvPr>
        </p:nvSpPr>
        <p:spPr>
          <a:xfrm>
            <a:off x="228600" y="990600"/>
            <a:ext cx="8686800" cy="5638800"/>
          </a:xfrm>
        </p:spPr>
        <p:txBody>
          <a:bodyPr>
            <a:normAutofit fontScale="85000" lnSpcReduction="10000"/>
          </a:bodyPr>
          <a:lstStyle/>
          <a:p>
            <a:pPr algn="just" eaLnBrk="1" hangingPunct="1">
              <a:lnSpc>
                <a:spcPct val="80000"/>
              </a:lnSpc>
              <a:buFontTx/>
              <a:buNone/>
            </a:pPr>
            <a:r>
              <a:rPr lang="en-GB" altLang="en-US" sz="1600" u="sng" dirty="0" smtClean="0">
                <a:latin typeface="Courier New" charset="0"/>
              </a:rPr>
              <a:t>Method                          Description</a:t>
            </a:r>
          </a:p>
          <a:p>
            <a:pPr algn="just" eaLnBrk="1" hangingPunct="1">
              <a:lnSpc>
                <a:spcPct val="80000"/>
              </a:lnSpc>
            </a:pPr>
            <a:r>
              <a:rPr lang="en-GB" altLang="en-US" b="1" dirty="0" smtClean="0"/>
              <a:t>open('method', 'URL', asyn)- </a:t>
            </a:r>
            <a:r>
              <a:rPr lang="en-GB" altLang="en-US" dirty="0" smtClean="0"/>
              <a:t>Specifies the HTTP method to be used (GET  or POST as a string, the target URL, and whether or not the request should be handled asynchronously (asyn should be true or false, if omitted, true is assumed).  </a:t>
            </a:r>
          </a:p>
          <a:p>
            <a:pPr algn="just" eaLnBrk="1" hangingPunct="1">
              <a:lnSpc>
                <a:spcPct val="80000"/>
              </a:lnSpc>
            </a:pPr>
            <a:r>
              <a:rPr lang="en-GB" altLang="en-US" b="1" dirty="0" smtClean="0"/>
              <a:t>send(content) - </a:t>
            </a:r>
            <a:r>
              <a:rPr lang="en-GB" altLang="en-US" dirty="0" smtClean="0"/>
              <a:t>Sends the data for a POST request and starts the request, if GET is used you should call send(null).  </a:t>
            </a:r>
          </a:p>
          <a:p>
            <a:pPr algn="just" eaLnBrk="1" hangingPunct="1">
              <a:lnSpc>
                <a:spcPct val="80000"/>
              </a:lnSpc>
            </a:pPr>
            <a:r>
              <a:rPr lang="en-GB" altLang="en-US" b="1" dirty="0" err="1" smtClean="0"/>
              <a:t>setRequestHeader</a:t>
            </a:r>
            <a:r>
              <a:rPr lang="en-GB" altLang="en-US" b="1" dirty="0" smtClean="0"/>
              <a:t>('</a:t>
            </a:r>
            <a:r>
              <a:rPr lang="en-GB" altLang="en-US" b="1" dirty="0" err="1" smtClean="0"/>
              <a:t>x','y</a:t>
            </a:r>
            <a:r>
              <a:rPr lang="en-GB" altLang="en-US" b="1" dirty="0" smtClean="0"/>
              <a:t>') - </a:t>
            </a:r>
            <a:r>
              <a:rPr lang="en-GB" altLang="en-US" dirty="0" smtClean="0"/>
              <a:t>Sets a parameter and value pair x=y and assigns it to the header to be sent with the request.  </a:t>
            </a:r>
          </a:p>
          <a:p>
            <a:pPr algn="just" eaLnBrk="1" hangingPunct="1">
              <a:lnSpc>
                <a:spcPct val="80000"/>
              </a:lnSpc>
            </a:pPr>
            <a:r>
              <a:rPr lang="en-GB" altLang="en-US" b="1" dirty="0" err="1" smtClean="0"/>
              <a:t>getAllResponseHeaders</a:t>
            </a:r>
            <a:r>
              <a:rPr lang="en-GB" altLang="en-US" b="1" dirty="0" smtClean="0"/>
              <a:t>() - </a:t>
            </a:r>
            <a:r>
              <a:rPr lang="en-GB" altLang="en-US" dirty="0" smtClean="0"/>
              <a:t>Returns all headers as a string.</a:t>
            </a:r>
          </a:p>
          <a:p>
            <a:pPr algn="just" eaLnBrk="1" hangingPunct="1">
              <a:lnSpc>
                <a:spcPct val="80000"/>
              </a:lnSpc>
            </a:pPr>
            <a:r>
              <a:rPr lang="en-GB" altLang="en-US" b="1" dirty="0" err="1" smtClean="0"/>
              <a:t>getResponseHeader</a:t>
            </a:r>
            <a:r>
              <a:rPr lang="en-GB" altLang="en-US" b="1" dirty="0" smtClean="0"/>
              <a:t>(x)</a:t>
            </a:r>
            <a:r>
              <a:rPr lang="en-GB" altLang="en-US" dirty="0" smtClean="0"/>
              <a:t> - Returns header x as a string.</a:t>
            </a:r>
          </a:p>
          <a:p>
            <a:pPr algn="just" eaLnBrk="1" hangingPunct="1">
              <a:lnSpc>
                <a:spcPct val="80000"/>
              </a:lnSpc>
            </a:pPr>
            <a:r>
              <a:rPr lang="en-GB" altLang="en-US" b="1" dirty="0" smtClean="0"/>
              <a:t>abort() - </a:t>
            </a:r>
            <a:r>
              <a:rPr lang="en-GB" altLang="en-US" dirty="0" smtClean="0"/>
              <a:t>Stops the current operation.</a:t>
            </a:r>
            <a:endParaRPr lang="en-GB" altLang="en-US" sz="1600" dirty="0" smtClean="0">
              <a:latin typeface="Courier New" charset="0"/>
            </a:endParaRPr>
          </a:p>
          <a:p>
            <a:pPr marL="0" indent="0" algn="just" eaLnBrk="1" hangingPunct="1">
              <a:lnSpc>
                <a:spcPct val="80000"/>
              </a:lnSpc>
              <a:buFontTx/>
              <a:buNone/>
            </a:pPr>
            <a:r>
              <a:rPr lang="en-GB" altLang="en-US" dirty="0" smtClean="0"/>
              <a:t>The open object method is used to set up the request, and the send method starts the request by sending it to the server (with data for the server if the POST method is used).  </a:t>
            </a:r>
            <a:endParaRPr lang="en-GB" altLang="en-US" sz="2000" dirty="0" smtClean="0">
              <a:latin typeface="Arial Narrow"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1143000"/>
          </a:xfrm>
        </p:spPr>
        <p:txBody>
          <a:bodyPr>
            <a:normAutofit/>
          </a:bodyPr>
          <a:lstStyle/>
          <a:p>
            <a:pPr eaLnBrk="1" hangingPunct="1"/>
            <a:r>
              <a:rPr lang="en-GB" altLang="en-US" sz="3600" dirty="0" smtClean="0"/>
              <a:t>A general skeleton for an Ajax application</a:t>
            </a:r>
          </a:p>
        </p:txBody>
      </p:sp>
      <p:sp>
        <p:nvSpPr>
          <p:cNvPr id="14339" name="Rectangle 3"/>
          <p:cNvSpPr>
            <a:spLocks noGrp="1" noChangeArrowheads="1"/>
          </p:cNvSpPr>
          <p:nvPr>
            <p:ph type="body" idx="1"/>
          </p:nvPr>
        </p:nvSpPr>
        <p:spPr>
          <a:xfrm>
            <a:off x="457200" y="762000"/>
            <a:ext cx="8229600" cy="5867400"/>
          </a:xfrm>
        </p:spPr>
        <p:txBody>
          <a:bodyPr>
            <a:normAutofit fontScale="47500" lnSpcReduction="20000"/>
          </a:bodyPr>
          <a:lstStyle/>
          <a:p>
            <a:pPr eaLnBrk="1" hangingPunct="1">
              <a:lnSpc>
                <a:spcPct val="90000"/>
              </a:lnSpc>
              <a:buFontTx/>
              <a:buNone/>
            </a:pPr>
            <a:r>
              <a:rPr lang="en-GB" altLang="en-US" sz="4500" dirty="0" smtClean="0"/>
              <a:t>&lt;script type="text/</a:t>
            </a:r>
            <a:r>
              <a:rPr lang="en-GB" altLang="en-US" sz="4500" dirty="0" err="1" smtClean="0"/>
              <a:t>javascript</a:t>
            </a:r>
            <a:r>
              <a:rPr lang="en-GB" altLang="en-US" sz="4500" dirty="0" smtClean="0"/>
              <a:t>"&gt;</a:t>
            </a:r>
          </a:p>
          <a:p>
            <a:pPr eaLnBrk="1" hangingPunct="1">
              <a:lnSpc>
                <a:spcPct val="90000"/>
              </a:lnSpc>
              <a:buFontTx/>
              <a:buNone/>
            </a:pPr>
            <a:r>
              <a:rPr lang="en-GB" altLang="en-US" sz="4500" dirty="0" smtClean="0"/>
              <a:t>var ajaxRequest = getXMLHttpRequest();  </a:t>
            </a:r>
          </a:p>
          <a:p>
            <a:pPr eaLnBrk="1" hangingPunct="1">
              <a:lnSpc>
                <a:spcPct val="90000"/>
              </a:lnSpc>
              <a:buFontTx/>
              <a:buNone/>
            </a:pPr>
            <a:r>
              <a:rPr lang="en-GB" altLang="en-US" sz="4500" dirty="0" smtClean="0"/>
              <a:t>if (ajaxRequest) {  </a:t>
            </a:r>
          </a:p>
          <a:p>
            <a:pPr eaLnBrk="1" hangingPunct="1">
              <a:lnSpc>
                <a:spcPct val="90000"/>
              </a:lnSpc>
              <a:buFontTx/>
              <a:buNone/>
            </a:pPr>
            <a:r>
              <a:rPr lang="en-GB" altLang="en-US" sz="4500" dirty="0" smtClean="0"/>
              <a:t>      ajaxRequest.onreadystatechange = ajaxResponse;  </a:t>
            </a:r>
          </a:p>
          <a:p>
            <a:pPr eaLnBrk="1" hangingPunct="1">
              <a:lnSpc>
                <a:spcPct val="90000"/>
              </a:lnSpc>
              <a:buFontTx/>
              <a:buNone/>
            </a:pPr>
            <a:r>
              <a:rPr lang="en-GB" altLang="en-US" sz="4500" dirty="0" smtClean="0"/>
              <a:t>      ajaxRequest.open("GET", "search.php?query=Bob");</a:t>
            </a:r>
          </a:p>
          <a:p>
            <a:pPr eaLnBrk="1" hangingPunct="1">
              <a:lnSpc>
                <a:spcPct val="90000"/>
              </a:lnSpc>
              <a:buFontTx/>
              <a:buNone/>
            </a:pPr>
            <a:r>
              <a:rPr lang="en-GB" altLang="en-US" sz="4500" dirty="0" smtClean="0"/>
              <a:t>      ajaxRequest.send(null);</a:t>
            </a:r>
          </a:p>
          <a:p>
            <a:pPr eaLnBrk="1" hangingPunct="1">
              <a:lnSpc>
                <a:spcPct val="90000"/>
              </a:lnSpc>
              <a:buFontTx/>
              <a:buNone/>
            </a:pPr>
            <a:r>
              <a:rPr lang="en-GB" altLang="en-US" sz="4500" dirty="0" smtClean="0"/>
              <a:t>   }</a:t>
            </a:r>
          </a:p>
          <a:p>
            <a:pPr eaLnBrk="1" hangingPunct="1">
              <a:lnSpc>
                <a:spcPct val="90000"/>
              </a:lnSpc>
              <a:buFontTx/>
              <a:buNone/>
            </a:pPr>
            <a:r>
              <a:rPr lang="en-GB" altLang="en-US" sz="4500" dirty="0" smtClean="0"/>
              <a:t>function ajaxResponse()  //This gets called when the </a:t>
            </a:r>
            <a:r>
              <a:rPr lang="en-GB" altLang="en-US" sz="4500" dirty="0" err="1" smtClean="0"/>
              <a:t>readyState</a:t>
            </a:r>
            <a:r>
              <a:rPr lang="en-GB" altLang="en-US" sz="4500" dirty="0" smtClean="0"/>
              <a:t> changes.  </a:t>
            </a:r>
          </a:p>
          <a:p>
            <a:pPr eaLnBrk="1" hangingPunct="1">
              <a:lnSpc>
                <a:spcPct val="90000"/>
              </a:lnSpc>
              <a:buFontTx/>
              <a:buNone/>
            </a:pPr>
            <a:r>
              <a:rPr lang="en-GB" altLang="en-US" sz="4500" dirty="0" smtClean="0"/>
              <a:t>{</a:t>
            </a:r>
          </a:p>
          <a:p>
            <a:pPr eaLnBrk="1" hangingPunct="1">
              <a:lnSpc>
                <a:spcPct val="90000"/>
              </a:lnSpc>
              <a:buFontTx/>
              <a:buNone/>
            </a:pPr>
            <a:r>
              <a:rPr lang="en-GB" altLang="en-US" sz="4500" dirty="0" smtClean="0"/>
              <a:t>   if (ajaxRequest.readyState != 4)  //  check to see if we’re done</a:t>
            </a:r>
          </a:p>
          <a:p>
            <a:pPr eaLnBrk="1" hangingPunct="1">
              <a:lnSpc>
                <a:spcPct val="90000"/>
              </a:lnSpc>
              <a:buFontTx/>
              <a:buNone/>
            </a:pPr>
            <a:r>
              <a:rPr lang="en-GB" altLang="en-US" sz="4500" dirty="0" smtClean="0"/>
              <a:t>      {  return;  }</a:t>
            </a:r>
          </a:p>
          <a:p>
            <a:pPr eaLnBrk="1" hangingPunct="1">
              <a:lnSpc>
                <a:spcPct val="90000"/>
              </a:lnSpc>
              <a:buFontTx/>
              <a:buNone/>
            </a:pPr>
            <a:r>
              <a:rPr lang="en-GB" altLang="en-US" sz="4500" dirty="0" smtClean="0"/>
              <a:t>   else {</a:t>
            </a:r>
          </a:p>
          <a:p>
            <a:pPr eaLnBrk="1" hangingPunct="1">
              <a:lnSpc>
                <a:spcPct val="90000"/>
              </a:lnSpc>
              <a:buFontTx/>
              <a:buNone/>
            </a:pPr>
            <a:r>
              <a:rPr lang="en-GB" altLang="en-US" sz="4500" dirty="0" smtClean="0"/>
              <a:t>     if (ajaxRequest.status == 200) //  check to see if successful</a:t>
            </a:r>
          </a:p>
          <a:p>
            <a:pPr eaLnBrk="1" hangingPunct="1">
              <a:lnSpc>
                <a:spcPct val="90000"/>
              </a:lnSpc>
              <a:buFontTx/>
              <a:buNone/>
            </a:pPr>
            <a:r>
              <a:rPr lang="en-GB" altLang="en-US" sz="4500" dirty="0" smtClean="0"/>
              <a:t>          {   //  process server data here. . . }</a:t>
            </a:r>
          </a:p>
          <a:p>
            <a:pPr eaLnBrk="1" hangingPunct="1">
              <a:lnSpc>
                <a:spcPct val="90000"/>
              </a:lnSpc>
              <a:buFontTx/>
              <a:buNone/>
            </a:pPr>
            <a:r>
              <a:rPr lang="en-GB" altLang="en-US" sz="4500" dirty="0" smtClean="0"/>
              <a:t>     else {</a:t>
            </a:r>
          </a:p>
          <a:p>
            <a:pPr eaLnBrk="1" hangingPunct="1">
              <a:lnSpc>
                <a:spcPct val="90000"/>
              </a:lnSpc>
              <a:buFontTx/>
              <a:buNone/>
            </a:pPr>
            <a:r>
              <a:rPr lang="en-GB" altLang="en-US" sz="4500" dirty="0" smtClean="0"/>
              <a:t>       alert("Request failed: " + ajaxRequest.statusText);</a:t>
            </a:r>
          </a:p>
          <a:p>
            <a:pPr eaLnBrk="1" hangingPunct="1">
              <a:lnSpc>
                <a:spcPct val="90000"/>
              </a:lnSpc>
              <a:buFontTx/>
              <a:buNone/>
            </a:pPr>
            <a:r>
              <a:rPr lang="en-GB" altLang="en-US" sz="4500" dirty="0" smtClean="0"/>
              <a:t>          }</a:t>
            </a:r>
          </a:p>
          <a:p>
            <a:pPr eaLnBrk="1" hangingPunct="1">
              <a:lnSpc>
                <a:spcPct val="90000"/>
              </a:lnSpc>
              <a:buFontTx/>
              <a:buNone/>
            </a:pPr>
            <a:r>
              <a:rPr lang="en-GB" altLang="en-US" sz="4500" dirty="0" smtClean="0"/>
              <a:t>     }</a:t>
            </a:r>
          </a:p>
          <a:p>
            <a:pPr eaLnBrk="1" hangingPunct="1">
              <a:lnSpc>
                <a:spcPct val="90000"/>
              </a:lnSpc>
              <a:buFontTx/>
              <a:buNone/>
            </a:pPr>
            <a:r>
              <a:rPr lang="en-GB" altLang="en-US" sz="4500" dirty="0" smtClean="0"/>
              <a:t>}</a:t>
            </a:r>
          </a:p>
          <a:p>
            <a:pPr eaLnBrk="1" hangingPunct="1">
              <a:lnSpc>
                <a:spcPct val="90000"/>
              </a:lnSpc>
              <a:buFontTx/>
              <a:buNone/>
            </a:pPr>
            <a:r>
              <a:rPr lang="en-GB" altLang="en-US" sz="4500" dirty="0" smtClean="0"/>
              <a:t>&lt;/script&gt;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GB" altLang="en-US" dirty="0" smtClean="0"/>
              <a:t>A first example</a:t>
            </a:r>
          </a:p>
        </p:txBody>
      </p:sp>
      <p:sp>
        <p:nvSpPr>
          <p:cNvPr id="16389" name="Rectangle 5"/>
          <p:cNvSpPr>
            <a:spLocks noGrp="1" noChangeArrowheads="1"/>
          </p:cNvSpPr>
          <p:nvPr>
            <p:ph type="body" idx="1"/>
          </p:nvPr>
        </p:nvSpPr>
        <p:spPr>
          <a:xfrm>
            <a:off x="457200" y="1295400"/>
            <a:ext cx="8229600" cy="5257800"/>
          </a:xfrm>
        </p:spPr>
        <p:txBody>
          <a:bodyPr>
            <a:normAutofit fontScale="25000" lnSpcReduction="20000"/>
          </a:bodyPr>
          <a:lstStyle/>
          <a:p>
            <a:pPr eaLnBrk="1" hangingPunct="1"/>
            <a:r>
              <a:rPr lang="en-GB" altLang="en-US" sz="9600" dirty="0" smtClean="0"/>
              <a:t>Here’s an example to illustrate the ideas we’ve mentioned (inspired by an example in the book </a:t>
            </a:r>
            <a:r>
              <a:rPr lang="en-GB" altLang="en-US" sz="9600" b="1" dirty="0" smtClean="0">
                <a:solidFill>
                  <a:srgbClr val="FF0000"/>
                </a:solidFill>
              </a:rPr>
              <a:t>Ajax in 10 Minutes by Phil Ballard</a:t>
            </a:r>
            <a:r>
              <a:rPr lang="en-GB" altLang="en-US" sz="9600" dirty="0" smtClean="0"/>
              <a:t>).  </a:t>
            </a:r>
          </a:p>
          <a:p>
            <a:pPr eaLnBrk="1" hangingPunct="1"/>
            <a:r>
              <a:rPr lang="en-GB" altLang="en-US" sz="9600" dirty="0" smtClean="0"/>
              <a:t>The main idea is that we’re going to get the time on the server and display it to the screen (and provide a button for a user to update this time).  The point I want to demonstrate here is how to use Ajax to do this update without updating/refreshing the entire webpage.  </a:t>
            </a:r>
          </a:p>
          <a:p>
            <a:pPr eaLnBrk="1" hangingPunct="1"/>
            <a:r>
              <a:rPr lang="en-GB" altLang="en-US" sz="9600" dirty="0" smtClean="0"/>
              <a:t>We use a (very) small PHP script to get the date from the server, and return it as a string as a response to the request.  Here is the script:  </a:t>
            </a:r>
          </a:p>
          <a:p>
            <a:pPr eaLnBrk="1" hangingPunct="1">
              <a:buFontTx/>
              <a:buNone/>
            </a:pPr>
            <a:r>
              <a:rPr lang="en-GB" altLang="en-US" sz="9600" dirty="0" smtClean="0"/>
              <a:t>       &lt;?</a:t>
            </a:r>
            <a:r>
              <a:rPr lang="en-GB" altLang="en-US" sz="9600" dirty="0" err="1" smtClean="0"/>
              <a:t>php</a:t>
            </a:r>
            <a:endParaRPr lang="en-GB" altLang="en-US" sz="9600" dirty="0" smtClean="0"/>
          </a:p>
          <a:p>
            <a:pPr eaLnBrk="1" hangingPunct="1">
              <a:buFontTx/>
              <a:buNone/>
            </a:pPr>
            <a:r>
              <a:rPr lang="en-GB" altLang="en-US" sz="9600" dirty="0" smtClean="0"/>
              <a:t>       echo date('H:i:s');</a:t>
            </a:r>
          </a:p>
          <a:p>
            <a:pPr eaLnBrk="1" hangingPunct="1">
              <a:buFontTx/>
              <a:buNone/>
            </a:pPr>
            <a:r>
              <a:rPr lang="en-GB" altLang="en-US" sz="9600" dirty="0" smtClean="0"/>
              <a:t>       ?&gt;</a:t>
            </a:r>
          </a:p>
          <a:p>
            <a:pPr eaLnBrk="1" hangingPunct="1"/>
            <a:r>
              <a:rPr lang="en-GB" altLang="en-US" sz="9600" dirty="0" smtClean="0"/>
              <a:t>I saved this as the file “telltime.php”.  </a:t>
            </a:r>
          </a:p>
          <a:p>
            <a:pPr eaLnBrk="1" hangingPunct="1"/>
            <a:r>
              <a:rPr lang="en-GB" altLang="en-US" sz="9600" dirty="0" smtClean="0"/>
              <a:t>The HTML file and JavaScript code follows</a:t>
            </a:r>
            <a:r>
              <a:rPr lang="en-GB" altLang="en-US" dirty="0" smtClean="0"/>
              <a:t>.  </a:t>
            </a:r>
          </a:p>
          <a:p>
            <a:pPr eaLnBrk="1" hangingPunct="1">
              <a:buNone/>
            </a:pPr>
            <a:endParaRPr lang="en-GB" altLang="en-US" sz="2000" dirty="0" smtClean="0">
              <a:latin typeface="Arial Narro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81000" y="304800"/>
            <a:ext cx="8382000" cy="6172200"/>
          </a:xfrm>
        </p:spPr>
        <p:txBody>
          <a:bodyPr>
            <a:noAutofit/>
          </a:bodyPr>
          <a:lstStyle/>
          <a:p>
            <a:pPr eaLnBrk="1" hangingPunct="1">
              <a:lnSpc>
                <a:spcPct val="80000"/>
              </a:lnSpc>
              <a:buFontTx/>
              <a:buNone/>
            </a:pPr>
            <a:r>
              <a:rPr lang="en-GB" altLang="en-US" sz="2000" dirty="0" smtClean="0"/>
              <a:t>&lt;!DOCTYPE html PUBLIC "-//W3C//DTD XHTML 1.0 Strict//EN"</a:t>
            </a:r>
          </a:p>
          <a:p>
            <a:pPr eaLnBrk="1" hangingPunct="1">
              <a:lnSpc>
                <a:spcPct val="80000"/>
              </a:lnSpc>
              <a:buFontTx/>
              <a:buNone/>
            </a:pPr>
            <a:r>
              <a:rPr lang="en-GB" altLang="en-US" sz="2000" dirty="0" smtClean="0"/>
              <a:t>    "http://www.w3.org/TR/xhtml11/DTD/xhtml1-strict.dtd"&gt;</a:t>
            </a:r>
          </a:p>
          <a:p>
            <a:pPr eaLnBrk="1" hangingPunct="1">
              <a:lnSpc>
                <a:spcPct val="80000"/>
              </a:lnSpc>
              <a:buFontTx/>
              <a:buNone/>
            </a:pPr>
            <a:r>
              <a:rPr lang="en-GB" altLang="en-US" sz="2000" dirty="0" smtClean="0"/>
              <a:t>&lt;html </a:t>
            </a:r>
            <a:r>
              <a:rPr lang="en-GB" altLang="en-US" sz="2000" dirty="0" err="1" smtClean="0"/>
              <a:t>xmlns</a:t>
            </a:r>
            <a:r>
              <a:rPr lang="en-GB" altLang="en-US" sz="2000" dirty="0" smtClean="0"/>
              <a:t>="http://www.w3.org/1999/xhtml" </a:t>
            </a:r>
            <a:r>
              <a:rPr lang="en-GB" altLang="en-US" sz="2000" dirty="0" err="1" smtClean="0"/>
              <a:t>xml:lang</a:t>
            </a:r>
            <a:r>
              <a:rPr lang="en-GB" altLang="en-US" sz="2000" dirty="0" smtClean="0"/>
              <a:t>="en" </a:t>
            </a:r>
            <a:r>
              <a:rPr lang="en-GB" altLang="en-US" sz="2000" dirty="0" err="1" smtClean="0"/>
              <a:t>lang</a:t>
            </a:r>
            <a:r>
              <a:rPr lang="en-GB" altLang="en-US" sz="2000" dirty="0" smtClean="0"/>
              <a:t>="en"&gt;</a:t>
            </a:r>
          </a:p>
          <a:p>
            <a:pPr eaLnBrk="1" hangingPunct="1">
              <a:lnSpc>
                <a:spcPct val="80000"/>
              </a:lnSpc>
              <a:buFontTx/>
              <a:buNone/>
            </a:pPr>
            <a:r>
              <a:rPr lang="en-GB" altLang="en-US" sz="2000" dirty="0" smtClean="0"/>
              <a:t>&lt;head&gt;</a:t>
            </a:r>
          </a:p>
          <a:p>
            <a:pPr eaLnBrk="1" hangingPunct="1">
              <a:lnSpc>
                <a:spcPct val="80000"/>
              </a:lnSpc>
              <a:buFontTx/>
              <a:buNone/>
            </a:pPr>
            <a:r>
              <a:rPr lang="en-GB" altLang="en-US" sz="2000" dirty="0" smtClean="0"/>
              <a:t>&lt;title&gt;Ajax Demonstration&lt;/title&gt;</a:t>
            </a:r>
          </a:p>
          <a:p>
            <a:pPr eaLnBrk="1" hangingPunct="1">
              <a:lnSpc>
                <a:spcPct val="80000"/>
              </a:lnSpc>
              <a:buFontTx/>
              <a:buNone/>
            </a:pPr>
            <a:r>
              <a:rPr lang="en-GB" altLang="en-US" sz="2000" dirty="0" smtClean="0"/>
              <a:t>&lt;style&gt;</a:t>
            </a:r>
          </a:p>
          <a:p>
            <a:pPr eaLnBrk="1" hangingPunct="1">
              <a:lnSpc>
                <a:spcPct val="80000"/>
              </a:lnSpc>
              <a:buFontTx/>
              <a:buNone/>
            </a:pPr>
            <a:r>
              <a:rPr lang="en-GB" altLang="en-US" sz="2000" dirty="0" smtClean="0"/>
              <a:t>body { background-</a:t>
            </a:r>
            <a:r>
              <a:rPr lang="en-GB" altLang="en-US" sz="2000" dirty="0" err="1" smtClean="0"/>
              <a:t>color</a:t>
            </a:r>
            <a:r>
              <a:rPr lang="en-GB" altLang="en-US" sz="2000" dirty="0" smtClean="0"/>
              <a:t>: #CCCCCC; text-align: </a:t>
            </a:r>
            <a:r>
              <a:rPr lang="en-GB" altLang="en-US" sz="2000" dirty="0" err="1" smtClean="0"/>
              <a:t>center</a:t>
            </a:r>
            <a:r>
              <a:rPr lang="en-GB" altLang="en-US" sz="2000" dirty="0" smtClean="0"/>
              <a:t>; }</a:t>
            </a:r>
          </a:p>
          <a:p>
            <a:pPr eaLnBrk="1" hangingPunct="1">
              <a:lnSpc>
                <a:spcPct val="80000"/>
              </a:lnSpc>
              <a:buFontTx/>
              <a:buNone/>
            </a:pPr>
            <a:r>
              <a:rPr lang="en-GB" altLang="en-US" sz="2000" dirty="0" smtClean="0"/>
              <a:t>.displaybox { </a:t>
            </a:r>
          </a:p>
          <a:p>
            <a:pPr eaLnBrk="1" hangingPunct="1">
              <a:lnSpc>
                <a:spcPct val="80000"/>
              </a:lnSpc>
              <a:buFontTx/>
              <a:buNone/>
            </a:pPr>
            <a:r>
              <a:rPr lang="en-GB" altLang="en-US" sz="2000" dirty="0" smtClean="0"/>
              <a:t>   margin: auto; width: 150px; background-</a:t>
            </a:r>
            <a:r>
              <a:rPr lang="en-GB" altLang="en-US" sz="2000" dirty="0" err="1" smtClean="0"/>
              <a:t>color</a:t>
            </a:r>
            <a:r>
              <a:rPr lang="en-GB" altLang="en-US" sz="2000" dirty="0" smtClean="0"/>
              <a:t>: #FFFFFF;</a:t>
            </a:r>
          </a:p>
          <a:p>
            <a:pPr eaLnBrk="1" hangingPunct="1">
              <a:lnSpc>
                <a:spcPct val="80000"/>
              </a:lnSpc>
              <a:buFontTx/>
              <a:buNone/>
            </a:pPr>
            <a:r>
              <a:rPr lang="en-GB" altLang="en-US" sz="2000" dirty="0" smtClean="0"/>
              <a:t>   border: 2px solid #000000; padding: 10px;</a:t>
            </a:r>
          </a:p>
          <a:p>
            <a:pPr eaLnBrk="1" hangingPunct="1">
              <a:lnSpc>
                <a:spcPct val="80000"/>
              </a:lnSpc>
              <a:buFontTx/>
              <a:buNone/>
            </a:pPr>
            <a:r>
              <a:rPr lang="en-GB" altLang="en-US" sz="2000" dirty="0" smtClean="0"/>
              <a:t>   font: 1.5em normal verdana, helvetica, arial, sans-serif;       }</a:t>
            </a:r>
          </a:p>
          <a:p>
            <a:pPr eaLnBrk="1" hangingPunct="1">
              <a:lnSpc>
                <a:spcPct val="80000"/>
              </a:lnSpc>
              <a:buFontTx/>
              <a:buNone/>
            </a:pPr>
            <a:r>
              <a:rPr lang="en-GB" altLang="en-US" sz="2000" dirty="0" smtClean="0"/>
              <a:t>&lt;/style&gt;</a:t>
            </a:r>
          </a:p>
          <a:p>
            <a:pPr eaLnBrk="1" hangingPunct="1">
              <a:lnSpc>
                <a:spcPct val="80000"/>
              </a:lnSpc>
              <a:buFontTx/>
              <a:buNone/>
            </a:pPr>
            <a:r>
              <a:rPr lang="en-GB" altLang="en-US" sz="2000" dirty="0" smtClean="0"/>
              <a:t>&lt;script type="text/</a:t>
            </a:r>
            <a:r>
              <a:rPr lang="en-GB" altLang="en-US" sz="2000" dirty="0" err="1" smtClean="0"/>
              <a:t>Javascript</a:t>
            </a:r>
            <a:r>
              <a:rPr lang="en-GB" altLang="en-US" sz="2000" dirty="0" smtClean="0"/>
              <a:t>"&gt;</a:t>
            </a:r>
          </a:p>
          <a:p>
            <a:pPr eaLnBrk="1" hangingPunct="1">
              <a:lnSpc>
                <a:spcPct val="80000"/>
              </a:lnSpc>
              <a:buFontTx/>
              <a:buNone/>
            </a:pPr>
            <a:r>
              <a:rPr lang="en-GB" altLang="en-US" sz="2000" dirty="0" smtClean="0"/>
              <a:t>var ajaxRequest;</a:t>
            </a:r>
          </a:p>
          <a:p>
            <a:pPr eaLnBrk="1" hangingPunct="1">
              <a:lnSpc>
                <a:spcPct val="80000"/>
              </a:lnSpc>
              <a:buFontTx/>
              <a:buNone/>
            </a:pPr>
            <a:r>
              <a:rPr lang="en-GB" altLang="en-US" sz="2000" dirty="0" smtClean="0"/>
              <a:t>function getXMLHttpRequest()</a:t>
            </a:r>
          </a:p>
          <a:p>
            <a:pPr eaLnBrk="1" hangingPunct="1">
              <a:lnSpc>
                <a:spcPct val="80000"/>
              </a:lnSpc>
              <a:buFontTx/>
              <a:buNone/>
            </a:pPr>
            <a:r>
              <a:rPr lang="en-GB" altLang="en-US" sz="2000" dirty="0" smtClean="0"/>
              <a:t>{</a:t>
            </a:r>
          </a:p>
          <a:p>
            <a:pPr eaLnBrk="1" hangingPunct="1">
              <a:lnSpc>
                <a:spcPct val="80000"/>
              </a:lnSpc>
              <a:buFontTx/>
              <a:buNone/>
            </a:pPr>
            <a:r>
              <a:rPr lang="en-GB" altLang="en-US" sz="2000" dirty="0" smtClean="0"/>
              <a:t>      //  same code as before. . .</a:t>
            </a:r>
          </a:p>
          <a:p>
            <a:pPr eaLnBrk="1" hangingPunct="1">
              <a:lnSpc>
                <a:spcPct val="80000"/>
              </a:lnSpc>
              <a:buFontTx/>
              <a:buNone/>
            </a:pPr>
            <a:r>
              <a:rPr lang="en-GB" altLang="en-US" sz="20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52400"/>
            <a:ext cx="8229600" cy="6705600"/>
          </a:xfrm>
        </p:spPr>
        <p:txBody>
          <a:bodyPr>
            <a:normAutofit fontScale="40000" lnSpcReduction="20000"/>
          </a:bodyPr>
          <a:lstStyle/>
          <a:p>
            <a:pPr eaLnBrk="1" hangingPunct="1">
              <a:lnSpc>
                <a:spcPct val="80000"/>
              </a:lnSpc>
              <a:buFontTx/>
              <a:buNone/>
            </a:pPr>
            <a:r>
              <a:rPr lang="en-GB" altLang="en-US" sz="4900" dirty="0" smtClean="0"/>
              <a:t>function ajaxResponse()  //This gets called when the </a:t>
            </a:r>
            <a:r>
              <a:rPr lang="en-GB" altLang="en-US" sz="4900" dirty="0" err="1" smtClean="0"/>
              <a:t>readyState</a:t>
            </a:r>
            <a:r>
              <a:rPr lang="en-GB" altLang="en-US" sz="4900" dirty="0" smtClean="0"/>
              <a:t> changes.</a:t>
            </a:r>
          </a:p>
          <a:p>
            <a:pPr eaLnBrk="1" hangingPunct="1">
              <a:lnSpc>
                <a:spcPct val="80000"/>
              </a:lnSpc>
              <a:buFontTx/>
              <a:buNone/>
            </a:pPr>
            <a:r>
              <a:rPr lang="en-GB" altLang="en-US" sz="4900" dirty="0" smtClean="0"/>
              <a:t>{</a:t>
            </a:r>
          </a:p>
          <a:p>
            <a:pPr eaLnBrk="1" hangingPunct="1">
              <a:lnSpc>
                <a:spcPct val="80000"/>
              </a:lnSpc>
              <a:buFontTx/>
              <a:buNone/>
            </a:pPr>
            <a:r>
              <a:rPr lang="en-GB" altLang="en-US" sz="4900" dirty="0" smtClean="0"/>
              <a:t>   if (ajaxRequest.readyState != 4)  //  check to see if we're done</a:t>
            </a:r>
          </a:p>
          <a:p>
            <a:pPr eaLnBrk="1" hangingPunct="1">
              <a:lnSpc>
                <a:spcPct val="80000"/>
              </a:lnSpc>
              <a:buFontTx/>
              <a:buNone/>
            </a:pPr>
            <a:r>
              <a:rPr lang="en-GB" altLang="en-US" sz="4900" dirty="0" smtClean="0"/>
              <a:t>      {  return;  }</a:t>
            </a:r>
          </a:p>
          <a:p>
            <a:pPr eaLnBrk="1" hangingPunct="1">
              <a:lnSpc>
                <a:spcPct val="80000"/>
              </a:lnSpc>
              <a:buFontTx/>
              <a:buNone/>
            </a:pPr>
            <a:r>
              <a:rPr lang="en-GB" altLang="en-US" sz="4900" dirty="0" smtClean="0"/>
              <a:t>   else {</a:t>
            </a:r>
          </a:p>
          <a:p>
            <a:pPr eaLnBrk="1" hangingPunct="1">
              <a:lnSpc>
                <a:spcPct val="80000"/>
              </a:lnSpc>
              <a:buFontTx/>
              <a:buNone/>
            </a:pPr>
            <a:r>
              <a:rPr lang="en-GB" altLang="en-US" sz="4900" dirty="0" smtClean="0"/>
              <a:t>     if (ajaxRequest.status == 200)    {   </a:t>
            </a:r>
          </a:p>
          <a:p>
            <a:pPr eaLnBrk="1" hangingPunct="1">
              <a:lnSpc>
                <a:spcPct val="80000"/>
              </a:lnSpc>
              <a:buFontTx/>
              <a:buNone/>
            </a:pPr>
            <a:r>
              <a:rPr lang="en-GB" altLang="en-US" sz="4900" dirty="0" smtClean="0"/>
              <a:t>                   document.getElementById("showtime").innerHTML =              </a:t>
            </a:r>
          </a:p>
          <a:p>
            <a:pPr eaLnBrk="1" hangingPunct="1">
              <a:lnSpc>
                <a:spcPct val="80000"/>
              </a:lnSpc>
              <a:buFontTx/>
              <a:buNone/>
            </a:pPr>
            <a:r>
              <a:rPr lang="en-GB" altLang="en-US" sz="4900" dirty="0" smtClean="0"/>
              <a:t>                                 ajaxRequest.responseText; }</a:t>
            </a:r>
          </a:p>
          <a:p>
            <a:pPr eaLnBrk="1" hangingPunct="1">
              <a:lnSpc>
                <a:spcPct val="80000"/>
              </a:lnSpc>
              <a:buFontTx/>
              <a:buNone/>
            </a:pPr>
            <a:r>
              <a:rPr lang="en-GB" altLang="en-US" sz="4900" dirty="0" smtClean="0"/>
              <a:t>     else {   alert("Request failed: " + ajaxRequest.statusText);     }</a:t>
            </a:r>
          </a:p>
          <a:p>
            <a:pPr eaLnBrk="1" hangingPunct="1">
              <a:lnSpc>
                <a:spcPct val="80000"/>
              </a:lnSpc>
              <a:buFontTx/>
              <a:buNone/>
            </a:pPr>
            <a:r>
              <a:rPr lang="en-GB" altLang="en-US" sz="4900" dirty="0" smtClean="0"/>
              <a:t>     }</a:t>
            </a:r>
          </a:p>
          <a:p>
            <a:pPr eaLnBrk="1" hangingPunct="1">
              <a:lnSpc>
                <a:spcPct val="80000"/>
              </a:lnSpc>
              <a:buFontTx/>
              <a:buNone/>
            </a:pPr>
            <a:r>
              <a:rPr lang="en-GB" altLang="en-US" sz="4900" dirty="0" smtClean="0"/>
              <a:t>}</a:t>
            </a:r>
          </a:p>
          <a:p>
            <a:pPr eaLnBrk="1" hangingPunct="1">
              <a:lnSpc>
                <a:spcPct val="80000"/>
              </a:lnSpc>
              <a:buFontTx/>
              <a:buNone/>
            </a:pPr>
            <a:r>
              <a:rPr lang="en-GB" altLang="en-US" sz="4900" dirty="0" smtClean="0"/>
              <a:t>function getServerTime()   //  The main JavaScript for calling the update. </a:t>
            </a:r>
          </a:p>
          <a:p>
            <a:pPr eaLnBrk="1" hangingPunct="1">
              <a:lnSpc>
                <a:spcPct val="80000"/>
              </a:lnSpc>
              <a:buFontTx/>
              <a:buNone/>
            </a:pPr>
            <a:r>
              <a:rPr lang="en-GB" altLang="en-US" sz="4900" dirty="0" smtClean="0"/>
              <a:t>{</a:t>
            </a:r>
          </a:p>
          <a:p>
            <a:pPr eaLnBrk="1" hangingPunct="1">
              <a:lnSpc>
                <a:spcPct val="80000"/>
              </a:lnSpc>
              <a:buFontTx/>
              <a:buNone/>
            </a:pPr>
            <a:r>
              <a:rPr lang="en-GB" altLang="en-US" sz="4900" dirty="0" smtClean="0"/>
              <a:t>   ajaxRequest = getXMLHttpRequest();</a:t>
            </a:r>
          </a:p>
          <a:p>
            <a:pPr eaLnBrk="1" hangingPunct="1">
              <a:lnSpc>
                <a:spcPct val="80000"/>
              </a:lnSpc>
              <a:buFontTx/>
              <a:buNone/>
            </a:pPr>
            <a:r>
              <a:rPr lang="en-GB" altLang="en-US" sz="4900" dirty="0" smtClean="0"/>
              <a:t>   if (!ajaxRequest)  {</a:t>
            </a:r>
          </a:p>
          <a:p>
            <a:pPr eaLnBrk="1" hangingPunct="1">
              <a:lnSpc>
                <a:spcPct val="80000"/>
              </a:lnSpc>
              <a:buFontTx/>
              <a:buNone/>
            </a:pPr>
            <a:r>
              <a:rPr lang="en-GB" altLang="en-US" sz="4900" dirty="0" smtClean="0"/>
              <a:t>         document.getElementById("showtime").innerHTML = "Request error!";</a:t>
            </a:r>
          </a:p>
          <a:p>
            <a:pPr eaLnBrk="1" hangingPunct="1">
              <a:lnSpc>
                <a:spcPct val="80000"/>
              </a:lnSpc>
              <a:buFontTx/>
              <a:buNone/>
            </a:pPr>
            <a:r>
              <a:rPr lang="en-GB" altLang="en-US" sz="4900" dirty="0" smtClean="0"/>
              <a:t>         return;      }</a:t>
            </a:r>
          </a:p>
          <a:p>
            <a:pPr eaLnBrk="1" hangingPunct="1">
              <a:lnSpc>
                <a:spcPct val="80000"/>
              </a:lnSpc>
              <a:buFontTx/>
              <a:buNone/>
            </a:pPr>
            <a:r>
              <a:rPr lang="en-GB" altLang="en-US" sz="4900" dirty="0" smtClean="0"/>
              <a:t>   var myURL = "telltime.php";</a:t>
            </a:r>
          </a:p>
          <a:p>
            <a:pPr eaLnBrk="1" hangingPunct="1">
              <a:lnSpc>
                <a:spcPct val="80000"/>
              </a:lnSpc>
              <a:buFontTx/>
              <a:buNone/>
            </a:pPr>
            <a:r>
              <a:rPr lang="en-GB" altLang="en-US" sz="4900" dirty="0" smtClean="0"/>
              <a:t>   var myRand = parseInt(</a:t>
            </a:r>
            <a:r>
              <a:rPr lang="en-GB" altLang="en-US" sz="4900" dirty="0" err="1" smtClean="0"/>
              <a:t>Math.random</a:t>
            </a:r>
            <a:r>
              <a:rPr lang="en-GB" altLang="en-US" sz="4900" dirty="0" smtClean="0"/>
              <a:t>()*999999999999999);</a:t>
            </a:r>
          </a:p>
          <a:p>
            <a:pPr eaLnBrk="1" hangingPunct="1">
              <a:lnSpc>
                <a:spcPct val="80000"/>
              </a:lnSpc>
              <a:buFontTx/>
              <a:buNone/>
            </a:pPr>
            <a:r>
              <a:rPr lang="en-GB" altLang="en-US" sz="4900" dirty="0" smtClean="0"/>
              <a:t>   myURL = myURL + "?rand=" + myRand;</a:t>
            </a:r>
          </a:p>
          <a:p>
            <a:pPr eaLnBrk="1" hangingPunct="1">
              <a:lnSpc>
                <a:spcPct val="80000"/>
              </a:lnSpc>
              <a:buFontTx/>
              <a:buNone/>
            </a:pPr>
            <a:r>
              <a:rPr lang="en-GB" altLang="en-US" sz="4900" dirty="0" smtClean="0"/>
              <a:t>   ajaxRequest.onreadystatechange = ajaxResponse;</a:t>
            </a:r>
          </a:p>
          <a:p>
            <a:pPr eaLnBrk="1" hangingPunct="1">
              <a:lnSpc>
                <a:spcPct val="80000"/>
              </a:lnSpc>
              <a:buFontTx/>
              <a:buNone/>
            </a:pPr>
            <a:r>
              <a:rPr lang="en-GB" altLang="en-US" sz="4900" dirty="0" smtClean="0"/>
              <a:t>   ajaxRequest.open("GET", myURL);</a:t>
            </a:r>
          </a:p>
          <a:p>
            <a:pPr eaLnBrk="1" hangingPunct="1">
              <a:lnSpc>
                <a:spcPct val="80000"/>
              </a:lnSpc>
              <a:buFontTx/>
              <a:buNone/>
            </a:pPr>
            <a:r>
              <a:rPr lang="en-GB" altLang="en-US" sz="4900" dirty="0" smtClean="0"/>
              <a:t>   ajaxRequest.send(null);</a:t>
            </a:r>
          </a:p>
          <a:p>
            <a:pPr eaLnBrk="1" hangingPunct="1">
              <a:lnSpc>
                <a:spcPct val="80000"/>
              </a:lnSpc>
              <a:buFontTx/>
              <a:buNone/>
            </a:pPr>
            <a:r>
              <a:rPr lang="en-GB" altLang="en-US" sz="4900" dirty="0" smtClean="0"/>
              <a:t>}</a:t>
            </a:r>
          </a:p>
          <a:p>
            <a:pPr eaLnBrk="1" hangingPunct="1">
              <a:lnSpc>
                <a:spcPct val="80000"/>
              </a:lnSpc>
              <a:buFontTx/>
              <a:buNone/>
            </a:pPr>
            <a:r>
              <a:rPr lang="en-GB" altLang="en-US" sz="4900" dirty="0" smtClean="0"/>
              <a:t>&lt;/script&gt;</a:t>
            </a:r>
          </a:p>
          <a:p>
            <a:pPr eaLnBrk="1" hangingPunct="1">
              <a:lnSpc>
                <a:spcPct val="80000"/>
              </a:lnSpc>
              <a:buFontTx/>
              <a:buNone/>
            </a:pPr>
            <a:r>
              <a:rPr lang="en-GB" altLang="en-US" sz="4900" dirty="0" smtClean="0"/>
              <a:t>&lt;/head&gt;</a:t>
            </a:r>
            <a:endParaRPr lang="en-GB" altLang="en-US" dirty="0" smtClean="0"/>
          </a:p>
          <a:p>
            <a:pPr eaLnBrk="1" hangingPunct="1">
              <a:lnSpc>
                <a:spcPct val="80000"/>
              </a:lnSpc>
              <a:buFontTx/>
              <a:buNone/>
            </a:pPr>
            <a:endParaRPr lang="en-GB" altLang="en-US" sz="1400" dirty="0" smtClean="0">
              <a:latin typeface="Courier New"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81000" y="304800"/>
            <a:ext cx="8534400" cy="6324600"/>
          </a:xfrm>
        </p:spPr>
        <p:txBody>
          <a:bodyPr>
            <a:normAutofit/>
          </a:bodyPr>
          <a:lstStyle/>
          <a:p>
            <a:pPr eaLnBrk="1" hangingPunct="1">
              <a:lnSpc>
                <a:spcPct val="80000"/>
              </a:lnSpc>
              <a:buFontTx/>
              <a:buNone/>
            </a:pPr>
            <a:r>
              <a:rPr lang="en-GB" altLang="en-US" sz="3000" dirty="0" smtClean="0"/>
              <a:t>&lt;body onload="getServerTime();"&gt;</a:t>
            </a:r>
          </a:p>
          <a:p>
            <a:pPr eaLnBrk="1" hangingPunct="1">
              <a:lnSpc>
                <a:spcPct val="80000"/>
              </a:lnSpc>
              <a:buFontTx/>
              <a:buNone/>
            </a:pPr>
            <a:r>
              <a:rPr lang="en-GB" altLang="en-US" sz="3000" dirty="0" smtClean="0"/>
              <a:t>&lt;h1&gt;Ajax Demonstration&lt;/h1&gt;</a:t>
            </a:r>
          </a:p>
          <a:p>
            <a:pPr eaLnBrk="1" hangingPunct="1">
              <a:lnSpc>
                <a:spcPct val="80000"/>
              </a:lnSpc>
              <a:buFontTx/>
              <a:buNone/>
            </a:pPr>
            <a:r>
              <a:rPr lang="en-GB" altLang="en-US" sz="3000" smtClean="0"/>
              <a:t>&lt;</a:t>
            </a:r>
            <a:r>
              <a:rPr lang="en-GB" altLang="en-US" sz="3000" dirty="0" smtClean="0"/>
              <a:t>h2&gt;Getting the server time without refreshing the page&lt;/h2&gt;</a:t>
            </a:r>
          </a:p>
          <a:p>
            <a:pPr eaLnBrk="1" hangingPunct="1">
              <a:lnSpc>
                <a:spcPct val="80000"/>
              </a:lnSpc>
              <a:buFontTx/>
              <a:buNone/>
            </a:pPr>
            <a:r>
              <a:rPr lang="en-GB" altLang="en-US" sz="3000" dirty="0" smtClean="0"/>
              <a:t>&lt;form&gt;</a:t>
            </a:r>
          </a:p>
          <a:p>
            <a:pPr eaLnBrk="1" hangingPunct="1">
              <a:lnSpc>
                <a:spcPct val="80000"/>
              </a:lnSpc>
              <a:buFontTx/>
              <a:buNone/>
            </a:pPr>
            <a:r>
              <a:rPr lang="en-GB" altLang="en-US" sz="3000" dirty="0" smtClean="0"/>
              <a:t>   &lt;input type="button" value="Get Server Time" </a:t>
            </a:r>
            <a:r>
              <a:rPr lang="en-GB" altLang="en-US" sz="3000" dirty="0" err="1" smtClean="0"/>
              <a:t>onclick</a:t>
            </a:r>
            <a:r>
              <a:rPr lang="en-GB" altLang="en-US" sz="3000" dirty="0" smtClean="0"/>
              <a:t>="getServerTime();" /&gt;</a:t>
            </a:r>
          </a:p>
          <a:p>
            <a:pPr eaLnBrk="1" hangingPunct="1">
              <a:lnSpc>
                <a:spcPct val="80000"/>
              </a:lnSpc>
              <a:buFontTx/>
              <a:buNone/>
            </a:pPr>
            <a:r>
              <a:rPr lang="en-GB" altLang="en-US" sz="3000" dirty="0" smtClean="0"/>
              <a:t>&lt;/form&gt;</a:t>
            </a:r>
          </a:p>
          <a:p>
            <a:pPr eaLnBrk="1" hangingPunct="1">
              <a:lnSpc>
                <a:spcPct val="80000"/>
              </a:lnSpc>
              <a:buFontTx/>
              <a:buNone/>
            </a:pPr>
            <a:r>
              <a:rPr lang="en-GB" altLang="en-US" sz="3000" dirty="0" smtClean="0"/>
              <a:t>&lt;div id="showtime" class="displaybox"&gt;&lt;/div&gt;</a:t>
            </a:r>
          </a:p>
          <a:p>
            <a:pPr eaLnBrk="1" hangingPunct="1">
              <a:lnSpc>
                <a:spcPct val="80000"/>
              </a:lnSpc>
              <a:buFontTx/>
              <a:buNone/>
            </a:pPr>
            <a:r>
              <a:rPr lang="en-GB" altLang="en-US" sz="3000" dirty="0" smtClean="0"/>
              <a:t>&lt;/body&gt;</a:t>
            </a:r>
          </a:p>
          <a:p>
            <a:pPr eaLnBrk="1" hangingPunct="1">
              <a:lnSpc>
                <a:spcPct val="80000"/>
              </a:lnSpc>
              <a:buFontTx/>
              <a:buNone/>
            </a:pPr>
            <a:r>
              <a:rPr lang="en-GB" altLang="en-US" sz="3000" dirty="0" smtClean="0"/>
              <a:t>&lt;/html&gt;</a:t>
            </a:r>
          </a:p>
          <a:p>
            <a:pPr marL="0" indent="0" eaLnBrk="1" hangingPunct="1">
              <a:lnSpc>
                <a:spcPct val="80000"/>
              </a:lnSpc>
              <a:buFontTx/>
              <a:buNone/>
            </a:pPr>
            <a:r>
              <a:rPr lang="en-GB" altLang="en-US" sz="2600" dirty="0" smtClean="0"/>
              <a:t>The main functionality is handled by the getServerTime() function in setting up and sending the XMLHttpRequest object, and the ajaxResponse() function to display the time.  </a:t>
            </a:r>
          </a:p>
          <a:p>
            <a:pPr eaLnBrk="1" hangingPunct="1">
              <a:lnSpc>
                <a:spcPct val="80000"/>
              </a:lnSpc>
              <a:buFontTx/>
              <a:buNone/>
            </a:pPr>
            <a:endParaRPr lang="en-GB" altLang="en-US" sz="1400" dirty="0" smtClean="0">
              <a:latin typeface="Courier New" charset="0"/>
            </a:endParaRPr>
          </a:p>
          <a:p>
            <a:pPr eaLnBrk="1" hangingPunct="1">
              <a:lnSpc>
                <a:spcPct val="80000"/>
              </a:lnSpc>
            </a:pPr>
            <a:endParaRPr lang="en-GB" alt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00" y="1524000"/>
            <a:ext cx="8458200" cy="4525963"/>
          </a:xfrm>
        </p:spPr>
        <p:txBody>
          <a:bodyPr>
            <a:normAutofit fontScale="70000" lnSpcReduction="20000"/>
          </a:bodyPr>
          <a:lstStyle/>
          <a:p>
            <a:pPr algn="just"/>
            <a:r>
              <a:rPr lang="en-US" dirty="0" smtClean="0"/>
              <a:t>Ajax is not a programming language or a tool, but a concept. </a:t>
            </a:r>
          </a:p>
          <a:p>
            <a:pPr algn="just"/>
            <a:r>
              <a:rPr lang="en-US" dirty="0" smtClean="0"/>
              <a:t>Ajax is a client-side script that communicates to and from a server/database without the need for a post back or a complete page refresh. </a:t>
            </a:r>
          </a:p>
          <a:p>
            <a:pPr algn="just"/>
            <a:r>
              <a:rPr lang="en-US" dirty="0" smtClean="0"/>
              <a:t>Ajax is “the method of exchanging data with a server, and updating parts of a web page - without reloading the entire page.” </a:t>
            </a:r>
          </a:p>
          <a:p>
            <a:pPr algn="just"/>
            <a:r>
              <a:rPr lang="en-US" dirty="0" smtClean="0"/>
              <a:t>Ajax itself is mostly a generic term for various JavaScript techniques used to connect to a web server dynamically without necessarily loading multiple pages. </a:t>
            </a:r>
          </a:p>
          <a:p>
            <a:pPr algn="just"/>
            <a:r>
              <a:rPr lang="en-US" dirty="0" smtClean="0"/>
              <a:t>It refers to the use of </a:t>
            </a:r>
            <a:r>
              <a:rPr lang="en-US" b="1" dirty="0" smtClean="0"/>
              <a:t>XmlHttpRequest</a:t>
            </a:r>
            <a:r>
              <a:rPr lang="en-US" dirty="0" smtClean="0"/>
              <a:t> objects to interact with a web server dynamically via JavaScript.</a:t>
            </a:r>
          </a:p>
          <a:p>
            <a:pPr algn="just"/>
            <a:r>
              <a:rPr lang="en-US" dirty="0" smtClean="0"/>
              <a:t>AJAX allows web pages to be updated asynchronously by exchanging small amounts of data with the server behind the scenes. This means that it is possible to update parts of a web page, without reloading the whole page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a:t>
            </a:r>
            <a:endParaRPr lang="en-US" dirty="0"/>
          </a:p>
        </p:txBody>
      </p:sp>
      <p:sp>
        <p:nvSpPr>
          <p:cNvPr id="3" name="Content Placeholder 2"/>
          <p:cNvSpPr>
            <a:spLocks noGrp="1"/>
          </p:cNvSpPr>
          <p:nvPr>
            <p:ph idx="1"/>
          </p:nvPr>
        </p:nvSpPr>
        <p:spPr>
          <a:xfrm>
            <a:off x="381000" y="1371600"/>
            <a:ext cx="8382000" cy="5257800"/>
          </a:xfrm>
        </p:spPr>
        <p:txBody>
          <a:bodyPr>
            <a:normAutofit fontScale="62500" lnSpcReduction="20000"/>
          </a:bodyPr>
          <a:lstStyle/>
          <a:p>
            <a:pPr algn="just"/>
            <a:r>
              <a:rPr lang="en-US" dirty="0" smtClean="0"/>
              <a:t>AJAX stands for </a:t>
            </a:r>
            <a:r>
              <a:rPr lang="en-US" b="1" dirty="0" smtClean="0"/>
              <a:t>A</a:t>
            </a:r>
            <a:r>
              <a:rPr lang="en-US" dirty="0" smtClean="0"/>
              <a:t>synchronous </a:t>
            </a:r>
            <a:r>
              <a:rPr lang="en-US" b="1" dirty="0" smtClean="0"/>
              <a:t>Ja</a:t>
            </a:r>
            <a:r>
              <a:rPr lang="en-US" dirty="0" smtClean="0"/>
              <a:t>vaScript and </a:t>
            </a:r>
            <a:r>
              <a:rPr lang="en-US" b="1" dirty="0" smtClean="0"/>
              <a:t>X</a:t>
            </a:r>
            <a:r>
              <a:rPr lang="en-US" dirty="0" smtClean="0"/>
              <a:t>ML. AJAX is a new technique for creating better, faster, and more interactive web applications with the help of XML, HTML, CSS, and Java Script.</a:t>
            </a:r>
          </a:p>
          <a:p>
            <a:pPr algn="just"/>
            <a:r>
              <a:rPr lang="en-US" dirty="0" smtClean="0"/>
              <a:t>Ajax uses XHTML for content, CSS for presentation, along with Document Object Model and JavaScript for dynamic content display.</a:t>
            </a:r>
          </a:p>
          <a:p>
            <a:pPr algn="just"/>
            <a:r>
              <a:rPr lang="en-US" dirty="0" smtClean="0"/>
              <a:t>Conventional web applications transmit information to and from the sever using synchronous requests. It means you fill out a form, hit submit, and get directed to a new page with new information from the server.</a:t>
            </a:r>
          </a:p>
          <a:p>
            <a:pPr algn="just"/>
            <a:r>
              <a:rPr lang="en-US" dirty="0" smtClean="0"/>
              <a:t>With AJAX, when you hit submit, JavaScript will make a request to the server, interpret the results, and update the current screen. In the purest sense, the user would never know that anything was even transmitted to the server.</a:t>
            </a:r>
          </a:p>
          <a:p>
            <a:pPr algn="just"/>
            <a:r>
              <a:rPr lang="en-US" dirty="0" smtClean="0"/>
              <a:t>XML is commonly used as the format for receiving server data, although any format, including plain text, can be used.</a:t>
            </a:r>
          </a:p>
          <a:p>
            <a:pPr algn="just"/>
            <a:r>
              <a:rPr lang="en-US" dirty="0" smtClean="0"/>
              <a:t>AJAX is a web browser technology independent of web server software.</a:t>
            </a:r>
          </a:p>
          <a:p>
            <a:pPr algn="just"/>
            <a:r>
              <a:rPr lang="en-US" dirty="0" smtClean="0"/>
              <a:t>A user can continue to use the application while the client program requests information from the server in the background.</a:t>
            </a:r>
          </a:p>
          <a:p>
            <a:pPr algn="just"/>
            <a:r>
              <a:rPr lang="en-US" dirty="0" smtClean="0"/>
              <a:t>Intuitive and natural user interaction. Clicking is not required, mouse movement is a sufficient event trigger.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AJAX Works</a:t>
            </a:r>
            <a:endParaRPr lang="en-US" dirty="0"/>
          </a:p>
        </p:txBody>
      </p:sp>
      <p:pic>
        <p:nvPicPr>
          <p:cNvPr id="1026" name="Picture 2"/>
          <p:cNvPicPr>
            <a:picLocks noGrp="1" noChangeAspect="1" noChangeArrowheads="1"/>
          </p:cNvPicPr>
          <p:nvPr>
            <p:ph idx="1"/>
          </p:nvPr>
        </p:nvPicPr>
        <p:blipFill>
          <a:blip r:embed="rId2" cstate="print"/>
          <a:srcRect l="16870" t="33672" r="37695" b="20870"/>
          <a:stretch>
            <a:fillRect/>
          </a:stretch>
        </p:blipFill>
        <p:spPr bwMode="auto">
          <a:xfrm>
            <a:off x="457200" y="1447800"/>
            <a:ext cx="8128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AJAX is Based on Internet Standards</a:t>
            </a:r>
            <a:endParaRPr lang="en-US" dirty="0"/>
          </a:p>
        </p:txBody>
      </p:sp>
      <p:sp>
        <p:nvSpPr>
          <p:cNvPr id="3" name="Content Placeholder 2"/>
          <p:cNvSpPr>
            <a:spLocks noGrp="1"/>
          </p:cNvSpPr>
          <p:nvPr>
            <p:ph idx="1"/>
          </p:nvPr>
        </p:nvSpPr>
        <p:spPr/>
        <p:txBody>
          <a:bodyPr/>
          <a:lstStyle/>
          <a:p>
            <a:r>
              <a:rPr lang="en-US" dirty="0" smtClean="0"/>
              <a:t>Browser-based presentation using HTML and Cascading Style Sheets (CSS).</a:t>
            </a:r>
          </a:p>
          <a:p>
            <a:r>
              <a:rPr lang="en-US" dirty="0" smtClean="0"/>
              <a:t>Data is stored in XML format and fetched from the server.</a:t>
            </a:r>
          </a:p>
          <a:p>
            <a:r>
              <a:rPr lang="en-US" dirty="0" smtClean="0"/>
              <a:t>Behind-the-scenes data fetches using </a:t>
            </a:r>
            <a:r>
              <a:rPr lang="en-US" dirty="0" err="1" smtClean="0"/>
              <a:t>XMLHttpRequest</a:t>
            </a:r>
            <a:r>
              <a:rPr lang="en-US" dirty="0" smtClean="0"/>
              <a:t> objects in the browser.</a:t>
            </a:r>
          </a:p>
          <a:p>
            <a:r>
              <a:rPr lang="en-US" dirty="0" smtClean="0"/>
              <a:t>JavaScript to make everything happen.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Benefits of Ajax</a:t>
            </a:r>
            <a:endParaRPr lang="en-US" dirty="0"/>
          </a:p>
        </p:txBody>
      </p:sp>
      <p:sp>
        <p:nvSpPr>
          <p:cNvPr id="3" name="Content Placeholder 2"/>
          <p:cNvSpPr>
            <a:spLocks noGrp="1"/>
          </p:cNvSpPr>
          <p:nvPr>
            <p:ph idx="1"/>
          </p:nvPr>
        </p:nvSpPr>
        <p:spPr>
          <a:xfrm>
            <a:off x="228600" y="990600"/>
            <a:ext cx="8610600" cy="5410200"/>
          </a:xfrm>
        </p:spPr>
        <p:txBody>
          <a:bodyPr>
            <a:noAutofit/>
          </a:bodyPr>
          <a:lstStyle/>
          <a:p>
            <a:pPr algn="just"/>
            <a:r>
              <a:rPr lang="en-US" sz="2000" b="1" dirty="0" smtClean="0"/>
              <a:t>Callbacks:</a:t>
            </a:r>
            <a:r>
              <a:rPr lang="en-US" sz="2000" dirty="0" smtClean="0"/>
              <a:t> Ajax is used to perform a callback, making a quick round trip to and from the server to retrieve and/or save data without posting the entire page back to the server. By not performing a full postback and sending all form data to the server, network utilization is minimized and quicker operations occur. In sites and locations with restricted bandwidth, this can greatly improve network performance. Most of the time, the data being sent to and from the server is minimal. By using callbacks, the server is not required to process all form elements. By sending only the necessary data, there is limited processing on the server. There is no need to process all form elements, process the ViewState, send images back to the client, or send a full page back to the client.</a:t>
            </a:r>
          </a:p>
          <a:p>
            <a:pPr algn="just"/>
            <a:r>
              <a:rPr lang="en-US" sz="2000" b="1" dirty="0" smtClean="0"/>
              <a:t>Making Asynchronous Calls</a:t>
            </a:r>
            <a:r>
              <a:rPr lang="en-US" sz="2000" dirty="0" smtClean="0"/>
              <a:t>: Ajax allows you to make asynchronous calls to a web server. This allows the client browser to avoid waiting for all data to arrive before allowing the user to act once more.</a:t>
            </a:r>
          </a:p>
          <a:p>
            <a:pPr algn="just"/>
            <a:r>
              <a:rPr lang="en-US" sz="2000" b="1" dirty="0" smtClean="0"/>
              <a:t>User-Friendly: </a:t>
            </a:r>
            <a:r>
              <a:rPr lang="en-US" sz="2000" dirty="0" smtClean="0"/>
              <a:t>Because a page postback is being eliminated, Ajax enabled applications will always be more responsive, faster and more user-friendly.</a:t>
            </a:r>
          </a:p>
          <a:p>
            <a:pPr algn="just"/>
            <a:r>
              <a:rPr lang="en-US" sz="2000" b="1" dirty="0" smtClean="0"/>
              <a:t>Increased Speed: </a:t>
            </a:r>
            <a:r>
              <a:rPr lang="en-US" sz="2000" dirty="0" smtClean="0"/>
              <a:t>The main purpose of Ajax is to improve the speed, performance and usability of a web application.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AJAX</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Harder/ Impossible to bookmark Ajax updated page content</a:t>
            </a:r>
          </a:p>
          <a:p>
            <a:pPr algn="just"/>
            <a:r>
              <a:rPr lang="en-US" dirty="0" smtClean="0"/>
              <a:t>Network Latency delay impact the app’s responsiveness</a:t>
            </a:r>
          </a:p>
          <a:p>
            <a:pPr algn="just"/>
            <a:r>
              <a:rPr lang="en-US" dirty="0" smtClean="0"/>
              <a:t>Search engine won’t crawl Ajax generated content</a:t>
            </a:r>
          </a:p>
          <a:p>
            <a:pPr algn="just"/>
            <a:r>
              <a:rPr lang="en-US" dirty="0" smtClean="0"/>
              <a:t>Relies upon JavaScript, Which some users turn off</a:t>
            </a:r>
          </a:p>
          <a:p>
            <a:pPr algn="just"/>
            <a:r>
              <a:rPr lang="en-US" dirty="0" smtClean="0"/>
              <a:t>Browser Compatibility Issues.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pPr eaLnBrk="1" hangingPunct="1"/>
            <a:r>
              <a:rPr lang="en-GB" altLang="en-US" dirty="0" smtClean="0"/>
              <a:t>Writing an Ajax application</a:t>
            </a:r>
          </a:p>
        </p:txBody>
      </p:sp>
      <p:sp>
        <p:nvSpPr>
          <p:cNvPr id="8195" name="Rectangle 3"/>
          <p:cNvSpPr>
            <a:spLocks noGrp="1" noChangeArrowheads="1"/>
          </p:cNvSpPr>
          <p:nvPr>
            <p:ph type="body" idx="1"/>
          </p:nvPr>
        </p:nvSpPr>
        <p:spPr>
          <a:xfrm>
            <a:off x="457200" y="1066800"/>
            <a:ext cx="8229600" cy="5410200"/>
          </a:xfrm>
        </p:spPr>
        <p:txBody>
          <a:bodyPr>
            <a:noAutofit/>
          </a:bodyPr>
          <a:lstStyle/>
          <a:p>
            <a:pPr algn="just" eaLnBrk="1" hangingPunct="1"/>
            <a:r>
              <a:rPr lang="en-GB" altLang="en-US" sz="2000" dirty="0" smtClean="0"/>
              <a:t>We have to write the “front end” of the application in JavaScript to initiate the request.  </a:t>
            </a:r>
          </a:p>
          <a:p>
            <a:pPr algn="just" eaLnBrk="1" hangingPunct="1"/>
            <a:r>
              <a:rPr lang="en-GB" altLang="en-US" sz="2000" dirty="0" smtClean="0"/>
              <a:t>The back end, as mentioned, processes the request and sends it’s response back to the client.  The back end is typically a short program we write for performing some dedicated task.  This could be scripted in any language that is capable of sending back communication to the browser, like PHP or Perl.  </a:t>
            </a:r>
          </a:p>
          <a:p>
            <a:pPr algn="just" eaLnBrk="1" hangingPunct="1"/>
            <a:r>
              <a:rPr lang="en-GB" altLang="en-US" sz="2000" dirty="0" smtClean="0"/>
              <a:t>We also need to write the JavaScript response function for processing the response and displaying any results (or alterations to the web page).  </a:t>
            </a:r>
          </a:p>
          <a:p>
            <a:pPr algn="just" eaLnBrk="1" hangingPunct="1"/>
            <a:r>
              <a:rPr lang="en-GB" altLang="en-US" sz="2000" dirty="0" smtClean="0"/>
              <a:t>The “x” in Ajax stands for XML, the extensible </a:t>
            </a:r>
            <a:r>
              <a:rPr lang="en-GB" altLang="en-US" sz="2000" dirty="0" err="1" smtClean="0"/>
              <a:t>markup</a:t>
            </a:r>
            <a:r>
              <a:rPr lang="en-GB" altLang="en-US" sz="2000" dirty="0" smtClean="0"/>
              <a:t> language.  XML looks like HTML, which is no mistake as the latest versions of HTML are built upon XML.  The back end could send data back in XML format and the JavaScript response function can process it using built-in functions for working with XML.  The back end could also send plain text, HTML, or even data in the JavaScript format.  </a:t>
            </a:r>
          </a:p>
          <a:p>
            <a:pPr algn="just" eaLnBrk="1" hangingPunct="1"/>
            <a:r>
              <a:rPr lang="en-GB" altLang="en-US" sz="2000" dirty="0" smtClean="0"/>
              <a:t>We will discuss some of these methods for sending data back to the requesting client and how it can be processed.  </a:t>
            </a:r>
          </a:p>
          <a:p>
            <a:pPr algn="just" eaLnBrk="1" hangingPunct="1">
              <a:buNone/>
            </a:pPr>
            <a:endParaRPr lang="en-GB"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pPr eaLnBrk="1" hangingPunct="1"/>
            <a:r>
              <a:rPr lang="en-GB" altLang="en-US" dirty="0" smtClean="0"/>
              <a:t>The XMLHttpRequest object</a:t>
            </a:r>
          </a:p>
        </p:txBody>
      </p:sp>
      <p:sp>
        <p:nvSpPr>
          <p:cNvPr id="9219" name="Rectangle 3"/>
          <p:cNvSpPr>
            <a:spLocks noGrp="1" noChangeArrowheads="1"/>
          </p:cNvSpPr>
          <p:nvPr>
            <p:ph type="body" idx="1"/>
          </p:nvPr>
        </p:nvSpPr>
        <p:spPr>
          <a:xfrm>
            <a:off x="457200" y="1143000"/>
            <a:ext cx="8229600" cy="5410200"/>
          </a:xfrm>
        </p:spPr>
        <p:txBody>
          <a:bodyPr>
            <a:normAutofit/>
          </a:bodyPr>
          <a:lstStyle/>
          <a:p>
            <a:pPr algn="just" eaLnBrk="1" hangingPunct="1"/>
            <a:r>
              <a:rPr lang="en-GB" altLang="en-US" sz="2400" dirty="0" smtClean="0"/>
              <a:t>The XMLHttpRequest object is the backbone of every Ajax method.  Each application requires the creation of one of these objects.  So how do we do it?  </a:t>
            </a:r>
          </a:p>
          <a:p>
            <a:pPr algn="just" eaLnBrk="1" hangingPunct="1"/>
            <a:r>
              <a:rPr lang="en-GB" altLang="en-US" sz="2400" dirty="0" smtClean="0"/>
              <a:t>As with most things in web programming, this depends upon the web browser that the client is using because of the different ways in which the object has been implemented in the browsers.  </a:t>
            </a:r>
          </a:p>
          <a:p>
            <a:pPr algn="just" eaLnBrk="1" hangingPunct="1"/>
            <a:r>
              <a:rPr lang="en-GB" altLang="en-US" sz="2400" dirty="0" smtClean="0"/>
              <a:t>Firefox, Safari, Opera, and some other browsers can create one of these objects simply using the “new” keyword.  </a:t>
            </a:r>
          </a:p>
          <a:p>
            <a:pPr algn="just" eaLnBrk="1" hangingPunct="1">
              <a:buFontTx/>
              <a:buNone/>
            </a:pPr>
            <a:r>
              <a:rPr lang="en-GB" altLang="en-US" sz="2400" dirty="0" smtClean="0"/>
              <a:t>       &lt;script type="text/</a:t>
            </a:r>
            <a:r>
              <a:rPr lang="en-GB" altLang="en-US" sz="2400" dirty="0" err="1" smtClean="0"/>
              <a:t>javascript</a:t>
            </a:r>
            <a:r>
              <a:rPr lang="en-GB" altLang="en-US" sz="2400" dirty="0" smtClean="0"/>
              <a:t>"&gt;</a:t>
            </a:r>
          </a:p>
          <a:p>
            <a:pPr algn="just" eaLnBrk="1" hangingPunct="1">
              <a:buFontTx/>
              <a:buNone/>
            </a:pPr>
            <a:r>
              <a:rPr lang="en-GB" altLang="en-US" sz="2400" dirty="0" smtClean="0"/>
              <a:t>              ajaxRequest = new XMLHttpRequest();</a:t>
            </a:r>
          </a:p>
          <a:p>
            <a:pPr algn="just" eaLnBrk="1" hangingPunct="1">
              <a:buFontTx/>
              <a:buNone/>
            </a:pPr>
            <a:r>
              <a:rPr lang="en-GB" altLang="en-US" sz="2400" dirty="0" smtClean="0"/>
              <a:t>         &lt;/script&gt;</a:t>
            </a:r>
          </a:p>
          <a:p>
            <a:pPr eaLnBrk="1" hangingPunct="1">
              <a:buFontTx/>
              <a:buNone/>
            </a:pPr>
            <a:endParaRPr lang="en-GB" altLang="en-US" sz="1400" dirty="0" smtClean="0">
              <a:latin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1658</Words>
  <Application>Microsoft Office PowerPoint</Application>
  <PresentationFormat>On-screen Show (4:3)</PresentationFormat>
  <Paragraphs>186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Unit 6 </vt:lpstr>
      <vt:lpstr>Introduction</vt:lpstr>
      <vt:lpstr>What is Ajax</vt:lpstr>
      <vt:lpstr>How AJAX Works</vt:lpstr>
      <vt:lpstr>AJAX is Based on Internet Standards</vt:lpstr>
      <vt:lpstr>Benefits of Ajax</vt:lpstr>
      <vt:lpstr>Drawback of AJAX</vt:lpstr>
      <vt:lpstr>Writing an Ajax application</vt:lpstr>
      <vt:lpstr>The XMLHttpRequest object</vt:lpstr>
      <vt:lpstr>The XMLHttpRequest object (cont.)</vt:lpstr>
      <vt:lpstr>The XMLHttpRequest object (cont.)</vt:lpstr>
      <vt:lpstr>The XMLHttpRequest object (cont.)</vt:lpstr>
      <vt:lpstr>XMLHttpRequest object properties</vt:lpstr>
      <vt:lpstr>XMLHttpRequest object methods</vt:lpstr>
      <vt:lpstr>A general skeleton for an Ajax application</vt:lpstr>
      <vt:lpstr>A first example</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dc:title>
  <dc:creator>User</dc:creator>
  <cp:lastModifiedBy>Bimal</cp:lastModifiedBy>
  <cp:revision>14</cp:revision>
  <dcterms:created xsi:type="dcterms:W3CDTF">2006-08-16T00:00:00Z</dcterms:created>
  <dcterms:modified xsi:type="dcterms:W3CDTF">2017-05-01T01:32:54Z</dcterms:modified>
</cp:coreProperties>
</file>