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0" d="100"/>
          <a:sy n="90" d="100"/>
        </p:scale>
        <p:origin x="-720" y="7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3/31/2015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7</a:t>
            </a:r>
            <a:endParaRPr lang="en-US" dirty="0"/>
          </a:p>
        </p:txBody>
      </p:sp>
      <p:sp>
        <p:nvSpPr>
          <p:cNvPr id="3" name="Subtitle 2"/>
          <p:cNvSpPr>
            <a:spLocks noGrp="1"/>
          </p:cNvSpPr>
          <p:nvPr>
            <p:ph type="subTitle" idx="1"/>
          </p:nvPr>
        </p:nvSpPr>
        <p:spPr/>
        <p:txBody>
          <a:bodyPr>
            <a:normAutofit/>
          </a:bodyPr>
          <a:lstStyle/>
          <a:p>
            <a:r>
              <a:rPr lang="en-US" b="1" dirty="0" smtClean="0"/>
              <a:t>Browser as a rendering engine: </a:t>
            </a:r>
          </a:p>
          <a:p>
            <a:r>
              <a:rPr lang="en-US" b="1" dirty="0" smtClean="0"/>
              <a:t>Text, HTML, </a:t>
            </a:r>
            <a:r>
              <a:rPr lang="en-US" b="1" dirty="0" smtClean="0"/>
              <a:t>G</a:t>
            </a:r>
            <a:r>
              <a:rPr lang="en-US" b="1" dirty="0" smtClean="0"/>
              <a:t>if and Jpg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68362"/>
          </a:xfrm>
        </p:spPr>
        <p:txBody>
          <a:bodyPr>
            <a:normAutofit/>
          </a:bodyPr>
          <a:lstStyle/>
          <a:p>
            <a:r>
              <a:rPr lang="en-US" dirty="0" smtClean="0"/>
              <a:t>Introduction</a:t>
            </a:r>
            <a:endParaRPr lang="en-US" dirty="0"/>
          </a:p>
        </p:txBody>
      </p:sp>
      <p:sp>
        <p:nvSpPr>
          <p:cNvPr id="3" name="Content Placeholder 2"/>
          <p:cNvSpPr>
            <a:spLocks noGrp="1"/>
          </p:cNvSpPr>
          <p:nvPr>
            <p:ph idx="1"/>
          </p:nvPr>
        </p:nvSpPr>
        <p:spPr>
          <a:xfrm>
            <a:off x="304800" y="990600"/>
            <a:ext cx="8534400" cy="5562600"/>
          </a:xfrm>
        </p:spPr>
        <p:txBody>
          <a:bodyPr>
            <a:normAutofit fontScale="62500" lnSpcReduction="20000"/>
          </a:bodyPr>
          <a:lstStyle/>
          <a:p>
            <a:pPr algn="just"/>
            <a:r>
              <a:rPr lang="en-US" dirty="0" smtClean="0"/>
              <a:t>A </a:t>
            </a:r>
            <a:r>
              <a:rPr lang="en-US" b="1" dirty="0" smtClean="0"/>
              <a:t>web browser engine </a:t>
            </a:r>
            <a:r>
              <a:rPr lang="en-US" dirty="0" smtClean="0"/>
              <a:t>(sometimes </a:t>
            </a:r>
            <a:r>
              <a:rPr lang="en-US" b="1" dirty="0" smtClean="0"/>
              <a:t>rendering engine) </a:t>
            </a:r>
            <a:r>
              <a:rPr lang="en-US" dirty="0" smtClean="0"/>
              <a:t>is a software component that takes marked up content (such as HTML, XML, image files, etc.) and formatting information (such as CSS, XSL, etc.) and displays the formatted content on the screen. </a:t>
            </a:r>
          </a:p>
          <a:p>
            <a:pPr algn="just"/>
            <a:r>
              <a:rPr lang="en-US" dirty="0" smtClean="0"/>
              <a:t>It draws onto the content area of a window, which is displayed on a monitor or a printer. </a:t>
            </a:r>
          </a:p>
          <a:p>
            <a:pPr algn="just"/>
            <a:r>
              <a:rPr lang="en-US" dirty="0" smtClean="0"/>
              <a:t>A layout engine is typically embedded in web browsers, e‐mail clients, e-book readers, on-line help systems or other applications that require the displaying (and editing) of web content. </a:t>
            </a:r>
          </a:p>
          <a:p>
            <a:pPr algn="just"/>
            <a:r>
              <a:rPr lang="en-US" dirty="0" smtClean="0"/>
              <a:t>Engines may wait for all data  to be received before rendering a page, or may begin rendering before all data is received.</a:t>
            </a:r>
          </a:p>
          <a:p>
            <a:pPr algn="just"/>
            <a:r>
              <a:rPr lang="en-US" dirty="0" smtClean="0"/>
              <a:t>Gecko, the Mozilla  project‘s open-source web browser engine, is used by a variety of products derived from the Mozilla code base, including the Firefox web browser, the Thunderbird e-mail client. </a:t>
            </a:r>
          </a:p>
          <a:p>
            <a:pPr algn="just"/>
            <a:r>
              <a:rPr lang="en-US" dirty="0" smtClean="0"/>
              <a:t>Trident, the web browser engine from Internet Explorer, is used by many applications on the Microsoft Windows platform, such as netSmart, Outlook Express, some versions of Microsoft Outlook, and the mini‐browsers in Winamp and RealPlayer.</a:t>
            </a:r>
          </a:p>
          <a:p>
            <a:pPr algn="just"/>
            <a:r>
              <a:rPr lang="en-US" dirty="0" smtClean="0"/>
              <a:t>Opera Software‘s proprietary Presto engine is licensed to a number of other software vendors, and was used in Opera‘s own web browser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15962"/>
          </a:xfrm>
        </p:spPr>
        <p:txBody>
          <a:bodyPr>
            <a:normAutofit fontScale="90000"/>
          </a:bodyPr>
          <a:lstStyle/>
          <a:p>
            <a:r>
              <a:rPr lang="en-US" dirty="0" smtClean="0"/>
              <a:t>Technical </a:t>
            </a:r>
            <a:r>
              <a:rPr lang="en-US" dirty="0" smtClean="0"/>
              <a:t>operation</a:t>
            </a:r>
            <a:endParaRPr lang="en-US" dirty="0"/>
          </a:p>
        </p:txBody>
      </p:sp>
      <p:sp>
        <p:nvSpPr>
          <p:cNvPr id="3" name="Content Placeholder 2"/>
          <p:cNvSpPr>
            <a:spLocks noGrp="1"/>
          </p:cNvSpPr>
          <p:nvPr>
            <p:ph idx="1"/>
          </p:nvPr>
        </p:nvSpPr>
        <p:spPr>
          <a:xfrm>
            <a:off x="228600" y="838200"/>
            <a:ext cx="8686800" cy="5715000"/>
          </a:xfrm>
        </p:spPr>
        <p:txBody>
          <a:bodyPr>
            <a:normAutofit fontScale="55000" lnSpcReduction="20000"/>
          </a:bodyPr>
          <a:lstStyle/>
          <a:p>
            <a:pPr algn="just"/>
            <a:r>
              <a:rPr lang="en-US" sz="3800" dirty="0" smtClean="0"/>
              <a:t>The first web browsers were monolithic. They used various techniques inherited from </a:t>
            </a:r>
            <a:r>
              <a:rPr lang="en-US" sz="3800" dirty="0" smtClean="0"/>
              <a:t> text </a:t>
            </a:r>
            <a:r>
              <a:rPr lang="en-US" sz="3800" dirty="0" smtClean="0"/>
              <a:t>processing, such as regular expressions, </a:t>
            </a:r>
            <a:r>
              <a:rPr lang="en-US" sz="3800" dirty="0" smtClean="0"/>
              <a:t>to parse</a:t>
            </a:r>
            <a:r>
              <a:rPr lang="en-US" sz="3800" dirty="0" smtClean="0"/>
              <a:t> HTML into a visual representation. Later they adopted a more modular approach and were split into a host application and an engine.</a:t>
            </a:r>
          </a:p>
          <a:p>
            <a:pPr lvl="1" algn="just"/>
            <a:r>
              <a:rPr lang="en-US" sz="3200" dirty="0" smtClean="0"/>
              <a:t>The </a:t>
            </a:r>
            <a:r>
              <a:rPr lang="en-US" sz="3200" b="1" dirty="0" smtClean="0"/>
              <a:t>engine</a:t>
            </a:r>
            <a:r>
              <a:rPr lang="en-US" sz="3200" dirty="0" smtClean="0"/>
              <a:t> does most of the work. It essentially takes a URL and a set of window content-area rectangle coordinates as arguments. It then retrieves the document corresponding to the URL and paints a graphical representation of it in the given rectangle. It also handles links, forms, cookies, client-side scripting, plug-in loading, and other matters.</a:t>
            </a:r>
          </a:p>
          <a:p>
            <a:pPr lvl="1" algn="just"/>
            <a:r>
              <a:rPr lang="en-US" sz="3200" dirty="0" smtClean="0"/>
              <a:t>The </a:t>
            </a:r>
            <a:r>
              <a:rPr lang="en-US" sz="3200" b="1" dirty="0" smtClean="0"/>
              <a:t>host application</a:t>
            </a:r>
            <a:r>
              <a:rPr lang="en-US" sz="3200" dirty="0" smtClean="0"/>
              <a:t> provides the menu bar, address bar, status bar, bookmark manager, history and preferences functionality (among other things). It embeds the engine and serves as an interface between the user, the engine, and the underlying operating system. </a:t>
            </a:r>
          </a:p>
          <a:p>
            <a:pPr algn="just"/>
            <a:r>
              <a:rPr lang="en-US" sz="3800" dirty="0" smtClean="0"/>
              <a:t>This modular approach has the advantage that it then becomes easy to embed web-browser engines in a variety of applications. </a:t>
            </a:r>
            <a:endParaRPr lang="en-US" sz="3800" dirty="0" smtClean="0"/>
          </a:p>
          <a:p>
            <a:pPr algn="just"/>
            <a:r>
              <a:rPr lang="en-US" sz="3800" dirty="0" smtClean="0"/>
              <a:t>For </a:t>
            </a:r>
            <a:r>
              <a:rPr lang="en-US" sz="3800" dirty="0" smtClean="0"/>
              <a:t>example, the same engine used by a web browser can be used by an email client to display HTML email. </a:t>
            </a:r>
            <a:endParaRPr lang="en-US" sz="3800" dirty="0" smtClean="0"/>
          </a:p>
          <a:p>
            <a:pPr algn="just"/>
            <a:r>
              <a:rPr lang="en-US" sz="3800" dirty="0" smtClean="0"/>
              <a:t>On-line </a:t>
            </a:r>
            <a:r>
              <a:rPr lang="en-US" sz="3800" dirty="0" smtClean="0"/>
              <a:t>help systems integrated in applications have largely moved from using custom formats to using </a:t>
            </a:r>
            <a:r>
              <a:rPr lang="en-US" sz="3800" dirty="0" smtClean="0"/>
              <a:t>standard HTML</a:t>
            </a:r>
            <a:r>
              <a:rPr lang="en-US" sz="3800" dirty="0" smtClean="0"/>
              <a:t> displayed with a web-browser engine. </a:t>
            </a:r>
            <a:endParaRPr lang="en-US" sz="3800" dirty="0" smtClean="0"/>
          </a:p>
          <a:p>
            <a:pPr algn="just"/>
            <a:r>
              <a:rPr lang="en-US" sz="3800" dirty="0" smtClean="0"/>
              <a:t>The</a:t>
            </a:r>
            <a:r>
              <a:rPr lang="en-US" sz="3800" dirty="0" smtClean="0"/>
              <a:t> EPUB 3 e-book standard uses a layout engine to render XHTML and CSS</a:t>
            </a:r>
          </a:p>
          <a:p>
            <a:pPr algn="just">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8"/>
            <a:ext cx="8229600" cy="792162"/>
          </a:xfrm>
        </p:spPr>
        <p:txBody>
          <a:bodyPr/>
          <a:lstStyle/>
          <a:p>
            <a:r>
              <a:rPr lang="en-US" dirty="0" smtClean="0"/>
              <a:t>Examples</a:t>
            </a:r>
            <a:endParaRPr lang="en-US" dirty="0"/>
          </a:p>
        </p:txBody>
      </p:sp>
      <p:sp>
        <p:nvSpPr>
          <p:cNvPr id="6" name="Text Placeholder 5"/>
          <p:cNvSpPr>
            <a:spLocks noGrp="1"/>
          </p:cNvSpPr>
          <p:nvPr>
            <p:ph type="body" idx="1"/>
          </p:nvPr>
        </p:nvSpPr>
        <p:spPr>
          <a:xfrm>
            <a:off x="457200" y="579438"/>
            <a:ext cx="4040188" cy="639762"/>
          </a:xfrm>
        </p:spPr>
        <p:txBody>
          <a:bodyPr/>
          <a:lstStyle/>
          <a:p>
            <a:r>
              <a:rPr lang="en-US" dirty="0" smtClean="0"/>
              <a:t>Graphical</a:t>
            </a:r>
            <a:endParaRPr lang="en-US" dirty="0"/>
          </a:p>
        </p:txBody>
      </p:sp>
      <p:sp>
        <p:nvSpPr>
          <p:cNvPr id="7" name="Content Placeholder 6"/>
          <p:cNvSpPr>
            <a:spLocks noGrp="1"/>
          </p:cNvSpPr>
          <p:nvPr>
            <p:ph sz="half" idx="2"/>
          </p:nvPr>
        </p:nvSpPr>
        <p:spPr>
          <a:xfrm>
            <a:off x="457200" y="1295400"/>
            <a:ext cx="5486400" cy="5257800"/>
          </a:xfrm>
        </p:spPr>
        <p:txBody>
          <a:bodyPr>
            <a:normAutofit fontScale="92500" lnSpcReduction="10000"/>
          </a:bodyPr>
          <a:lstStyle/>
          <a:p>
            <a:pPr algn="just"/>
            <a:r>
              <a:rPr lang="en-US" dirty="0" smtClean="0"/>
              <a:t>Gecko</a:t>
            </a:r>
            <a:r>
              <a:rPr lang="en-US" dirty="0" smtClean="0"/>
              <a:t> - for Firefox, Camino, </a:t>
            </a:r>
            <a:r>
              <a:rPr lang="en-US" dirty="0" smtClean="0"/>
              <a:t>K-</a:t>
            </a:r>
            <a:r>
              <a:rPr lang="en-US" dirty="0" err="1" smtClean="0"/>
              <a:t>Meleon</a:t>
            </a:r>
            <a:r>
              <a:rPr lang="en-US" dirty="0" smtClean="0"/>
              <a:t>, SeaMonkey</a:t>
            </a:r>
            <a:r>
              <a:rPr lang="en-US" dirty="0" smtClean="0"/>
              <a:t>, </a:t>
            </a:r>
            <a:r>
              <a:rPr lang="en-US" dirty="0" smtClean="0"/>
              <a:t>Netscape</a:t>
            </a:r>
            <a:endParaRPr lang="en-US" dirty="0" smtClean="0"/>
          </a:p>
          <a:p>
            <a:pPr algn="just"/>
            <a:r>
              <a:rPr lang="en-US" dirty="0" smtClean="0"/>
              <a:t>HTMLayout</a:t>
            </a:r>
            <a:r>
              <a:rPr lang="en-US" dirty="0" smtClean="0"/>
              <a:t> - embeddable HTML/CSS rendering engine - component </a:t>
            </a:r>
            <a:r>
              <a:rPr lang="en-US" dirty="0" smtClean="0"/>
              <a:t>for Windows</a:t>
            </a:r>
            <a:r>
              <a:rPr lang="en-US" dirty="0" smtClean="0"/>
              <a:t> and Windows Mobile operating systems</a:t>
            </a:r>
          </a:p>
          <a:p>
            <a:pPr algn="just"/>
            <a:r>
              <a:rPr lang="en-US" dirty="0" smtClean="0"/>
              <a:t>WebKit</a:t>
            </a:r>
            <a:r>
              <a:rPr lang="en-US" dirty="0" smtClean="0"/>
              <a:t> - for iOS (including both mobile Safari, WebViews within third-party apps, and web </a:t>
            </a:r>
            <a:r>
              <a:rPr lang="en-US" dirty="0" smtClean="0"/>
              <a:t>clips), </a:t>
            </a:r>
            <a:r>
              <a:rPr lang="en-US" dirty="0" smtClean="0"/>
              <a:t>in Maxthon 3, and Google Chrome up to version 27</a:t>
            </a:r>
          </a:p>
          <a:p>
            <a:pPr algn="just"/>
            <a:r>
              <a:rPr lang="en-US" dirty="0" smtClean="0"/>
              <a:t>Blink - for Google Chrome, Opera version 15</a:t>
            </a:r>
            <a:r>
              <a:rPr lang="en-US" dirty="0" smtClean="0"/>
              <a:t>+, and Maxthon version </a:t>
            </a:r>
            <a:r>
              <a:rPr lang="en-US" dirty="0" smtClean="0"/>
              <a:t>4.2+</a:t>
            </a:r>
          </a:p>
          <a:p>
            <a:pPr algn="just"/>
            <a:r>
              <a:rPr lang="en-US" dirty="0" smtClean="0"/>
              <a:t>Trident</a:t>
            </a:r>
            <a:r>
              <a:rPr lang="en-US" dirty="0" smtClean="0"/>
              <a:t> - for Internet Explorer since version 4.0 and embedded WebBrowser controls (such as Internet Explorer shells, Maxthon and some media players)</a:t>
            </a:r>
          </a:p>
          <a:p>
            <a:pPr algn="just"/>
            <a:endParaRPr lang="en-US" dirty="0"/>
          </a:p>
        </p:txBody>
      </p:sp>
      <p:sp>
        <p:nvSpPr>
          <p:cNvPr id="8" name="Text Placeholder 7"/>
          <p:cNvSpPr>
            <a:spLocks noGrp="1"/>
          </p:cNvSpPr>
          <p:nvPr>
            <p:ph type="body" sz="quarter" idx="3"/>
          </p:nvPr>
        </p:nvSpPr>
        <p:spPr>
          <a:xfrm>
            <a:off x="6172200" y="685800"/>
            <a:ext cx="2362200" cy="639762"/>
          </a:xfrm>
        </p:spPr>
        <p:txBody>
          <a:bodyPr/>
          <a:lstStyle/>
          <a:p>
            <a:r>
              <a:rPr lang="en-US" dirty="0" smtClean="0"/>
              <a:t>Text Base</a:t>
            </a:r>
            <a:endParaRPr lang="en-US" dirty="0"/>
          </a:p>
        </p:txBody>
      </p:sp>
      <p:sp>
        <p:nvSpPr>
          <p:cNvPr id="9" name="Content Placeholder 8"/>
          <p:cNvSpPr>
            <a:spLocks noGrp="1"/>
          </p:cNvSpPr>
          <p:nvPr>
            <p:ph sz="quarter" idx="4"/>
          </p:nvPr>
        </p:nvSpPr>
        <p:spPr>
          <a:xfrm>
            <a:off x="6324600" y="1371600"/>
            <a:ext cx="2286000" cy="5029200"/>
          </a:xfrm>
        </p:spPr>
        <p:txBody>
          <a:bodyPr/>
          <a:lstStyle/>
          <a:p>
            <a:r>
              <a:rPr lang="en-US" dirty="0" smtClean="0"/>
              <a:t>Links</a:t>
            </a:r>
          </a:p>
          <a:p>
            <a:r>
              <a:rPr lang="en-US" dirty="0" smtClean="0"/>
              <a:t>Lynx</a:t>
            </a:r>
          </a:p>
          <a:p>
            <a:r>
              <a:rPr lang="en-US" dirty="0" smtClean="0"/>
              <a:t>W3m</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268</Words>
  <Application>Microsoft Office PowerPoint</Application>
  <PresentationFormat>On-screen Show (4:3)</PresentationFormat>
  <Paragraphs>30</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Unit 7</vt:lpstr>
      <vt:lpstr>Introduction</vt:lpstr>
      <vt:lpstr>Technical operation</vt:lpstr>
      <vt:lpstr>Examples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5</cp:revision>
  <dcterms:created xsi:type="dcterms:W3CDTF">2006-08-16T00:00:00Z</dcterms:created>
  <dcterms:modified xsi:type="dcterms:W3CDTF">2015-03-31T15:26:15Z</dcterms:modified>
</cp:coreProperties>
</file>