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a:t>
            </a:r>
            <a:endParaRPr lang="en-US" dirty="0"/>
          </a:p>
        </p:txBody>
      </p:sp>
      <p:sp>
        <p:nvSpPr>
          <p:cNvPr id="3" name="Subtitle 2"/>
          <p:cNvSpPr>
            <a:spLocks noGrp="1"/>
          </p:cNvSpPr>
          <p:nvPr>
            <p:ph type="subTitle" idx="1"/>
          </p:nvPr>
        </p:nvSpPr>
        <p:spPr/>
        <p:txBody>
          <a:bodyPr/>
          <a:lstStyle/>
          <a:p>
            <a:r>
              <a:rPr lang="en-US" b="1" dirty="0" smtClean="0"/>
              <a:t> </a:t>
            </a:r>
            <a:r>
              <a:rPr lang="en-US" b="1" dirty="0" smtClean="0"/>
              <a:t>HTTP and the Web </a:t>
            </a:r>
            <a:r>
              <a:rPr lang="en-US" b="1" dirty="0" smtClean="0"/>
              <a:t>Services</a:t>
            </a:r>
            <a:r>
              <a:rPr lang="en-US" b="1"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US" dirty="0"/>
          </a:p>
        </p:txBody>
      </p:sp>
      <p:sp>
        <p:nvSpPr>
          <p:cNvPr id="3" name="Content Placeholder 2"/>
          <p:cNvSpPr>
            <a:spLocks noGrp="1"/>
          </p:cNvSpPr>
          <p:nvPr>
            <p:ph idx="1"/>
          </p:nvPr>
        </p:nvSpPr>
        <p:spPr>
          <a:xfrm>
            <a:off x="228600" y="1219200"/>
            <a:ext cx="8686800" cy="5410200"/>
          </a:xfrm>
        </p:spPr>
        <p:txBody>
          <a:bodyPr>
            <a:normAutofit fontScale="70000" lnSpcReduction="20000"/>
          </a:bodyPr>
          <a:lstStyle/>
          <a:p>
            <a:r>
              <a:rPr lang="en-US" dirty="0" smtClean="0"/>
              <a:t>A </a:t>
            </a:r>
            <a:r>
              <a:rPr lang="en-US" b="1" dirty="0" smtClean="0"/>
              <a:t>web server</a:t>
            </a:r>
            <a:r>
              <a:rPr lang="en-US" dirty="0" smtClean="0"/>
              <a:t> is </a:t>
            </a:r>
            <a:r>
              <a:rPr lang="en-US" dirty="0" smtClean="0"/>
              <a:t>a Server</a:t>
            </a:r>
            <a:r>
              <a:rPr lang="en-US" dirty="0" smtClean="0"/>
              <a:t> that processes requests via HTTP, the </a:t>
            </a:r>
            <a:r>
              <a:rPr lang="en-US" dirty="0" smtClean="0"/>
              <a:t>basic network </a:t>
            </a:r>
            <a:r>
              <a:rPr lang="en-US" dirty="0" smtClean="0"/>
              <a:t>protocol used to distribute information on the World Wide </a:t>
            </a:r>
            <a:r>
              <a:rPr lang="en-US" dirty="0" smtClean="0"/>
              <a:t>Web.</a:t>
            </a:r>
          </a:p>
          <a:p>
            <a:r>
              <a:rPr lang="en-US" dirty="0" smtClean="0"/>
              <a:t>The </a:t>
            </a:r>
            <a:r>
              <a:rPr lang="en-US" dirty="0" smtClean="0"/>
              <a:t>term can refer either to the entire computer system, </a:t>
            </a:r>
            <a:r>
              <a:rPr lang="en-US" dirty="0" smtClean="0"/>
              <a:t>an appliance, or </a:t>
            </a:r>
            <a:r>
              <a:rPr lang="en-US" dirty="0" smtClean="0"/>
              <a:t>specifically to the software that accepts and supervises the HTTP requests</a:t>
            </a:r>
            <a:endParaRPr lang="en-US" b="1" dirty="0" smtClean="0"/>
          </a:p>
          <a:p>
            <a:r>
              <a:rPr lang="en-US" b="1" dirty="0" smtClean="0"/>
              <a:t>Web </a:t>
            </a:r>
            <a:r>
              <a:rPr lang="en-US" b="1" dirty="0" smtClean="0"/>
              <a:t>servers</a:t>
            </a:r>
            <a:r>
              <a:rPr lang="en-US" dirty="0" smtClean="0"/>
              <a:t> are computers that deliver (serves </a:t>
            </a:r>
            <a:r>
              <a:rPr lang="en-US" dirty="0" smtClean="0"/>
              <a:t>up) </a:t>
            </a:r>
            <a:r>
              <a:rPr lang="en-US" b="1" dirty="0" smtClean="0"/>
              <a:t>Web </a:t>
            </a:r>
            <a:r>
              <a:rPr lang="en-US" dirty="0" smtClean="0"/>
              <a:t>pages. </a:t>
            </a:r>
          </a:p>
          <a:p>
            <a:r>
              <a:rPr lang="en-US" dirty="0" smtClean="0"/>
              <a:t>Every </a:t>
            </a:r>
            <a:r>
              <a:rPr lang="en-US" b="1" dirty="0" smtClean="0"/>
              <a:t>Web </a:t>
            </a:r>
            <a:r>
              <a:rPr lang="en-US" b="1" dirty="0" smtClean="0"/>
              <a:t>server</a:t>
            </a:r>
            <a:r>
              <a:rPr lang="en-US" dirty="0" smtClean="0"/>
              <a:t> has an IP address and possibly a domain name. </a:t>
            </a:r>
            <a:endParaRPr lang="en-US" dirty="0" smtClean="0"/>
          </a:p>
          <a:p>
            <a:r>
              <a:rPr lang="en-US" dirty="0" smtClean="0"/>
              <a:t>The primary function of a web server is to store, process and deliver web pages to clients. </a:t>
            </a:r>
            <a:endParaRPr lang="en-US" dirty="0" smtClean="0"/>
          </a:p>
          <a:p>
            <a:r>
              <a:rPr lang="en-US" dirty="0" smtClean="0"/>
              <a:t>The </a:t>
            </a:r>
            <a:r>
              <a:rPr lang="en-US" dirty="0" smtClean="0"/>
              <a:t>communication between client and server takes place using the Hypertext Transfer Protocol (HTTP). </a:t>
            </a:r>
            <a:endParaRPr lang="en-US" dirty="0" smtClean="0"/>
          </a:p>
          <a:p>
            <a:r>
              <a:rPr lang="en-US" dirty="0" smtClean="0"/>
              <a:t>Pages </a:t>
            </a:r>
            <a:r>
              <a:rPr lang="en-US" dirty="0" smtClean="0"/>
              <a:t>delivered are most frequently HTML documents, which may </a:t>
            </a:r>
            <a:r>
              <a:rPr lang="en-US" dirty="0" smtClean="0"/>
              <a:t>include images</a:t>
            </a:r>
            <a:r>
              <a:rPr lang="en-US" dirty="0" smtClean="0"/>
              <a:t>, style sheets and scripts in addition to text content</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Web servers</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A user agent, commonly a web browser or web crawler, initiates communication by making a request for a specific resource using HTTP and the server responds with the content of that resource or an error message if unable to do so. </a:t>
            </a:r>
            <a:endParaRPr lang="en-US" dirty="0" smtClean="0"/>
          </a:p>
          <a:p>
            <a:r>
              <a:rPr lang="en-US" dirty="0" smtClean="0"/>
              <a:t>The </a:t>
            </a:r>
            <a:r>
              <a:rPr lang="en-US" dirty="0" smtClean="0"/>
              <a:t>resource is typically a real file on the server's secondary storage, but this is not necessarily the case and depends on how the web server is implemented.</a:t>
            </a:r>
          </a:p>
          <a:p>
            <a:r>
              <a:rPr lang="en-US" dirty="0" smtClean="0"/>
              <a:t>While the primary function is to serve content, a full implementation of HTTP also includes ways of receiving content from clients. This feature is used for submitting web forms, including uploading of files.</a:t>
            </a:r>
          </a:p>
          <a:p>
            <a:r>
              <a:rPr lang="en-US" dirty="0" smtClean="0"/>
              <a:t>Many generic web servers also support server-side scripting using Active Server Pages (ASP), PHP, or other scripting languages. </a:t>
            </a:r>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a:t>
            </a:r>
            <a:r>
              <a:rPr lang="en-US" dirty="0" smtClean="0"/>
              <a:t>features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Virtual hosting to serve many web sites using one IP address</a:t>
            </a:r>
          </a:p>
          <a:p>
            <a:r>
              <a:rPr lang="en-US" dirty="0" smtClean="0"/>
              <a:t>Large file support to be able to serve files whose size is greater than 2 GB on 32 bit OS</a:t>
            </a:r>
          </a:p>
          <a:p>
            <a:r>
              <a:rPr lang="en-US" dirty="0" smtClean="0"/>
              <a:t>Bandwidth throttling to limit the speed of responses in order to not saturate the network and to be able to serve more clients</a:t>
            </a:r>
          </a:p>
          <a:p>
            <a:r>
              <a:rPr lang="en-US" dirty="0" smtClean="0"/>
              <a:t>Server-side scripting to generate dynamic web pages, still keeping web server and website implementations separate from each </a:t>
            </a:r>
            <a:r>
              <a:rPr lang="en-US" dirty="0" smtClean="0"/>
              <a:t>other</a:t>
            </a:r>
            <a:endParaRPr lang="en-US" dirty="0" smtClean="0"/>
          </a:p>
          <a:p>
            <a:r>
              <a:rPr lang="en-US" dirty="0" smtClean="0"/>
              <a:t>Logging</a:t>
            </a:r>
          </a:p>
          <a:p>
            <a:r>
              <a:rPr lang="en-US" dirty="0" smtClean="0"/>
              <a:t>Security </a:t>
            </a:r>
            <a:r>
              <a:rPr lang="en-US" dirty="0" smtClean="0"/>
              <a:t>(e.g., access control)</a:t>
            </a:r>
          </a:p>
          <a:p>
            <a:r>
              <a:rPr lang="en-US" dirty="0" smtClean="0"/>
              <a:t>Traffic </a:t>
            </a:r>
            <a:r>
              <a:rPr lang="en-US" dirty="0" smtClean="0"/>
              <a:t>analysis</a:t>
            </a:r>
          </a:p>
          <a:p>
            <a:r>
              <a:rPr lang="en-US" dirty="0" smtClean="0"/>
              <a:t>Require </a:t>
            </a:r>
            <a:r>
              <a:rPr lang="en-US" dirty="0" smtClean="0"/>
              <a:t>centralized data structures to implement</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a:t>
            </a:r>
            <a:r>
              <a:rPr lang="en-US" dirty="0" smtClean="0"/>
              <a:t>limits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lgn="just"/>
            <a:r>
              <a:rPr lang="en-US" dirty="0" smtClean="0"/>
              <a:t>A web server (program) has defined load limits, because it can handle only a limited number of concurrent client connections (usually between 2 and 80,000, by default between 500 and 1,000) per IP address (and TCP port) and it can serve only a certain maximum number of requests per second depending on:</a:t>
            </a:r>
          </a:p>
          <a:p>
            <a:pPr lvl="1" algn="just"/>
            <a:r>
              <a:rPr lang="en-US" dirty="0" smtClean="0"/>
              <a:t>its own settings,</a:t>
            </a:r>
          </a:p>
          <a:p>
            <a:pPr lvl="1" algn="just"/>
            <a:r>
              <a:rPr lang="en-US" dirty="0" smtClean="0"/>
              <a:t>the HTTP request type,</a:t>
            </a:r>
          </a:p>
          <a:p>
            <a:pPr lvl="1" algn="just"/>
            <a:r>
              <a:rPr lang="en-US" dirty="0" smtClean="0"/>
              <a:t>whether the content is static or dynamic,</a:t>
            </a:r>
          </a:p>
          <a:p>
            <a:pPr lvl="1" algn="just"/>
            <a:r>
              <a:rPr lang="en-US" dirty="0" smtClean="0"/>
              <a:t>whether the content is cached, and</a:t>
            </a:r>
          </a:p>
          <a:p>
            <a:pPr lvl="1" algn="just"/>
            <a:r>
              <a:rPr lang="en-US" dirty="0" smtClean="0"/>
              <a:t>the hardware and software limitations of the OS of the computer on which the web server runs.</a:t>
            </a:r>
          </a:p>
          <a:p>
            <a:pPr algn="just"/>
            <a:r>
              <a:rPr lang="en-US" dirty="0" smtClean="0"/>
              <a:t>When a web server is near to or over its limit, it becomes unresponsive.</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Causes of </a:t>
            </a:r>
            <a:r>
              <a:rPr lang="en-US" b="1" dirty="0" smtClean="0"/>
              <a:t>overload</a:t>
            </a:r>
            <a:endParaRPr lang="en-US" dirty="0"/>
          </a:p>
        </p:txBody>
      </p:sp>
      <p:sp>
        <p:nvSpPr>
          <p:cNvPr id="3" name="Content Placeholder 2"/>
          <p:cNvSpPr>
            <a:spLocks noGrp="1"/>
          </p:cNvSpPr>
          <p:nvPr>
            <p:ph idx="1"/>
          </p:nvPr>
        </p:nvSpPr>
        <p:spPr>
          <a:xfrm>
            <a:off x="457200" y="1600200"/>
            <a:ext cx="8229600" cy="4876800"/>
          </a:xfrm>
        </p:spPr>
        <p:txBody>
          <a:bodyPr>
            <a:normAutofit fontScale="62500" lnSpcReduction="20000"/>
          </a:bodyPr>
          <a:lstStyle/>
          <a:p>
            <a:r>
              <a:rPr lang="en-US" dirty="0" smtClean="0"/>
              <a:t>Too much legitimate web traffic. </a:t>
            </a:r>
          </a:p>
          <a:p>
            <a:r>
              <a:rPr lang="en-US" dirty="0" smtClean="0"/>
              <a:t>Distributed Denial of Service attacks. A denial-of-service attack </a:t>
            </a:r>
            <a:r>
              <a:rPr lang="en-US" dirty="0" smtClean="0"/>
              <a:t>is </a:t>
            </a:r>
            <a:r>
              <a:rPr lang="en-US" dirty="0" smtClean="0"/>
              <a:t>an attempt to make a computer or network resource unavailable to its intended users;</a:t>
            </a:r>
          </a:p>
          <a:p>
            <a:r>
              <a:rPr lang="en-US" dirty="0" smtClean="0"/>
              <a:t>Computer worms that sometimes cause abnormal traffic because of millions of infected computers (not coordinated among them);</a:t>
            </a:r>
          </a:p>
          <a:p>
            <a:r>
              <a:rPr lang="en-US" dirty="0" smtClean="0"/>
              <a:t>XSS viruses can cause high traffic because of millions of infected browsers and/or web servers;</a:t>
            </a:r>
          </a:p>
          <a:p>
            <a:r>
              <a:rPr lang="en-US" dirty="0" smtClean="0"/>
              <a:t>Internet bots Traffic not filtered/limited on large web sites with very few resources (bandwidth, etc.);</a:t>
            </a:r>
          </a:p>
          <a:p>
            <a:r>
              <a:rPr lang="en-US" dirty="0" smtClean="0"/>
              <a:t>Internet (network) slowdowns, so that client requests are served more slowly and the number of connections increases so much that server limits are reached;</a:t>
            </a:r>
          </a:p>
          <a:p>
            <a:r>
              <a:rPr lang="en-US" dirty="0" smtClean="0"/>
              <a:t>Web servers (computers) partial unavailability. This can happen because of required or urgent maintenance or upgrade, hardware or software failures, back-end </a:t>
            </a:r>
            <a:r>
              <a:rPr lang="en-US" dirty="0" smtClean="0"/>
              <a:t>(e.g., database) </a:t>
            </a:r>
            <a:r>
              <a:rPr lang="en-US" dirty="0" smtClean="0"/>
              <a:t>failures, etc.; in these cases the remaining web servers get too much traffic and become overloaded</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Market </a:t>
            </a:r>
            <a:r>
              <a:rPr lang="en-US" dirty="0" smtClean="0"/>
              <a:t>share</a:t>
            </a:r>
            <a:endParaRPr lang="en-US" dirty="0"/>
          </a:p>
        </p:txBody>
      </p:sp>
      <p:pic>
        <p:nvPicPr>
          <p:cNvPr id="1026" name="Picture 2"/>
          <p:cNvPicPr>
            <a:picLocks noGrp="1" noChangeAspect="1" noChangeArrowheads="1"/>
          </p:cNvPicPr>
          <p:nvPr>
            <p:ph idx="1"/>
          </p:nvPr>
        </p:nvPicPr>
        <p:blipFill>
          <a:blip r:embed="rId2"/>
          <a:srcRect l="13084" t="35049" r="45267" b="41074"/>
          <a:stretch>
            <a:fillRect/>
          </a:stretch>
        </p:blipFill>
        <p:spPr bwMode="auto">
          <a:xfrm>
            <a:off x="381000" y="1676400"/>
            <a:ext cx="8458200" cy="3962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Access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Web Access is retrieving web documents in world wide web using internet</a:t>
            </a:r>
          </a:p>
          <a:p>
            <a:r>
              <a:rPr lang="en-US" dirty="0" smtClean="0"/>
              <a:t>We use some client application called web browser to access web document.</a:t>
            </a:r>
          </a:p>
          <a:p>
            <a:r>
              <a:rPr lang="en-US" dirty="0" smtClean="0"/>
              <a:t>We Access in world wide web, plain hypertext documents, video, audio, images, animation or some other web services</a:t>
            </a:r>
          </a:p>
          <a:p>
            <a:r>
              <a:rPr lang="en-US" dirty="0" smtClean="0"/>
              <a:t>Some services are e-commerce, web portals, search engines, e-banking, e-payments, online educations</a:t>
            </a:r>
            <a:r>
              <a:rPr lang="en-US" smtClean="0"/>
              <a:t>, Journals, news portals etc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Hypertext Transfer Protocol (HTTP)</a:t>
            </a:r>
            <a:endParaRPr lang="en-US" dirty="0"/>
          </a:p>
        </p:txBody>
      </p:sp>
      <p:sp>
        <p:nvSpPr>
          <p:cNvPr id="3" name="Content Placeholder 2"/>
          <p:cNvSpPr>
            <a:spLocks noGrp="1"/>
          </p:cNvSpPr>
          <p:nvPr>
            <p:ph idx="1"/>
          </p:nvPr>
        </p:nvSpPr>
        <p:spPr>
          <a:xfrm>
            <a:off x="76200" y="1295400"/>
            <a:ext cx="8991600" cy="5257800"/>
          </a:xfrm>
        </p:spPr>
        <p:txBody>
          <a:bodyPr>
            <a:noAutofit/>
          </a:bodyPr>
          <a:lstStyle/>
          <a:p>
            <a:pPr algn="just"/>
            <a:r>
              <a:rPr lang="en-US" sz="2200" dirty="0" smtClean="0"/>
              <a:t>The </a:t>
            </a:r>
            <a:r>
              <a:rPr lang="en-US" sz="2200" b="1" dirty="0" smtClean="0"/>
              <a:t>Hypertext Transfer Protocol</a:t>
            </a:r>
            <a:r>
              <a:rPr lang="en-US" sz="2200" dirty="0" smtClean="0"/>
              <a:t> (</a:t>
            </a:r>
            <a:r>
              <a:rPr lang="en-US" sz="2200" b="1" dirty="0" smtClean="0"/>
              <a:t>HTTP</a:t>
            </a:r>
            <a:r>
              <a:rPr lang="en-US" sz="2200" dirty="0" smtClean="0"/>
              <a:t>) is an application protocol for distributed, collaborative, hypermedia information systems. HTTP is the foundation of data communication for the World Wide Web</a:t>
            </a:r>
          </a:p>
          <a:p>
            <a:pPr algn="just"/>
            <a:r>
              <a:rPr lang="en-US" sz="2200" dirty="0" smtClean="0"/>
              <a:t>It is Protocol for transfer of various data formats between server and client (Plaintext, Hypertext, Images, Video, Sound ) and Meta –information</a:t>
            </a:r>
          </a:p>
          <a:p>
            <a:pPr algn="just"/>
            <a:r>
              <a:rPr lang="en-US" sz="2200" dirty="0" smtClean="0"/>
              <a:t>Hypertext Transport Protocol is a Language of the Web, protocol used for communication between web browsers and web servers, use TCP port 80 (443 secure)</a:t>
            </a:r>
          </a:p>
          <a:p>
            <a:pPr algn="just"/>
            <a:r>
              <a:rPr lang="en-US" sz="2200" dirty="0" smtClean="0"/>
              <a:t>Hypertext is structured text that uses logical links (hyperlinks) between nodes containing text. HTTP is the protocol to exchange or transfer hypertext</a:t>
            </a:r>
          </a:p>
          <a:p>
            <a:pPr algn="just"/>
            <a:r>
              <a:rPr lang="en-US" sz="2200" dirty="0" smtClean="0"/>
              <a:t>The standards development of HTTP was coordinated by the Internet Engineering Task Force (IETF) and the World Wide Web Consortium (W3C), culminating in the publication of a series of Requests for Comments (RFCs), most notably RFC 2616</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Overview</a:t>
            </a:r>
            <a:endParaRPr lang="en-US" dirty="0"/>
          </a:p>
        </p:txBody>
      </p:sp>
      <p:sp>
        <p:nvSpPr>
          <p:cNvPr id="3" name="Content Placeholder 2"/>
          <p:cNvSpPr>
            <a:spLocks noGrp="1"/>
          </p:cNvSpPr>
          <p:nvPr>
            <p:ph idx="1"/>
          </p:nvPr>
        </p:nvSpPr>
        <p:spPr>
          <a:xfrm>
            <a:off x="381000" y="1295400"/>
            <a:ext cx="8458200" cy="5334000"/>
          </a:xfrm>
        </p:spPr>
        <p:txBody>
          <a:bodyPr>
            <a:normAutofit fontScale="70000" lnSpcReduction="20000"/>
          </a:bodyPr>
          <a:lstStyle/>
          <a:p>
            <a:pPr algn="just"/>
            <a:r>
              <a:rPr lang="en-US" dirty="0" smtClean="0"/>
              <a:t>HTTP functions as a request-response protocol in the client-server computing model.</a:t>
            </a:r>
          </a:p>
          <a:p>
            <a:pPr algn="just"/>
            <a:r>
              <a:rPr lang="en-US" dirty="0" smtClean="0"/>
              <a:t>The client submits an HTTP </a:t>
            </a:r>
            <a:r>
              <a:rPr lang="en-US" i="1" dirty="0" smtClean="0"/>
              <a:t>request</a:t>
            </a:r>
            <a:r>
              <a:rPr lang="en-US" dirty="0" smtClean="0"/>
              <a:t> message to the server. The server, which provides </a:t>
            </a:r>
            <a:r>
              <a:rPr lang="en-US" i="1" dirty="0" smtClean="0"/>
              <a:t>resources</a:t>
            </a:r>
            <a:r>
              <a:rPr lang="en-US" dirty="0" smtClean="0"/>
              <a:t> such as HTML files and other content, or performs other functions on behalf of the client, returns a </a:t>
            </a:r>
            <a:r>
              <a:rPr lang="en-US" i="1" dirty="0" smtClean="0"/>
              <a:t>response </a:t>
            </a:r>
            <a:r>
              <a:rPr lang="en-US" dirty="0" smtClean="0"/>
              <a:t>message to the client. The response contains completion status information about the request and may also contain requested content in its message body.</a:t>
            </a:r>
          </a:p>
          <a:p>
            <a:pPr algn="just"/>
            <a:r>
              <a:rPr lang="en-US" dirty="0" smtClean="0"/>
              <a:t>HTTP is an application layer protocol designed within the framework of the Internet Protocol Suite. Its definition presumes an underlying and reliable transport layer protocol and Transmission Control Protocol (TCP) is commonly used. However HTTP can use unreliable protocols such as the User Datagram Protocol (UDP)</a:t>
            </a:r>
          </a:p>
          <a:p>
            <a:pPr algn="just"/>
            <a:r>
              <a:rPr lang="en-US" dirty="0" smtClean="0"/>
              <a:t>HTTP resources are identified and located on the network by Uniform Resource Identifiers (URIs)—or, more specifically, Uniform Resource Locators (URLs)—using the http or https  URI schemes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smtClean="0"/>
              <a:t>HTTP - URLs</a:t>
            </a:r>
          </a:p>
        </p:txBody>
      </p:sp>
      <p:sp>
        <p:nvSpPr>
          <p:cNvPr id="6147" name="Rectangle 3"/>
          <p:cNvSpPr>
            <a:spLocks noGrp="1" noChangeArrowheads="1"/>
          </p:cNvSpPr>
          <p:nvPr>
            <p:ph type="body" idx="1"/>
          </p:nvPr>
        </p:nvSpPr>
        <p:spPr>
          <a:xfrm>
            <a:off x="609600" y="1676400"/>
            <a:ext cx="7772400" cy="4267200"/>
          </a:xfrm>
        </p:spPr>
        <p:txBody>
          <a:bodyPr>
            <a:normAutofit lnSpcReduction="10000"/>
          </a:bodyPr>
          <a:lstStyle/>
          <a:p>
            <a:r>
              <a:rPr lang="en-US" dirty="0" smtClean="0"/>
              <a:t>URL</a:t>
            </a:r>
          </a:p>
          <a:p>
            <a:pPr lvl="1"/>
            <a:r>
              <a:rPr lang="en-US" dirty="0" smtClean="0"/>
              <a:t>Uniform Resource Locator</a:t>
            </a:r>
          </a:p>
          <a:p>
            <a:pPr lvl="2"/>
            <a:r>
              <a:rPr lang="en-US" dirty="0" smtClean="0"/>
              <a:t>protocol (http, ftp, news)</a:t>
            </a:r>
          </a:p>
          <a:p>
            <a:pPr lvl="2"/>
            <a:r>
              <a:rPr lang="en-US" dirty="0" smtClean="0"/>
              <a:t>host name (name, domain name)</a:t>
            </a:r>
          </a:p>
          <a:p>
            <a:pPr lvl="2"/>
            <a:r>
              <a:rPr lang="en-US" dirty="0" smtClean="0"/>
              <a:t>port (usually 80 but many on 8080)</a:t>
            </a:r>
          </a:p>
          <a:p>
            <a:pPr lvl="2"/>
            <a:r>
              <a:rPr lang="en-US" dirty="0" smtClean="0"/>
              <a:t>directory path to the resource</a:t>
            </a:r>
          </a:p>
          <a:p>
            <a:pPr lvl="2"/>
            <a:r>
              <a:rPr lang="en-US" dirty="0" smtClean="0"/>
              <a:t>resource name</a:t>
            </a:r>
          </a:p>
          <a:p>
            <a:pPr lvl="1"/>
            <a:r>
              <a:rPr lang="en-US" dirty="0" smtClean="0"/>
              <a:t>http://xxx.myplace.com/www/index.html</a:t>
            </a:r>
          </a:p>
          <a:p>
            <a:pPr lvl="1"/>
            <a:r>
              <a:rPr lang="en-US" dirty="0" smtClean="0"/>
              <a:t>http://xxx.myplace.com:80/cgi-bin/t.exe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HTTP Request methods</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dirty="0" smtClean="0"/>
              <a:t>HTTP defines methods to indicate the desired action to be performed on the identified resource.</a:t>
            </a:r>
          </a:p>
          <a:p>
            <a:r>
              <a:rPr lang="en-US" dirty="0" smtClean="0"/>
              <a:t>The HTTP/1.0 specification</a:t>
            </a:r>
            <a:r>
              <a:rPr lang="en-US" baseline="30000" dirty="0" smtClean="0"/>
              <a:t> </a:t>
            </a:r>
            <a:r>
              <a:rPr lang="en-US" dirty="0" smtClean="0"/>
              <a:t>defined 3 Method </a:t>
            </a:r>
          </a:p>
          <a:p>
            <a:pPr lvl="1"/>
            <a:r>
              <a:rPr lang="en-US" dirty="0" smtClean="0"/>
              <a:t>GET</a:t>
            </a:r>
          </a:p>
          <a:p>
            <a:pPr lvl="2"/>
            <a:r>
              <a:rPr lang="en-US" dirty="0" smtClean="0"/>
              <a:t>The GET method is used to ask for a specific document , when we click on a hyperlink, GET is being used</a:t>
            </a:r>
          </a:p>
          <a:p>
            <a:pPr lvl="2"/>
            <a:r>
              <a:rPr lang="en-US" dirty="0" smtClean="0"/>
              <a:t>run a CGI with arguments attached to the URL</a:t>
            </a:r>
          </a:p>
          <a:p>
            <a:pPr lvl="1"/>
            <a:r>
              <a:rPr lang="en-US" dirty="0" smtClean="0"/>
              <a:t>POST</a:t>
            </a:r>
          </a:p>
          <a:p>
            <a:pPr lvl="2"/>
            <a:r>
              <a:rPr lang="en-US" dirty="0" smtClean="0"/>
              <a:t>The POST method is used to transfer block of data from the client to the server</a:t>
            </a:r>
          </a:p>
          <a:p>
            <a:pPr lvl="2"/>
            <a:r>
              <a:rPr lang="en-US" dirty="0" smtClean="0"/>
              <a:t>more secure and private</a:t>
            </a:r>
          </a:p>
          <a:p>
            <a:pPr lvl="1"/>
            <a:r>
              <a:rPr lang="en-US" dirty="0" smtClean="0"/>
              <a:t>HEAD </a:t>
            </a:r>
          </a:p>
          <a:p>
            <a:pPr lvl="2"/>
            <a:r>
              <a:rPr lang="en-US" dirty="0" smtClean="0"/>
              <a:t>The HEAD method is used to ask only for information about a document, not for the document itself.</a:t>
            </a:r>
          </a:p>
          <a:p>
            <a:pPr lvl="2"/>
            <a:r>
              <a:rPr lang="en-US" dirty="0" smtClean="0"/>
              <a:t>It's often used by clients who use caching, to see if the document has changed since it was last accessed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304800" y="1295400"/>
            <a:ext cx="8686800" cy="5257800"/>
          </a:xfrm>
        </p:spPr>
        <p:txBody>
          <a:bodyPr>
            <a:normAutofit fontScale="47500" lnSpcReduction="20000"/>
          </a:bodyPr>
          <a:lstStyle/>
          <a:p>
            <a:pPr>
              <a:buNone/>
            </a:pPr>
            <a:r>
              <a:rPr lang="en-US" sz="5100" dirty="0" smtClean="0"/>
              <a:t>HTTP/1.1 specification</a:t>
            </a:r>
            <a:r>
              <a:rPr lang="en-US" sz="5100" baseline="30000" dirty="0" smtClean="0"/>
              <a:t> </a:t>
            </a:r>
            <a:r>
              <a:rPr lang="en-US" sz="5100" dirty="0" smtClean="0"/>
              <a:t>added 5 new methods:</a:t>
            </a:r>
          </a:p>
          <a:p>
            <a:pPr marL="225425" indent="-225425"/>
            <a:r>
              <a:rPr lang="en-US" sz="5100" dirty="0" smtClean="0"/>
              <a:t>OPTIONS</a:t>
            </a:r>
          </a:p>
          <a:p>
            <a:pPr marL="617538" lvl="1" indent="-279400"/>
            <a:r>
              <a:rPr lang="en-US" sz="3800" dirty="0" smtClean="0"/>
              <a:t>Returns the HTTP methods that the server supports for the specified URL. This can be used to check the functionality of a web server by requesting '*' instead of a specific resource.</a:t>
            </a:r>
          </a:p>
          <a:p>
            <a:pPr marL="225425" indent="-225425"/>
            <a:r>
              <a:rPr lang="en-US" sz="5100" dirty="0" smtClean="0"/>
              <a:t>PUT</a:t>
            </a:r>
          </a:p>
          <a:p>
            <a:pPr marL="617538" lvl="1" indent="-279400"/>
            <a:r>
              <a:rPr lang="en-US" sz="3800" dirty="0" smtClean="0"/>
              <a:t>Requests that the enclosed entity be stored under the supplied URI. If the URI refers to an already existing resource, it is modified; if the URI does not point to an existing resource, then the server can create the resource with that URI</a:t>
            </a:r>
          </a:p>
          <a:p>
            <a:pPr marL="225425" indent="-225425"/>
            <a:r>
              <a:rPr lang="en-US" sz="5100" dirty="0" smtClean="0"/>
              <a:t>DELETE</a:t>
            </a:r>
          </a:p>
          <a:p>
            <a:pPr marL="617538" lvl="1" indent="-279400"/>
            <a:r>
              <a:rPr lang="en-US" sz="3800" dirty="0" smtClean="0"/>
              <a:t>Deletes specified resource object, Usually Not allowed</a:t>
            </a:r>
          </a:p>
          <a:p>
            <a:pPr marL="225425" indent="-225425"/>
            <a:r>
              <a:rPr lang="en-US" sz="5100" dirty="0" smtClean="0"/>
              <a:t>TRACE</a:t>
            </a:r>
          </a:p>
          <a:p>
            <a:pPr marL="617538" lvl="1" indent="-279400"/>
            <a:r>
              <a:rPr lang="en-US" sz="3800" dirty="0" smtClean="0"/>
              <a:t>Echoes back the received request so that a client can see what (if any) changes or additions have been made by intermediate servers</a:t>
            </a:r>
          </a:p>
          <a:p>
            <a:pPr marL="225425" indent="-225425"/>
            <a:r>
              <a:rPr lang="en-US" sz="5100" dirty="0" smtClean="0"/>
              <a:t>CONNECT</a:t>
            </a:r>
          </a:p>
          <a:p>
            <a:pPr marL="617538" lvl="1" indent="-279400"/>
            <a:r>
              <a:rPr lang="en-US" sz="3800" dirty="0" smtClean="0"/>
              <a:t>Converts the request connection to a transparent TCP/IP tunnel, usually to facilitate SSL-encrypted communication (HTTPS) through an unencrypted </a:t>
            </a:r>
            <a:r>
              <a:rPr lang="en-US" sz="3800" u="sng" dirty="0" smtClean="0"/>
              <a:t>HTTP proxy</a:t>
            </a:r>
            <a:endParaRPr lang="en-US" sz="3800"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28600"/>
            <a:ext cx="7772400" cy="838200"/>
          </a:xfrm>
        </p:spPr>
        <p:txBody>
          <a:bodyPr/>
          <a:lstStyle/>
          <a:p>
            <a:r>
              <a:rPr lang="en-US" dirty="0" smtClean="0"/>
              <a:t>HTTP Response Headers</a:t>
            </a:r>
          </a:p>
        </p:txBody>
      </p:sp>
      <p:sp>
        <p:nvSpPr>
          <p:cNvPr id="23555" name="Rectangle 3"/>
          <p:cNvSpPr>
            <a:spLocks noGrp="1" noChangeArrowheads="1"/>
          </p:cNvSpPr>
          <p:nvPr>
            <p:ph type="body" idx="1"/>
          </p:nvPr>
        </p:nvSpPr>
        <p:spPr>
          <a:xfrm>
            <a:off x="685800" y="1371600"/>
            <a:ext cx="7772400" cy="4953000"/>
          </a:xfrm>
        </p:spPr>
        <p:txBody>
          <a:bodyPr/>
          <a:lstStyle/>
          <a:p>
            <a:r>
              <a:rPr lang="en-US" smtClean="0"/>
              <a:t>Sent by server to client browser</a:t>
            </a:r>
          </a:p>
          <a:p>
            <a:r>
              <a:rPr lang="en-US" smtClean="0"/>
              <a:t>Status Header</a:t>
            </a:r>
          </a:p>
          <a:p>
            <a:pPr lvl="1"/>
            <a:r>
              <a:rPr lang="en-US" smtClean="0"/>
              <a:t>Entities</a:t>
            </a:r>
          </a:p>
          <a:p>
            <a:pPr lvl="2"/>
            <a:r>
              <a:rPr lang="en-US" sz="2000" smtClean="0"/>
              <a:t>Content-Encoding:</a:t>
            </a:r>
          </a:p>
          <a:p>
            <a:pPr lvl="2"/>
            <a:r>
              <a:rPr lang="en-US" sz="2000" smtClean="0"/>
              <a:t>Content-Length:</a:t>
            </a:r>
          </a:p>
          <a:p>
            <a:pPr lvl="2"/>
            <a:r>
              <a:rPr lang="en-US" sz="2000" smtClean="0"/>
              <a:t>Content-Type:</a:t>
            </a:r>
          </a:p>
          <a:p>
            <a:pPr lvl="2"/>
            <a:r>
              <a:rPr lang="en-US" sz="2000" smtClean="0"/>
              <a:t>Expires:</a:t>
            </a:r>
          </a:p>
          <a:p>
            <a:pPr lvl="2"/>
            <a:r>
              <a:rPr lang="en-US" sz="2000" smtClean="0"/>
              <a:t>Last-Modified:</a:t>
            </a:r>
          </a:p>
          <a:p>
            <a:pPr lvl="2"/>
            <a:r>
              <a:rPr lang="en-US" sz="2000" smtClean="0"/>
              <a:t>extension-header</a:t>
            </a:r>
          </a:p>
          <a:p>
            <a:r>
              <a:rPr lang="en-US" smtClean="0"/>
              <a:t>Body – content (usually html)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Status Codes</a:t>
            </a:r>
          </a:p>
        </p:txBody>
      </p:sp>
      <p:sp>
        <p:nvSpPr>
          <p:cNvPr id="24579" name="Rectangle 3"/>
          <p:cNvSpPr>
            <a:spLocks noGrp="1" noChangeArrowheads="1"/>
          </p:cNvSpPr>
          <p:nvPr>
            <p:ph type="body" sz="half" idx="1"/>
          </p:nvPr>
        </p:nvSpPr>
        <p:spPr/>
        <p:txBody>
          <a:bodyPr/>
          <a:lstStyle/>
          <a:p>
            <a:r>
              <a:rPr lang="en-US" smtClean="0"/>
              <a:t>200 OK</a:t>
            </a:r>
          </a:p>
          <a:p>
            <a:r>
              <a:rPr lang="en-US" smtClean="0"/>
              <a:t>201 created</a:t>
            </a:r>
          </a:p>
          <a:p>
            <a:r>
              <a:rPr lang="en-US" smtClean="0"/>
              <a:t>202 accepted</a:t>
            </a:r>
          </a:p>
          <a:p>
            <a:r>
              <a:rPr lang="en-US" smtClean="0"/>
              <a:t>204 no content</a:t>
            </a:r>
          </a:p>
          <a:p>
            <a:r>
              <a:rPr lang="en-US" smtClean="0"/>
              <a:t>301 moved perm.</a:t>
            </a:r>
          </a:p>
          <a:p>
            <a:r>
              <a:rPr lang="en-US" smtClean="0"/>
              <a:t>302 moved temp</a:t>
            </a:r>
          </a:p>
          <a:p>
            <a:r>
              <a:rPr lang="en-US" smtClean="0"/>
              <a:t>304 not modified</a:t>
            </a:r>
          </a:p>
          <a:p>
            <a:r>
              <a:rPr lang="en-US" smtClean="0"/>
              <a:t>400 bad request</a:t>
            </a:r>
          </a:p>
        </p:txBody>
      </p:sp>
      <p:sp>
        <p:nvSpPr>
          <p:cNvPr id="24580" name="Rectangle 4"/>
          <p:cNvSpPr>
            <a:spLocks noGrp="1" noChangeArrowheads="1"/>
          </p:cNvSpPr>
          <p:nvPr>
            <p:ph type="body" sz="half" idx="2"/>
          </p:nvPr>
        </p:nvSpPr>
        <p:spPr/>
        <p:txBody>
          <a:bodyPr/>
          <a:lstStyle/>
          <a:p>
            <a:r>
              <a:rPr lang="en-US" smtClean="0"/>
              <a:t>401 unauthorized</a:t>
            </a:r>
          </a:p>
          <a:p>
            <a:r>
              <a:rPr lang="en-US" smtClean="0"/>
              <a:t>403 forbidden</a:t>
            </a:r>
          </a:p>
          <a:p>
            <a:r>
              <a:rPr lang="en-US" smtClean="0"/>
              <a:t>404 not found</a:t>
            </a:r>
          </a:p>
          <a:p>
            <a:r>
              <a:rPr lang="en-US" smtClean="0"/>
              <a:t>500 int. server error</a:t>
            </a:r>
          </a:p>
          <a:p>
            <a:r>
              <a:rPr lang="en-US" smtClean="0"/>
              <a:t>501 not impl.</a:t>
            </a:r>
          </a:p>
          <a:p>
            <a:r>
              <a:rPr lang="en-US" smtClean="0"/>
              <a:t>502 bad gateway</a:t>
            </a:r>
          </a:p>
          <a:p>
            <a:r>
              <a:rPr lang="en-US" smtClean="0"/>
              <a:t>503 svc not avail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Statelessness</a:t>
            </a:r>
          </a:p>
        </p:txBody>
      </p:sp>
      <p:sp>
        <p:nvSpPr>
          <p:cNvPr id="25603" name="Content Placeholder 2"/>
          <p:cNvSpPr>
            <a:spLocks noGrp="1"/>
          </p:cNvSpPr>
          <p:nvPr>
            <p:ph idx="1"/>
          </p:nvPr>
        </p:nvSpPr>
        <p:spPr>
          <a:xfrm>
            <a:off x="685800" y="2057400"/>
            <a:ext cx="7772400" cy="4343400"/>
          </a:xfrm>
        </p:spPr>
        <p:txBody>
          <a:bodyPr/>
          <a:lstStyle/>
          <a:p>
            <a:r>
              <a:rPr lang="en-US" smtClean="0"/>
              <a:t>Because of the  Connect, Request,  Response, Disconnect  nature of HTTP it is said to be a stateless protocol</a:t>
            </a:r>
          </a:p>
          <a:p>
            <a:pPr lvl="1"/>
            <a:r>
              <a:rPr lang="en-US" smtClean="0"/>
              <a:t>i.e. from one web page to the next there is nothing in the protocol that allows a web program to maintain program “state” (like a desktop program).</a:t>
            </a:r>
          </a:p>
          <a:p>
            <a:pPr lvl="1"/>
            <a:r>
              <a:rPr lang="en-US" smtClean="0"/>
              <a:t>“state” can be maintained by “witchery” or “trickery”  if it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497</Words>
  <Application>Microsoft Office PowerPoint</Application>
  <PresentationFormat>On-screen Show (4:3)</PresentationFormat>
  <Paragraphs>122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Unit 1</vt:lpstr>
      <vt:lpstr>Hypertext Transfer Protocol (HTTP)</vt:lpstr>
      <vt:lpstr>Technical Overview</vt:lpstr>
      <vt:lpstr>HTTP - URLs</vt:lpstr>
      <vt:lpstr>HTTP Request methods</vt:lpstr>
      <vt:lpstr>Contd..</vt:lpstr>
      <vt:lpstr>HTTP Response Headers</vt:lpstr>
      <vt:lpstr>Status Codes</vt:lpstr>
      <vt:lpstr>Statelessness</vt:lpstr>
      <vt:lpstr>Web servers</vt:lpstr>
      <vt:lpstr>Working of Web servers</vt:lpstr>
      <vt:lpstr>Common features</vt:lpstr>
      <vt:lpstr>Load limits</vt:lpstr>
      <vt:lpstr>Causes of overload</vt:lpstr>
      <vt:lpstr>Market share</vt:lpstr>
      <vt:lpstr>Web Access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User</dc:creator>
  <cp:lastModifiedBy>User</cp:lastModifiedBy>
  <cp:revision>8</cp:revision>
  <dcterms:created xsi:type="dcterms:W3CDTF">2006-08-16T00:00:00Z</dcterms:created>
  <dcterms:modified xsi:type="dcterms:W3CDTF">2015-03-18T16:49:00Z</dcterms:modified>
</cp:coreProperties>
</file>