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0" r:id="rId3"/>
    <p:sldId id="261" r:id="rId4"/>
    <p:sldId id="262" r:id="rId5"/>
    <p:sldId id="268"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27D662-6EA3-483B-A17E-7288781B78D3}" type="datetimeFigureOut">
              <a:rPr lang="en-US" smtClean="0"/>
              <a:t>3/19/2015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4DE2BF-1331-44B0-BA33-770E36BED4E7}" type="slidenum">
              <a:rPr lang="en-US" smtClean="0"/>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A688-E90C-41C7-95A7-393F4C4F7357}" type="datetimeFigureOut">
              <a:rPr lang="en-US" smtClean="0"/>
              <a:t>3/19/2015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00D395-0D96-4E95-AA4D-BED0E9F8F956}"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Universal Naming with URLs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1026"/>
          <p:cNvSpPr>
            <a:spLocks noGrp="1" noChangeArrowheads="1"/>
          </p:cNvSpPr>
          <p:nvPr>
            <p:ph type="title"/>
          </p:nvPr>
        </p:nvSpPr>
        <p:spPr/>
        <p:txBody>
          <a:bodyPr/>
          <a:lstStyle/>
          <a:p>
            <a:r>
              <a:rPr lang="en-US"/>
              <a:t>URL Example: FTP</a:t>
            </a:r>
          </a:p>
        </p:txBody>
      </p:sp>
      <p:sp>
        <p:nvSpPr>
          <p:cNvPr id="320515" name="Rectangle 1027"/>
          <p:cNvSpPr>
            <a:spLocks noGrp="1" noChangeArrowheads="1"/>
          </p:cNvSpPr>
          <p:nvPr>
            <p:ph type="body" idx="1"/>
          </p:nvPr>
        </p:nvSpPr>
        <p:spPr>
          <a:xfrm>
            <a:off x="381000" y="1676400"/>
            <a:ext cx="8534400" cy="4419600"/>
          </a:xfrm>
        </p:spPr>
        <p:txBody>
          <a:bodyPr/>
          <a:lstStyle/>
          <a:p>
            <a:r>
              <a:rPr lang="en-US" sz="2500" dirty="0">
                <a:latin typeface="Arial" pitchFamily="34" charset="0"/>
                <a:cs typeface="Arial" pitchFamily="34" charset="0"/>
              </a:rPr>
              <a:t>ftp://s123456:abcdefg@logic.csc.cuhk.edu.hk/images/dragonball.gif </a:t>
            </a:r>
          </a:p>
          <a:p>
            <a:r>
              <a:rPr lang="en-US" sz="2500" dirty="0">
                <a:latin typeface="Arial" pitchFamily="34" charset="0"/>
                <a:cs typeface="Arial" pitchFamily="34" charset="0"/>
              </a:rPr>
              <a:t>username (s123456) &amp; password (</a:t>
            </a:r>
            <a:r>
              <a:rPr lang="en-US" sz="2500" dirty="0" err="1">
                <a:latin typeface="Arial" pitchFamily="34" charset="0"/>
                <a:cs typeface="Arial" pitchFamily="34" charset="0"/>
              </a:rPr>
              <a:t>abcdefg</a:t>
            </a:r>
            <a:r>
              <a:rPr lang="en-US" sz="2500" dirty="0">
                <a:latin typeface="Arial" pitchFamily="34" charset="0"/>
                <a:cs typeface="Arial" pitchFamily="34" charset="0"/>
              </a:rPr>
              <a:t>) </a:t>
            </a:r>
          </a:p>
          <a:p>
            <a:r>
              <a:rPr lang="en-US" sz="2500" dirty="0">
                <a:latin typeface="Arial" pitchFamily="34" charset="0"/>
                <a:cs typeface="Arial" pitchFamily="34" charset="0"/>
              </a:rPr>
              <a:t>Not secure. </a:t>
            </a:r>
          </a:p>
          <a:p>
            <a:r>
              <a:rPr lang="en-US" sz="2500" dirty="0">
                <a:latin typeface="Arial" pitchFamily="34" charset="0"/>
                <a:cs typeface="Arial" pitchFamily="34" charset="0"/>
              </a:rPr>
              <a:t>Directory paths are relative to the user's home directory.</a:t>
            </a:r>
          </a:p>
          <a:p>
            <a:pPr lvl="1"/>
            <a:r>
              <a:rPr lang="en-US" sz="2500" dirty="0">
                <a:latin typeface="Arial" pitchFamily="34" charset="0"/>
                <a:cs typeface="Arial" pitchFamily="34" charset="0"/>
              </a:rPr>
              <a:t>In this case, /users/students/s123456/images/dragonball.gif. </a:t>
            </a:r>
          </a:p>
          <a:p>
            <a:endParaRPr lang="en-US"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Universal Resource Locators (URL)</a:t>
            </a:r>
          </a:p>
        </p:txBody>
      </p:sp>
      <p:sp>
        <p:nvSpPr>
          <p:cNvPr id="392195" name="Rectangle 3"/>
          <p:cNvSpPr>
            <a:spLocks noGrp="1" noChangeArrowheads="1"/>
          </p:cNvSpPr>
          <p:nvPr>
            <p:ph type="body" idx="1"/>
          </p:nvPr>
        </p:nvSpPr>
        <p:spPr/>
        <p:txBody>
          <a:bodyPr>
            <a:normAutofit fontScale="92500" lnSpcReduction="10000"/>
          </a:bodyPr>
          <a:lstStyle/>
          <a:p>
            <a:r>
              <a:rPr lang="en-US" sz="2800" dirty="0" smtClean="0"/>
              <a:t>A </a:t>
            </a:r>
            <a:r>
              <a:rPr lang="en-US" sz="2800" b="1" dirty="0" smtClean="0"/>
              <a:t>uniform resource locator</a:t>
            </a:r>
            <a:r>
              <a:rPr lang="en-US" sz="2800" dirty="0" smtClean="0"/>
              <a:t> (</a:t>
            </a:r>
            <a:r>
              <a:rPr lang="en-US" sz="2800" b="1" dirty="0" smtClean="0"/>
              <a:t>URL</a:t>
            </a:r>
            <a:r>
              <a:rPr lang="en-US" sz="2800" dirty="0" smtClean="0"/>
              <a:t>) is a reference to a resource that specifies the location of the resource on a computer network and a mechanism for retrieving it</a:t>
            </a:r>
            <a:endParaRPr lang="en-US" sz="2800" dirty="0" smtClean="0"/>
          </a:p>
          <a:p>
            <a:r>
              <a:rPr lang="en-US" sz="2800" dirty="0" smtClean="0"/>
              <a:t>It </a:t>
            </a:r>
            <a:r>
              <a:rPr lang="en-US" sz="2800" dirty="0"/>
              <a:t>is also called </a:t>
            </a:r>
            <a:r>
              <a:rPr lang="en-US" sz="2800" dirty="0">
                <a:latin typeface="Arial"/>
              </a:rPr>
              <a:t>“</a:t>
            </a:r>
            <a:r>
              <a:rPr lang="en-US" sz="2800" dirty="0"/>
              <a:t>Uniform Resource Locators</a:t>
            </a:r>
            <a:r>
              <a:rPr lang="en-US" sz="2800" dirty="0">
                <a:latin typeface="Arial"/>
              </a:rPr>
              <a:t>”</a:t>
            </a:r>
            <a:r>
              <a:rPr lang="en-US" sz="2800" dirty="0"/>
              <a:t> which is used to identify resources on the Internet.</a:t>
            </a:r>
          </a:p>
          <a:p>
            <a:r>
              <a:rPr lang="en-US" sz="2800" dirty="0"/>
              <a:t>It has the following general format:</a:t>
            </a:r>
          </a:p>
          <a:p>
            <a:pPr lvl="1"/>
            <a:r>
              <a:rPr lang="en-US" sz="2400" dirty="0"/>
              <a:t>Scheme</a:t>
            </a:r>
            <a:r>
              <a:rPr lang="en-US" sz="2400" dirty="0" smtClean="0"/>
              <a:t>: object-address</a:t>
            </a:r>
            <a:endParaRPr lang="en-US" sz="2400" dirty="0"/>
          </a:p>
          <a:p>
            <a:pPr lvl="1"/>
            <a:r>
              <a:rPr lang="en-US" sz="2400" dirty="0"/>
              <a:t>Schemes can be</a:t>
            </a:r>
          </a:p>
          <a:p>
            <a:pPr lvl="2"/>
            <a:r>
              <a:rPr lang="en-US" sz="2000" dirty="0"/>
              <a:t>http, ftp, gopher, telnet, file, mailto, news</a:t>
            </a:r>
          </a:p>
          <a:p>
            <a:pPr lvl="1"/>
            <a:r>
              <a:rPr lang="en-US" sz="2400" dirty="0"/>
              <a:t>Object-address</a:t>
            </a:r>
          </a:p>
          <a:p>
            <a:pPr lvl="2"/>
            <a:r>
              <a:rPr lang="en-US" sz="2000" dirty="0"/>
              <a:t>//fully-qualified-domain-name/document-path</a:t>
            </a:r>
          </a:p>
          <a:p>
            <a:pPr lvl="1"/>
            <a:r>
              <a:rPr lang="en-US" sz="2400" dirty="0"/>
              <a:t>E.g. http://www.cse.cuhk.edu.hk/index.html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t>Universal Resource Locator (URL)</a:t>
            </a:r>
          </a:p>
        </p:txBody>
      </p:sp>
      <p:sp>
        <p:nvSpPr>
          <p:cNvPr id="303107" name="Rectangle 3"/>
          <p:cNvSpPr>
            <a:spLocks noGrp="1" noChangeArrowheads="1"/>
          </p:cNvSpPr>
          <p:nvPr>
            <p:ph type="body" idx="1"/>
          </p:nvPr>
        </p:nvSpPr>
        <p:spPr/>
        <p:txBody>
          <a:bodyPr/>
          <a:lstStyle/>
          <a:p>
            <a:r>
              <a:rPr lang="en-US" sz="2800" dirty="0">
                <a:latin typeface="Arial" pitchFamily="34" charset="0"/>
                <a:cs typeface="Arial" pitchFamily="34" charset="0"/>
              </a:rPr>
              <a:t>URL is a scheme for specifying Internet resources (WEB page, email address, gopher site, newsgroups, various files, ...) using a single line of printable characters. </a:t>
            </a:r>
          </a:p>
          <a:p>
            <a:r>
              <a:rPr lang="en-US" sz="2800" dirty="0">
                <a:latin typeface="Arial" pitchFamily="34" charset="0"/>
                <a:cs typeface="Arial" pitchFamily="34" charset="0"/>
              </a:rPr>
              <a:t>This scheme encompasses all major Internet protocols, including FTP, Gopher, News, HTTP, ... </a:t>
            </a:r>
          </a:p>
          <a:p>
            <a:r>
              <a:rPr lang="en-US" sz="2800" dirty="0">
                <a:latin typeface="Arial" pitchFamily="34" charset="0"/>
                <a:cs typeface="Arial" pitchFamily="34" charset="0"/>
              </a:rPr>
              <a:t>It is the foundation tool for WEB pages to specify hyperlink. </a:t>
            </a:r>
            <a:endParaRPr lang="en-US" sz="2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URL</a:t>
            </a:r>
          </a:p>
        </p:txBody>
      </p:sp>
      <p:sp>
        <p:nvSpPr>
          <p:cNvPr id="315395" name="Rectangle 3"/>
          <p:cNvSpPr>
            <a:spLocks noGrp="1" noChangeArrowheads="1"/>
          </p:cNvSpPr>
          <p:nvPr>
            <p:ph type="body" idx="1"/>
          </p:nvPr>
        </p:nvSpPr>
        <p:spPr>
          <a:xfrm>
            <a:off x="533400" y="1371600"/>
            <a:ext cx="8077200" cy="4495800"/>
          </a:xfrm>
        </p:spPr>
        <p:txBody>
          <a:bodyPr>
            <a:noAutofit/>
          </a:bodyPr>
          <a:lstStyle/>
          <a:p>
            <a:r>
              <a:rPr lang="en-US" sz="2000" dirty="0">
                <a:latin typeface="Arial" pitchFamily="34" charset="0"/>
                <a:cs typeface="Arial" pitchFamily="34" charset="0"/>
              </a:rPr>
              <a:t>http</a:t>
            </a:r>
            <a:r>
              <a:rPr lang="en-US" sz="2000" dirty="0" smtClean="0">
                <a:latin typeface="Arial" pitchFamily="34" charset="0"/>
                <a:cs typeface="Arial" pitchFamily="34" charset="0"/>
              </a:rPr>
              <a:t>://www.cse.cuhk.edu.hk:8080</a:t>
            </a:r>
            <a:r>
              <a:rPr lang="en-US" sz="2000" dirty="0">
                <a:latin typeface="Arial" pitchFamily="34" charset="0"/>
                <a:cs typeface="Arial" pitchFamily="34" charset="0"/>
              </a:rPr>
              <a:t>/~csc1720/lecture.notes/url/index.html</a:t>
            </a:r>
            <a:r>
              <a:rPr lang="en-US" sz="2000" b="1" dirty="0">
                <a:latin typeface="Arial" pitchFamily="34" charset="0"/>
                <a:cs typeface="Arial" pitchFamily="34" charset="0"/>
              </a:rPr>
              <a:t> </a:t>
            </a:r>
            <a:endParaRPr lang="en-US" sz="2000" dirty="0">
              <a:latin typeface="Arial" pitchFamily="34" charset="0"/>
              <a:cs typeface="Arial" pitchFamily="34" charset="0"/>
            </a:endParaRPr>
          </a:p>
          <a:p>
            <a:r>
              <a:rPr lang="en-US" sz="2000" dirty="0">
                <a:latin typeface="Arial" pitchFamily="34" charset="0"/>
                <a:cs typeface="Arial" pitchFamily="34" charset="0"/>
              </a:rPr>
              <a:t>Protocol - Specifies the protocol used in accessing the resource. </a:t>
            </a:r>
          </a:p>
          <a:p>
            <a:r>
              <a:rPr lang="en-US" sz="2000" dirty="0">
                <a:latin typeface="Arial" pitchFamily="34" charset="0"/>
                <a:cs typeface="Arial" pitchFamily="34" charset="0"/>
              </a:rPr>
              <a:t>Domain Name - Domain name of the server on which the resource is located </a:t>
            </a:r>
          </a:p>
          <a:p>
            <a:pPr lvl="1"/>
            <a:r>
              <a:rPr lang="en-US" sz="2000" dirty="0">
                <a:latin typeface="Arial" pitchFamily="34" charset="0"/>
                <a:cs typeface="Arial" pitchFamily="34" charset="0"/>
              </a:rPr>
              <a:t>(Numerical) IP Address can be used instead. </a:t>
            </a:r>
          </a:p>
          <a:p>
            <a:r>
              <a:rPr lang="en-US" sz="2000" dirty="0">
                <a:latin typeface="Arial" pitchFamily="34" charset="0"/>
                <a:cs typeface="Arial" pitchFamily="34" charset="0"/>
              </a:rPr>
              <a:t>Port - The port number to be used to access the resource.</a:t>
            </a:r>
          </a:p>
          <a:p>
            <a:pPr lvl="1"/>
            <a:r>
              <a:rPr lang="en-US" sz="2000" dirty="0">
                <a:latin typeface="Arial" pitchFamily="34" charset="0"/>
                <a:cs typeface="Arial" pitchFamily="34" charset="0"/>
              </a:rPr>
              <a:t>If omitted, the </a:t>
            </a:r>
            <a:r>
              <a:rPr lang="en-US" sz="2000" i="1" dirty="0">
                <a:latin typeface="Arial" pitchFamily="34" charset="0"/>
                <a:cs typeface="Arial" pitchFamily="34" charset="0"/>
              </a:rPr>
              <a:t>default value</a:t>
            </a:r>
            <a:r>
              <a:rPr lang="en-US" sz="2000" dirty="0">
                <a:latin typeface="Arial" pitchFamily="34" charset="0"/>
                <a:cs typeface="Arial" pitchFamily="34" charset="0"/>
              </a:rPr>
              <a:t> for the specified protocol will be used. </a:t>
            </a:r>
          </a:p>
          <a:p>
            <a:r>
              <a:rPr lang="en-US" sz="2000" dirty="0">
                <a:latin typeface="Arial" pitchFamily="34" charset="0"/>
                <a:cs typeface="Arial" pitchFamily="34" charset="0"/>
              </a:rPr>
              <a:t>Directory and Resource Details </a:t>
            </a:r>
            <a:r>
              <a:rPr lang="en-US" sz="2000" i="1" dirty="0">
                <a:latin typeface="Arial" pitchFamily="34" charset="0"/>
                <a:cs typeface="Arial" pitchFamily="34" charset="0"/>
              </a:rPr>
              <a:t>- Path</a:t>
            </a:r>
            <a:r>
              <a:rPr lang="en-US" sz="2000" dirty="0">
                <a:latin typeface="Arial" pitchFamily="34" charset="0"/>
                <a:cs typeface="Arial" pitchFamily="34" charset="0"/>
              </a:rPr>
              <a:t> information required to locate the resource on the server. </a:t>
            </a:r>
          </a:p>
          <a:p>
            <a:pPr lvl="1"/>
            <a:r>
              <a:rPr lang="en-US" sz="2000" dirty="0">
                <a:latin typeface="Arial" pitchFamily="34" charset="0"/>
                <a:cs typeface="Arial" pitchFamily="34" charset="0"/>
              </a:rPr>
              <a:t>This field may vary considerably.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with URIs and URN</a:t>
            </a:r>
            <a:endParaRPr lang="en-US" dirty="0"/>
          </a:p>
        </p:txBody>
      </p:sp>
      <p:sp>
        <p:nvSpPr>
          <p:cNvPr id="3" name="Content Placeholder 2"/>
          <p:cNvSpPr>
            <a:spLocks noGrp="1"/>
          </p:cNvSpPr>
          <p:nvPr>
            <p:ph idx="1"/>
          </p:nvPr>
        </p:nvSpPr>
        <p:spPr>
          <a:xfrm>
            <a:off x="381000" y="1295400"/>
            <a:ext cx="8534400" cy="5562600"/>
          </a:xfrm>
        </p:spPr>
        <p:txBody>
          <a:bodyPr>
            <a:normAutofit fontScale="70000" lnSpcReduction="20000"/>
          </a:bodyPr>
          <a:lstStyle/>
          <a:p>
            <a:pPr algn="just"/>
            <a:r>
              <a:rPr lang="en-US" dirty="0" smtClean="0"/>
              <a:t>A uniform resource name (URN) functions like a person's name, while a uniform resource locator (URL) resembles that person's street address. In other words: the URN defines an item's identity, while the URL provides a method for finding </a:t>
            </a:r>
            <a:r>
              <a:rPr lang="en-US" dirty="0" smtClean="0"/>
              <a:t>it</a:t>
            </a:r>
          </a:p>
          <a:p>
            <a:pPr algn="just"/>
            <a:r>
              <a:rPr lang="en-US" b="1" dirty="0" smtClean="0"/>
              <a:t>URNs</a:t>
            </a:r>
            <a:endParaRPr lang="en-US" b="1" dirty="0" smtClean="0"/>
          </a:p>
          <a:p>
            <a:pPr lvl="1" algn="just"/>
            <a:r>
              <a:rPr lang="en-US" dirty="0" smtClean="0"/>
              <a:t>A </a:t>
            </a:r>
            <a:r>
              <a:rPr lang="en-US" dirty="0" smtClean="0"/>
              <a:t>URN is a URI that identifies a resource by name in a particular namespace. A URN can be used to talk about a resource without implying its location or how to access it.</a:t>
            </a:r>
          </a:p>
          <a:p>
            <a:pPr lvl="1" algn="just"/>
            <a:r>
              <a:rPr lang="en-US" dirty="0" smtClean="0"/>
              <a:t>The International Standard Book Number (ISBN) system for uniquely identifying books provides a typical example of the use of URNs. </a:t>
            </a:r>
            <a:endParaRPr lang="en-US" dirty="0" smtClean="0"/>
          </a:p>
          <a:p>
            <a:pPr algn="just"/>
            <a:r>
              <a:rPr lang="en-US" b="1" dirty="0" smtClean="0"/>
              <a:t>URIs</a:t>
            </a:r>
          </a:p>
          <a:p>
            <a:pPr lvl="1" algn="just"/>
            <a:r>
              <a:rPr lang="en-US" b="1" dirty="0" smtClean="0"/>
              <a:t>uniform </a:t>
            </a:r>
            <a:r>
              <a:rPr lang="en-US" b="1" dirty="0" smtClean="0"/>
              <a:t>resource identifier</a:t>
            </a:r>
            <a:r>
              <a:rPr lang="en-US" dirty="0" smtClean="0"/>
              <a:t> (</a:t>
            </a:r>
            <a:r>
              <a:rPr lang="en-US" b="1" dirty="0" smtClean="0"/>
              <a:t>URI</a:t>
            </a:r>
            <a:r>
              <a:rPr lang="en-US" dirty="0" smtClean="0"/>
              <a:t>) is a string of characters used to identify a name of a resource. </a:t>
            </a:r>
            <a:endParaRPr lang="en-US" dirty="0" smtClean="0"/>
          </a:p>
          <a:p>
            <a:pPr lvl="1" algn="just"/>
            <a:r>
              <a:rPr lang="en-US" dirty="0" smtClean="0"/>
              <a:t>Such </a:t>
            </a:r>
            <a:r>
              <a:rPr lang="en-US" dirty="0" smtClean="0"/>
              <a:t>identification enables interaction with representations of the resource over a network, typically the World Wide Web, using specific protocols. Schemes specifying a concrete syntax and associated protocols define each URI. </a:t>
            </a:r>
            <a:endParaRPr lang="en-US" dirty="0" smtClean="0"/>
          </a:p>
          <a:p>
            <a:pPr lvl="1" algn="just"/>
            <a:r>
              <a:rPr lang="en-US" dirty="0" smtClean="0"/>
              <a:t>The </a:t>
            </a:r>
            <a:r>
              <a:rPr lang="en-US" dirty="0" smtClean="0"/>
              <a:t>most common form of URI is the uniform resource locator (URL), frequently referred to informally as a </a:t>
            </a:r>
            <a:r>
              <a:rPr lang="en-US" i="1" dirty="0" smtClean="0"/>
              <a:t>web address</a:t>
            </a:r>
            <a:endParaRPr lang="en-US" b="1"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1026"/>
          <p:cNvSpPr>
            <a:spLocks noGrp="1" noChangeArrowheads="1"/>
          </p:cNvSpPr>
          <p:nvPr>
            <p:ph type="title"/>
          </p:nvPr>
        </p:nvSpPr>
        <p:spPr/>
        <p:txBody>
          <a:bodyPr/>
          <a:lstStyle/>
          <a:p>
            <a:r>
              <a:rPr lang="en-US"/>
              <a:t>Network Ports</a:t>
            </a:r>
          </a:p>
        </p:txBody>
      </p:sp>
      <p:pic>
        <p:nvPicPr>
          <p:cNvPr id="1026" name="Picture 2"/>
          <p:cNvPicPr>
            <a:picLocks noChangeAspect="1" noChangeArrowheads="1"/>
          </p:cNvPicPr>
          <p:nvPr/>
        </p:nvPicPr>
        <p:blipFill>
          <a:blip r:embed="rId2"/>
          <a:srcRect l="38653" t="43750" r="22108" b="16667"/>
          <a:stretch>
            <a:fillRect/>
          </a:stretch>
        </p:blipFill>
        <p:spPr bwMode="auto">
          <a:xfrm>
            <a:off x="601578" y="1676400"/>
            <a:ext cx="8195511" cy="4648200"/>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URL Example: HTTP</a:t>
            </a:r>
          </a:p>
        </p:txBody>
      </p:sp>
      <p:sp>
        <p:nvSpPr>
          <p:cNvPr id="317443" name="Rectangle 3"/>
          <p:cNvSpPr>
            <a:spLocks noGrp="1" noChangeArrowheads="1"/>
          </p:cNvSpPr>
          <p:nvPr>
            <p:ph type="body" idx="1"/>
          </p:nvPr>
        </p:nvSpPr>
        <p:spPr/>
        <p:txBody>
          <a:bodyPr/>
          <a:lstStyle/>
          <a:p>
            <a:pPr>
              <a:lnSpc>
                <a:spcPct val="90000"/>
              </a:lnSpc>
            </a:pPr>
            <a:r>
              <a:rPr lang="en-US" sz="2000" b="1" dirty="0">
                <a:latin typeface="Arial" pitchFamily="34" charset="0"/>
                <a:cs typeface="Arial" pitchFamily="34" charset="0"/>
              </a:rPr>
              <a:t>http://leonardo.utirc.utoronto.ca:8080/cgi-bin/</a:t>
            </a:r>
          </a:p>
          <a:p>
            <a:pPr>
              <a:lnSpc>
                <a:spcPct val="90000"/>
              </a:lnSpc>
            </a:pPr>
            <a:r>
              <a:rPr lang="en-US" sz="2400" dirty="0">
                <a:latin typeface="Arial" pitchFamily="34" charset="0"/>
                <a:cs typeface="Arial" pitchFamily="34" charset="0"/>
              </a:rPr>
              <a:t>Designed for distribution of hypertext documents. </a:t>
            </a:r>
          </a:p>
          <a:p>
            <a:pPr>
              <a:lnSpc>
                <a:spcPct val="90000"/>
              </a:lnSpc>
            </a:pPr>
            <a:r>
              <a:rPr lang="en-US" sz="2400" dirty="0">
                <a:latin typeface="Arial" pitchFamily="34" charset="0"/>
                <a:cs typeface="Arial" pitchFamily="34" charset="0"/>
              </a:rPr>
              <a:t>HTTP is a client-server protocol. </a:t>
            </a:r>
          </a:p>
          <a:p>
            <a:pPr>
              <a:lnSpc>
                <a:spcPct val="90000"/>
              </a:lnSpc>
            </a:pPr>
            <a:r>
              <a:rPr lang="en-US" sz="2400" dirty="0">
                <a:latin typeface="Arial" pitchFamily="34" charset="0"/>
                <a:cs typeface="Arial" pitchFamily="34" charset="0"/>
              </a:rPr>
              <a:t>Two important features: </a:t>
            </a:r>
          </a:p>
          <a:p>
            <a:pPr lvl="1">
              <a:lnSpc>
                <a:spcPct val="90000"/>
              </a:lnSpc>
            </a:pPr>
            <a:r>
              <a:rPr lang="en-US" sz="2000" dirty="0">
                <a:latin typeface="Arial" pitchFamily="34" charset="0"/>
                <a:cs typeface="Arial" pitchFamily="34" charset="0"/>
              </a:rPr>
              <a:t>The ability to return to the client (e.g. Netscape) not just files (e.g. html files), but also information generated by programs running on the server (e.g. database searching results). </a:t>
            </a:r>
          </a:p>
          <a:p>
            <a:pPr lvl="1">
              <a:lnSpc>
                <a:spcPct val="90000"/>
              </a:lnSpc>
            </a:pPr>
            <a:r>
              <a:rPr lang="en-US" sz="2000" dirty="0">
                <a:latin typeface="Arial" pitchFamily="34" charset="0"/>
                <a:cs typeface="Arial" pitchFamily="34" charset="0"/>
              </a:rPr>
              <a:t>The ability to take data sent from the client and pass this information on to other programs (called CGI programs) on the server for further processing (e.g. order processing). HTTP URL in this case carries the information from the client to the server.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URL Example: mailto</a:t>
            </a:r>
          </a:p>
        </p:txBody>
      </p:sp>
      <p:sp>
        <p:nvSpPr>
          <p:cNvPr id="318467" name="Rectangle 3"/>
          <p:cNvSpPr>
            <a:spLocks noGrp="1" noChangeArrowheads="1"/>
          </p:cNvSpPr>
          <p:nvPr>
            <p:ph type="body" idx="1"/>
          </p:nvPr>
        </p:nvSpPr>
        <p:spPr/>
        <p:txBody>
          <a:bodyPr/>
          <a:lstStyle/>
          <a:p>
            <a:pPr>
              <a:lnSpc>
                <a:spcPct val="90000"/>
              </a:lnSpc>
            </a:pPr>
            <a:r>
              <a:rPr lang="en-US" dirty="0">
                <a:latin typeface="Arial" pitchFamily="34" charset="0"/>
                <a:cs typeface="Arial" pitchFamily="34" charset="0"/>
              </a:rPr>
              <a:t>Use mailto as the protocol. </a:t>
            </a:r>
          </a:p>
          <a:p>
            <a:pPr>
              <a:lnSpc>
                <a:spcPct val="90000"/>
              </a:lnSpc>
            </a:pPr>
            <a:r>
              <a:rPr lang="en-US" dirty="0">
                <a:latin typeface="Arial" pitchFamily="34" charset="0"/>
                <a:cs typeface="Arial" pitchFamily="34" charset="0"/>
              </a:rPr>
              <a:t>Followed by the email address of the target recipient. </a:t>
            </a:r>
          </a:p>
          <a:p>
            <a:pPr>
              <a:lnSpc>
                <a:spcPct val="90000"/>
              </a:lnSpc>
            </a:pPr>
            <a:r>
              <a:rPr lang="en-US" dirty="0">
                <a:latin typeface="Arial" pitchFamily="34" charset="0"/>
                <a:cs typeface="Arial" pitchFamily="34" charset="0"/>
              </a:rPr>
              <a:t>Note the omission of "//", between mailto: and the email address. </a:t>
            </a:r>
          </a:p>
          <a:p>
            <a:pPr>
              <a:lnSpc>
                <a:spcPct val="90000"/>
              </a:lnSpc>
            </a:pPr>
            <a:r>
              <a:rPr lang="en-US" dirty="0">
                <a:latin typeface="Arial" pitchFamily="34" charset="0"/>
                <a:cs typeface="Arial" pitchFamily="34" charset="0"/>
              </a:rPr>
              <a:t>A email interface (e.g. Netscape Mail) will be created to allow you to compose and send your email. </a:t>
            </a:r>
          </a:p>
          <a:p>
            <a:pPr>
              <a:lnSpc>
                <a:spcPct val="90000"/>
              </a:lnSpc>
            </a:pPr>
            <a:r>
              <a:rPr lang="en-US" dirty="0">
                <a:latin typeface="Arial" pitchFamily="34" charset="0"/>
                <a:cs typeface="Arial" pitchFamily="34" charset="0"/>
              </a:rPr>
              <a:t>mailto:csc1720@cse.cuhk.edu.hk</a:t>
            </a:r>
            <a:r>
              <a:rPr lang="en-US" b="1" dirty="0">
                <a:latin typeface="Arial" pitchFamily="34" charset="0"/>
                <a:cs typeface="Arial" pitchFamily="34" charset="0"/>
              </a:rPr>
              <a:t> </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t>URL Example: news</a:t>
            </a:r>
          </a:p>
        </p:txBody>
      </p:sp>
      <p:sp>
        <p:nvSpPr>
          <p:cNvPr id="319491" name="Rectangle 3"/>
          <p:cNvSpPr>
            <a:spLocks noGrp="1" noChangeArrowheads="1"/>
          </p:cNvSpPr>
          <p:nvPr>
            <p:ph type="body" idx="1"/>
          </p:nvPr>
        </p:nvSpPr>
        <p:spPr/>
        <p:txBody>
          <a:bodyPr/>
          <a:lstStyle/>
          <a:p>
            <a:r>
              <a:rPr lang="en-US" sz="2800" dirty="0">
                <a:latin typeface="Arial" pitchFamily="34" charset="0"/>
                <a:cs typeface="Arial" pitchFamily="34" charset="0"/>
              </a:rPr>
              <a:t>Use news as the protocol. </a:t>
            </a:r>
          </a:p>
          <a:p>
            <a:r>
              <a:rPr lang="en-US" sz="2800" dirty="0">
                <a:latin typeface="Arial" pitchFamily="34" charset="0"/>
                <a:cs typeface="Arial" pitchFamily="34" charset="0"/>
              </a:rPr>
              <a:t>Followed by the desired newsgroup. </a:t>
            </a:r>
          </a:p>
          <a:p>
            <a:r>
              <a:rPr lang="en-US" sz="2800" dirty="0">
                <a:latin typeface="Arial" pitchFamily="34" charset="0"/>
                <a:cs typeface="Arial" pitchFamily="34" charset="0"/>
              </a:rPr>
              <a:t>Note the omission of "//", between news: and the newsgroup. </a:t>
            </a:r>
          </a:p>
          <a:p>
            <a:r>
              <a:rPr lang="en-US" sz="2800" dirty="0">
                <a:latin typeface="Arial" pitchFamily="34" charset="0"/>
                <a:cs typeface="Arial" pitchFamily="34" charset="0"/>
              </a:rPr>
              <a:t>A news reader (e.g. Netscape News) will be created. </a:t>
            </a:r>
          </a:p>
          <a:p>
            <a:r>
              <a:rPr lang="en-US" sz="2800" dirty="0">
                <a:latin typeface="Arial" pitchFamily="34" charset="0"/>
                <a:cs typeface="Arial" pitchFamily="34" charset="0"/>
              </a:rPr>
              <a:t>News server etc. must be properly configured. </a:t>
            </a:r>
          </a:p>
          <a:p>
            <a:r>
              <a:rPr lang="en-US" sz="2800" dirty="0">
                <a:latin typeface="Arial" pitchFamily="34" charset="0"/>
                <a:cs typeface="Arial" pitchFamily="34" charset="0"/>
              </a:rPr>
              <a:t>news:cuhk.cse.csc1720 </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434</Words>
  <Application>Microsoft Office PowerPoint</Application>
  <PresentationFormat>On-screen Show (4:3)</PresentationFormat>
  <Paragraphs>61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Unit 2</vt:lpstr>
      <vt:lpstr>Universal Resource Locators (URL)</vt:lpstr>
      <vt:lpstr>Universal Resource Locator (URL)</vt:lpstr>
      <vt:lpstr>URL</vt:lpstr>
      <vt:lpstr>Relationship with URIs and URN</vt:lpstr>
      <vt:lpstr>Network Ports</vt:lpstr>
      <vt:lpstr>URL Example: HTTP</vt:lpstr>
      <vt:lpstr>URL Example: mailto</vt:lpstr>
      <vt:lpstr>URL Example: news</vt:lpstr>
      <vt:lpstr>URL Example: FTP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User</dc:creator>
  <cp:lastModifiedBy>User</cp:lastModifiedBy>
  <cp:revision>5</cp:revision>
  <dcterms:created xsi:type="dcterms:W3CDTF">2006-08-16T00:00:00Z</dcterms:created>
  <dcterms:modified xsi:type="dcterms:W3CDTF">2015-03-19T22:44:12Z</dcterms:modified>
</cp:coreProperties>
</file>