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4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5</a:t>
            </a:r>
            <a:endParaRPr lang="en-US" dirty="0"/>
          </a:p>
        </p:txBody>
      </p:sp>
      <p:sp>
        <p:nvSpPr>
          <p:cNvPr id="3" name="Subtitle 2"/>
          <p:cNvSpPr>
            <a:spLocks noGrp="1"/>
          </p:cNvSpPr>
          <p:nvPr>
            <p:ph type="subTitle" idx="1"/>
          </p:nvPr>
        </p:nvSpPr>
        <p:spPr/>
        <p:txBody>
          <a:bodyPr/>
          <a:lstStyle/>
          <a:p>
            <a:r>
              <a:rPr lang="en-US" dirty="0" smtClean="0"/>
              <a:t>Load Balancing: Proxy arrays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balancing</a:t>
            </a:r>
            <a:endParaRPr lang="en-US" dirty="0"/>
          </a:p>
        </p:txBody>
      </p:sp>
      <p:sp>
        <p:nvSpPr>
          <p:cNvPr id="3" name="Content Placeholder 2"/>
          <p:cNvSpPr>
            <a:spLocks noGrp="1"/>
          </p:cNvSpPr>
          <p:nvPr>
            <p:ph idx="1"/>
          </p:nvPr>
        </p:nvSpPr>
        <p:spPr>
          <a:xfrm>
            <a:off x="457200" y="1600200"/>
            <a:ext cx="8382000" cy="4525963"/>
          </a:xfrm>
        </p:spPr>
        <p:txBody>
          <a:bodyPr>
            <a:normAutofit fontScale="70000" lnSpcReduction="20000"/>
          </a:bodyPr>
          <a:lstStyle/>
          <a:p>
            <a:pPr algn="just"/>
            <a:r>
              <a:rPr lang="en-US" dirty="0" smtClean="0"/>
              <a:t>Load balancing is a method for distributing tasks onto multiple computers. </a:t>
            </a:r>
          </a:p>
          <a:p>
            <a:pPr algn="just"/>
            <a:r>
              <a:rPr lang="en-US" dirty="0" smtClean="0"/>
              <a:t>For instance, distributing incoming HTTP request for a web application onto multiple web server. There are a few different ways to implement load balancing. </a:t>
            </a:r>
          </a:p>
          <a:p>
            <a:pPr algn="just"/>
            <a:r>
              <a:rPr lang="en-US" dirty="0" smtClean="0"/>
              <a:t>In computing, </a:t>
            </a:r>
            <a:r>
              <a:rPr lang="en-US" b="1" dirty="0" smtClean="0"/>
              <a:t>load balancing</a:t>
            </a:r>
            <a:r>
              <a:rPr lang="en-US" dirty="0" smtClean="0"/>
              <a:t> distributes workloads across multiple computing resources, such as computers, a computer cluster, network links, central processing units or disk </a:t>
            </a:r>
            <a:r>
              <a:rPr lang="en-US" dirty="0" smtClean="0"/>
              <a:t>drives</a:t>
            </a:r>
          </a:p>
          <a:p>
            <a:pPr algn="just"/>
            <a:r>
              <a:rPr lang="en-US" dirty="0" smtClean="0"/>
              <a:t>Load balancing aims to optimize resource use, </a:t>
            </a:r>
            <a:r>
              <a:rPr lang="en-US" dirty="0" smtClean="0"/>
              <a:t>maximize throughput, minimize </a:t>
            </a:r>
            <a:r>
              <a:rPr lang="en-US" dirty="0" smtClean="0"/>
              <a:t>response time, and avoid overload of any single resource. Using multiple components with load balancing instead of a single component may increase reliability through redundancy. </a:t>
            </a:r>
            <a:endParaRPr lang="en-US" dirty="0" smtClean="0"/>
          </a:p>
          <a:p>
            <a:pPr algn="just"/>
            <a:r>
              <a:rPr lang="en-US" dirty="0" smtClean="0"/>
              <a:t>Load </a:t>
            </a:r>
            <a:r>
              <a:rPr lang="en-US" dirty="0" smtClean="0"/>
              <a:t>balancing usually involves dedicated software or hardware, such as a multilayer switch or a Domain Name System server process.</a:t>
            </a: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principle of load balancing</a:t>
            </a:r>
            <a:endParaRPr lang="en-US" dirty="0"/>
          </a:p>
        </p:txBody>
      </p:sp>
      <p:pic>
        <p:nvPicPr>
          <p:cNvPr id="1026" name="Picture 2"/>
          <p:cNvPicPr>
            <a:picLocks noGrp="1" noChangeAspect="1" noChangeArrowheads="1"/>
          </p:cNvPicPr>
          <p:nvPr>
            <p:ph idx="1"/>
          </p:nvPr>
        </p:nvPicPr>
        <p:blipFill>
          <a:blip r:embed="rId2"/>
          <a:srcRect l="26336" t="35356" r="20656" b="5717"/>
          <a:stretch>
            <a:fillRect/>
          </a:stretch>
        </p:blipFill>
        <p:spPr bwMode="auto">
          <a:xfrm>
            <a:off x="838200" y="1600200"/>
            <a:ext cx="7772400" cy="485775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457200" y="1295400"/>
            <a:ext cx="8229600" cy="5257800"/>
          </a:xfrm>
        </p:spPr>
        <p:txBody>
          <a:bodyPr>
            <a:normAutofit fontScale="70000" lnSpcReduction="20000"/>
          </a:bodyPr>
          <a:lstStyle/>
          <a:p>
            <a:pPr algn="just"/>
            <a:r>
              <a:rPr lang="en-US" dirty="0" smtClean="0"/>
              <a:t>The primary purpose of load balancing is to distribute the workload of an application onto multiple computers, so the application can process a higher workload. </a:t>
            </a:r>
          </a:p>
          <a:p>
            <a:pPr algn="just"/>
            <a:r>
              <a:rPr lang="en-US" dirty="0" smtClean="0"/>
              <a:t>Load balancing is way to scale an application</a:t>
            </a:r>
          </a:p>
          <a:p>
            <a:pPr algn="just"/>
            <a:r>
              <a:rPr lang="en-US" dirty="0" smtClean="0"/>
              <a:t>A secondary goal of load balancing is often to provide redundancy in your application. That is if one server in cluster of servers fails, the load balancer can temporarily remove that server from the cluster and divide the load onto the functioning servers.</a:t>
            </a:r>
          </a:p>
          <a:p>
            <a:pPr algn="just"/>
            <a:r>
              <a:rPr lang="en-US" dirty="0" smtClean="0"/>
              <a:t>Having multiple servers help each other in this way is typically called redundancy. </a:t>
            </a:r>
          </a:p>
          <a:p>
            <a:pPr algn="just"/>
            <a:r>
              <a:rPr lang="en-US" dirty="0" smtClean="0"/>
              <a:t>When an error happens and the task is moved from the falling server to a functioning server, this is typically called failover.</a:t>
            </a:r>
          </a:p>
          <a:p>
            <a:pPr algn="just"/>
            <a:r>
              <a:rPr lang="en-US" dirty="0" smtClean="0"/>
              <a:t>A set of servers running the same application in cooperation is typically referred to as a cluster of servers. </a:t>
            </a:r>
          </a:p>
          <a:p>
            <a:pPr algn="just"/>
            <a:r>
              <a:rPr lang="en-US" dirty="0" smtClean="0"/>
              <a:t>The purpose of cluster is typically both of the above two mentioned goals, To distribute load onto different servers, and to provide redundancy/ failover for each other</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Proxy arrays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Proxy arrays is a cluster of proxy server.</a:t>
            </a:r>
          </a:p>
          <a:p>
            <a:r>
              <a:rPr lang="en-US" dirty="0" smtClean="0"/>
              <a:t>Proxy </a:t>
            </a:r>
            <a:r>
              <a:rPr lang="en-US" dirty="0" smtClean="0"/>
              <a:t>arrays for distributed caching enable multiple proxies to serve as a single cache. </a:t>
            </a:r>
            <a:endParaRPr lang="en-US" dirty="0" smtClean="0"/>
          </a:p>
          <a:p>
            <a:r>
              <a:rPr lang="en-US" dirty="0" smtClean="0"/>
              <a:t>Each </a:t>
            </a:r>
            <a:r>
              <a:rPr lang="en-US" dirty="0" smtClean="0"/>
              <a:t>proxy in the array will contain different cached URLs that can be retrieved by a browser or downstream proxy server. </a:t>
            </a:r>
            <a:endParaRPr lang="en-US" dirty="0" smtClean="0"/>
          </a:p>
          <a:p>
            <a:r>
              <a:rPr lang="en-US" dirty="0" smtClean="0"/>
              <a:t>Proxy </a:t>
            </a:r>
            <a:r>
              <a:rPr lang="en-US" dirty="0" smtClean="0"/>
              <a:t>arrays prevent the duplication of caches that often occurs with multiple proxy servers. </a:t>
            </a:r>
            <a:endParaRPr lang="en-US" dirty="0" smtClean="0"/>
          </a:p>
          <a:p>
            <a:r>
              <a:rPr lang="en-US" dirty="0" smtClean="0"/>
              <a:t>Through </a:t>
            </a:r>
            <a:r>
              <a:rPr lang="en-US" dirty="0" smtClean="0"/>
              <a:t>hash-based routing, proxy arrays route requests to the correct cache in the proxy array.</a:t>
            </a:r>
          </a:p>
          <a:p>
            <a:r>
              <a:rPr lang="en-US" dirty="0" smtClean="0"/>
              <a:t>Proxy arrays also enable incremental scalability. </a:t>
            </a:r>
            <a:endParaRPr lang="en-US" dirty="0" smtClean="0"/>
          </a:p>
          <a:p>
            <a:r>
              <a:rPr lang="en-US" dirty="0" smtClean="0"/>
              <a:t>If we </a:t>
            </a:r>
            <a:r>
              <a:rPr lang="en-US" dirty="0" smtClean="0"/>
              <a:t>decide to add another proxy to your proxy array, each member’s cache is not invalidated. </a:t>
            </a:r>
            <a:endParaRPr lang="en-US" dirty="0" smtClean="0"/>
          </a:p>
          <a:p>
            <a:r>
              <a:rPr lang="en-US" dirty="0" smtClean="0"/>
              <a:t>Only </a:t>
            </a:r>
            <a:r>
              <a:rPr lang="en-US" dirty="0" smtClean="0"/>
              <a:t>1/</a:t>
            </a:r>
            <a:r>
              <a:rPr lang="en-US" i="1" dirty="0" smtClean="0"/>
              <a:t>n</a:t>
            </a:r>
            <a:r>
              <a:rPr lang="en-US" dirty="0" smtClean="0"/>
              <a:t> of the URLs in each member’s cache, where </a:t>
            </a:r>
            <a:r>
              <a:rPr lang="en-US" i="1" dirty="0" smtClean="0"/>
              <a:t>n</a:t>
            </a:r>
            <a:r>
              <a:rPr lang="en-US" dirty="0" smtClean="0"/>
              <a:t> is the number of proxies in your array, will be reassigned to other members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proxy array</a:t>
            </a:r>
            <a:endParaRPr lang="en-US" dirty="0"/>
          </a:p>
        </p:txBody>
      </p:sp>
      <p:pic>
        <p:nvPicPr>
          <p:cNvPr id="2050" name="Picture 2"/>
          <p:cNvPicPr>
            <a:picLocks noGrp="1" noChangeAspect="1" noChangeArrowheads="1"/>
          </p:cNvPicPr>
          <p:nvPr>
            <p:ph idx="1"/>
          </p:nvPr>
        </p:nvPicPr>
        <p:blipFill>
          <a:blip r:embed="rId2"/>
          <a:srcRect l="21603" t="13469" r="16870" b="9085"/>
          <a:stretch>
            <a:fillRect/>
          </a:stretch>
        </p:blipFill>
        <p:spPr bwMode="auto">
          <a:xfrm>
            <a:off x="457200" y="1677572"/>
            <a:ext cx="8229600" cy="4799428"/>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Unit 7</a:t>
            </a:r>
            <a:endParaRPr lang="en-US" dirty="0"/>
          </a:p>
        </p:txBody>
      </p:sp>
      <p:sp>
        <p:nvSpPr>
          <p:cNvPr id="5" name="Subtitle 4"/>
          <p:cNvSpPr>
            <a:spLocks noGrp="1"/>
          </p:cNvSpPr>
          <p:nvPr>
            <p:ph type="subTitle" idx="1"/>
          </p:nvPr>
        </p:nvSpPr>
        <p:spPr/>
        <p:txBody>
          <a:bodyPr/>
          <a:lstStyle/>
          <a:p>
            <a:r>
              <a:rPr lang="en-US" dirty="0" smtClean="0"/>
              <a:t> Security and System Administration Issues, Firewalls and Content Filtering</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Administrator</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A </a:t>
            </a:r>
            <a:r>
              <a:rPr lang="en-US" b="1" dirty="0" smtClean="0"/>
              <a:t>system administrator</a:t>
            </a:r>
            <a:r>
              <a:rPr lang="en-US" dirty="0" smtClean="0"/>
              <a:t>, or </a:t>
            </a:r>
            <a:r>
              <a:rPr lang="en-US" b="1" dirty="0" smtClean="0"/>
              <a:t>sysadmin</a:t>
            </a:r>
            <a:r>
              <a:rPr lang="en-US" dirty="0" smtClean="0"/>
              <a:t>, is a person who is responsible for the upkeep, configuration, and reliable operation </a:t>
            </a:r>
            <a:r>
              <a:rPr lang="en-US" dirty="0" smtClean="0"/>
              <a:t>of computer </a:t>
            </a:r>
            <a:r>
              <a:rPr lang="en-US" dirty="0" smtClean="0"/>
              <a:t>systems; especially </a:t>
            </a:r>
            <a:r>
              <a:rPr lang="en-US" dirty="0" smtClean="0"/>
              <a:t>multi-user computers</a:t>
            </a:r>
            <a:r>
              <a:rPr lang="en-US" dirty="0" smtClean="0"/>
              <a:t>, such as servers.</a:t>
            </a:r>
          </a:p>
          <a:p>
            <a:pPr algn="just"/>
            <a:r>
              <a:rPr lang="en-US" dirty="0" smtClean="0"/>
              <a:t>The system administrator seeks to ensure that </a:t>
            </a:r>
            <a:r>
              <a:rPr lang="en-US" dirty="0" smtClean="0"/>
              <a:t>the uptime, performance</a:t>
            </a:r>
            <a:r>
              <a:rPr lang="en-US" dirty="0" smtClean="0"/>
              <a:t>, resources, and security of the computers he or she manages meet the needs of the users, without exceeding the budget.</a:t>
            </a:r>
          </a:p>
          <a:p>
            <a:pPr algn="just"/>
            <a:r>
              <a:rPr lang="en-US" dirty="0" smtClean="0"/>
              <a:t>To meet these needs, a system administrator may acquire, install, or upgrade computer components and software; provide routine automation; maintain security </a:t>
            </a:r>
            <a:r>
              <a:rPr lang="en-US" dirty="0" smtClean="0"/>
              <a:t>policies; troubleshoot</a:t>
            </a:r>
            <a:r>
              <a:rPr lang="en-US" dirty="0" smtClean="0"/>
              <a:t>; train and/or supervise staff; or offer technical support for projects.</a:t>
            </a:r>
          </a:p>
          <a:p>
            <a:pPr algn="just"/>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639762"/>
          </a:xfrm>
        </p:spPr>
        <p:txBody>
          <a:bodyPr>
            <a:normAutofit fontScale="90000"/>
          </a:bodyPr>
          <a:lstStyle/>
          <a:p>
            <a:r>
              <a:rPr lang="en-US" dirty="0" smtClean="0"/>
              <a:t>jobs </a:t>
            </a:r>
            <a:r>
              <a:rPr lang="en-US" dirty="0" smtClean="0"/>
              <a:t>related to system administration</a:t>
            </a:r>
            <a:endParaRPr lang="en-US" dirty="0"/>
          </a:p>
        </p:txBody>
      </p:sp>
      <p:sp>
        <p:nvSpPr>
          <p:cNvPr id="3" name="Content Placeholder 2"/>
          <p:cNvSpPr>
            <a:spLocks noGrp="1"/>
          </p:cNvSpPr>
          <p:nvPr>
            <p:ph idx="1"/>
          </p:nvPr>
        </p:nvSpPr>
        <p:spPr>
          <a:xfrm>
            <a:off x="152400" y="1066800"/>
            <a:ext cx="8763000" cy="5791200"/>
          </a:xfrm>
        </p:spPr>
        <p:txBody>
          <a:bodyPr>
            <a:normAutofit fontScale="55000" lnSpcReduction="20000"/>
          </a:bodyPr>
          <a:lstStyle/>
          <a:p>
            <a:r>
              <a:rPr lang="en-US" sz="3500" dirty="0" smtClean="0"/>
              <a:t>A </a:t>
            </a:r>
            <a:r>
              <a:rPr lang="en-US" sz="3500" b="1" dirty="0" smtClean="0"/>
              <a:t>database administrator</a:t>
            </a:r>
            <a:r>
              <a:rPr lang="en-US" sz="3500" dirty="0" smtClean="0"/>
              <a:t> (DBA) maintains a database system, and is responsible for </a:t>
            </a:r>
            <a:r>
              <a:rPr lang="en-US" sz="3500" dirty="0" smtClean="0"/>
              <a:t>the integrity </a:t>
            </a:r>
            <a:r>
              <a:rPr lang="en-US" sz="3500" dirty="0" smtClean="0"/>
              <a:t>of the data and the efficiency and performance of the system.</a:t>
            </a:r>
          </a:p>
          <a:p>
            <a:r>
              <a:rPr lang="en-US" sz="3500" dirty="0" smtClean="0"/>
              <a:t>A </a:t>
            </a:r>
            <a:r>
              <a:rPr lang="en-US" sz="3500" b="1" dirty="0" smtClean="0"/>
              <a:t>network administrator</a:t>
            </a:r>
            <a:r>
              <a:rPr lang="en-US" sz="3500" dirty="0" smtClean="0"/>
              <a:t> maintains network infrastructure such </a:t>
            </a:r>
            <a:r>
              <a:rPr lang="en-US" sz="3500" dirty="0" smtClean="0"/>
              <a:t>as switches and routers, and </a:t>
            </a:r>
            <a:r>
              <a:rPr lang="en-US" sz="3500" dirty="0" smtClean="0"/>
              <a:t>diagnoses problems with these or with the behavior of network-attached computers.</a:t>
            </a:r>
          </a:p>
          <a:p>
            <a:r>
              <a:rPr lang="en-US" sz="3500" dirty="0" smtClean="0"/>
              <a:t>A </a:t>
            </a:r>
            <a:r>
              <a:rPr lang="en-US" sz="3500" b="1" dirty="0" smtClean="0"/>
              <a:t>security administrator</a:t>
            </a:r>
            <a:r>
              <a:rPr lang="en-US" sz="3500" dirty="0" smtClean="0"/>
              <a:t> is a specialist in computer and network security, including the administration of security devices such as firewalls, as well as consulting on general security measures.</a:t>
            </a:r>
          </a:p>
          <a:p>
            <a:r>
              <a:rPr lang="en-US" sz="3500" dirty="0" smtClean="0"/>
              <a:t>A </a:t>
            </a:r>
            <a:r>
              <a:rPr lang="en-US" sz="3500" b="1" dirty="0" smtClean="0"/>
              <a:t>web administrator</a:t>
            </a:r>
            <a:r>
              <a:rPr lang="en-US" sz="3500" dirty="0" smtClean="0"/>
              <a:t> maintains web server services (such as Apache or IIS) that allow for internal or external access to web sites. Tasks include managing multiple sites, administering security, and configuring necessary components and software. Responsibilities may also include software change management.</a:t>
            </a:r>
          </a:p>
          <a:p>
            <a:r>
              <a:rPr lang="en-US" sz="3500" dirty="0" smtClean="0"/>
              <a:t>A </a:t>
            </a:r>
            <a:r>
              <a:rPr lang="en-US" sz="3500" b="1" dirty="0" smtClean="0"/>
              <a:t>computer operator</a:t>
            </a:r>
            <a:r>
              <a:rPr lang="en-US" sz="3500" dirty="0" smtClean="0"/>
              <a:t> performs routine maintenance and upkeep, such as changing backup tapes or replacing failed drives in a redundant array of independent disks (RAID). Such tasks usually require physical presence in the room with the computer, and while less skilled than sysadmin tasks, may require a similar level of trust, since the operator has access to possibly sensitive data.</a:t>
            </a:r>
          </a:p>
          <a:p>
            <a:r>
              <a:rPr lang="en-US" sz="3500" dirty="0" smtClean="0"/>
              <a:t>A </a:t>
            </a:r>
            <a:r>
              <a:rPr lang="en-US" sz="3500" b="1" dirty="0" smtClean="0"/>
              <a:t>postmaster administers</a:t>
            </a:r>
            <a:r>
              <a:rPr lang="en-US" sz="3500" dirty="0" smtClean="0"/>
              <a:t> a mail server.</a:t>
            </a:r>
          </a:p>
          <a:p>
            <a:r>
              <a:rPr lang="en-US" sz="3500" dirty="0" smtClean="0"/>
              <a:t>A </a:t>
            </a:r>
            <a:r>
              <a:rPr lang="en-US" sz="3500" b="1" dirty="0" smtClean="0"/>
              <a:t>Storage (SAN) Administrator</a:t>
            </a:r>
            <a:r>
              <a:rPr lang="en-US" sz="3500" dirty="0" smtClean="0"/>
              <a:t> can create, provision, add or remove Storage to/from Computer systems. Storage can be attached locally to the system or from a storage area network (SAN) or network-attached storage (NAS). The administrator can also create file systems from newly added sto</a:t>
            </a:r>
            <a:r>
              <a:rPr lang="en-US" dirty="0" smtClean="0"/>
              <a:t>rage</a:t>
            </a:r>
            <a:r>
              <a:rPr lang="en-US" dirty="0" smtClean="0"/>
              <a:t>.</a:t>
            </a:r>
            <a:endParaRPr lang="en-US"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361</Words>
  <Application>Microsoft Office PowerPoint</Application>
  <PresentationFormat>On-screen Show (4:3)</PresentationFormat>
  <Paragraphs>41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Unit 5</vt:lpstr>
      <vt:lpstr>Load balancing</vt:lpstr>
      <vt:lpstr>Basic principle of load balancing</vt:lpstr>
      <vt:lpstr>Contd..</vt:lpstr>
      <vt:lpstr>Proxy arrays</vt:lpstr>
      <vt:lpstr>Working of proxy array</vt:lpstr>
      <vt:lpstr>Unit 7</vt:lpstr>
      <vt:lpstr>System Administrator</vt:lpstr>
      <vt:lpstr>jobs related to system administration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10</cp:revision>
  <dcterms:created xsi:type="dcterms:W3CDTF">2006-08-16T00:00:00Z</dcterms:created>
  <dcterms:modified xsi:type="dcterms:W3CDTF">2015-04-08T17:09:21Z</dcterms:modified>
</cp:coreProperties>
</file>