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0" r:id="rId5"/>
    <p:sldId id="301" r:id="rId6"/>
    <p:sldId id="302" r:id="rId7"/>
    <p:sldId id="259" r:id="rId8"/>
    <p:sldId id="262" r:id="rId9"/>
    <p:sldId id="263" r:id="rId10"/>
    <p:sldId id="264" r:id="rId11"/>
    <p:sldId id="265" r:id="rId12"/>
    <p:sldId id="266" r:id="rId13"/>
    <p:sldId id="286" r:id="rId14"/>
    <p:sldId id="287" r:id="rId15"/>
    <p:sldId id="288" r:id="rId16"/>
    <p:sldId id="289" r:id="rId17"/>
    <p:sldId id="267" r:id="rId18"/>
    <p:sldId id="268" r:id="rId19"/>
    <p:sldId id="269" r:id="rId20"/>
    <p:sldId id="270" r:id="rId21"/>
    <p:sldId id="271" r:id="rId22"/>
    <p:sldId id="278" r:id="rId23"/>
    <p:sldId id="279" r:id="rId24"/>
    <p:sldId id="283" r:id="rId25"/>
    <p:sldId id="303" r:id="rId26"/>
    <p:sldId id="285" r:id="rId27"/>
    <p:sldId id="290" r:id="rId28"/>
    <p:sldId id="291" r:id="rId29"/>
    <p:sldId id="292" r:id="rId30"/>
    <p:sldId id="293" r:id="rId31"/>
    <p:sldId id="294" r:id="rId32"/>
    <p:sldId id="295" r:id="rId33"/>
    <p:sldId id="296" r:id="rId34"/>
    <p:sldId id="297" r:id="rId35"/>
    <p:sldId id="298" r:id="rId36"/>
    <p:sldId id="29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02"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EBCF3FC1-1561-428E-9D9F-B6BB84E070D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en.wikipedia.org/wiki/Gateway_(computer_network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en.wikipedia.org/wiki/Point-to-Point_Protocol" TargetMode="External"/><Relationship Id="rId2" Type="http://schemas.openxmlformats.org/officeDocument/2006/relationships/hyperlink" Target="http://en.wikipedia.org/wiki/Network_Access_Server"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en.wikipedia.org/wiki/Kerberos_(protocol)" TargetMode="External"/><Relationship Id="rId3" Type="http://schemas.openxmlformats.org/officeDocument/2006/relationships/hyperlink" Target="http://en.wikipedia.org/wiki/Password" TargetMode="External"/><Relationship Id="rId7" Type="http://schemas.openxmlformats.org/officeDocument/2006/relationships/hyperlink" Target="http://en.wikipedia.org/wiki/SQL" TargetMode="External"/><Relationship Id="rId2" Type="http://schemas.openxmlformats.org/officeDocument/2006/relationships/hyperlink" Target="http://en.wikipedia.org/wiki/Username" TargetMode="External"/><Relationship Id="rId1" Type="http://schemas.openxmlformats.org/officeDocument/2006/relationships/slideLayout" Target="../slideLayouts/slideLayout2.xml"/><Relationship Id="rId6" Type="http://schemas.openxmlformats.org/officeDocument/2006/relationships/hyperlink" Target="http://en.wikipedia.org/wiki/Extensible_Authentication_Protocol" TargetMode="External"/><Relationship Id="rId5" Type="http://schemas.openxmlformats.org/officeDocument/2006/relationships/hyperlink" Target="http://en.wikipedia.org/wiki/Challenge-handshake_authentication_protocol" TargetMode="External"/><Relationship Id="rId10" Type="http://schemas.openxmlformats.org/officeDocument/2006/relationships/hyperlink" Target="http://en.wikipedia.org/wiki/Active_Directory" TargetMode="External"/><Relationship Id="rId4" Type="http://schemas.openxmlformats.org/officeDocument/2006/relationships/hyperlink" Target="http://en.wikipedia.org/wiki/Password_authentication_protocol" TargetMode="External"/><Relationship Id="rId9" Type="http://schemas.openxmlformats.org/officeDocument/2006/relationships/hyperlink" Target="http://en.wikipedia.org/wiki/LDAP"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en.wikipedia.org/wiki/Statistical" TargetMode="External"/><Relationship Id="rId2" Type="http://schemas.openxmlformats.org/officeDocument/2006/relationships/hyperlink" Target="http://en.wikipedia.org/wiki/Bill_(paymen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en.wikipedia.org/wiki/Eduroa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3</a:t>
            </a:r>
            <a:endParaRPr lang="en-US" dirty="0"/>
          </a:p>
        </p:txBody>
      </p:sp>
      <p:sp>
        <p:nvSpPr>
          <p:cNvPr id="3" name="Subtitle 2"/>
          <p:cNvSpPr>
            <a:spLocks noGrp="1"/>
          </p:cNvSpPr>
          <p:nvPr>
            <p:ph type="subTitle" idx="1"/>
          </p:nvPr>
        </p:nvSpPr>
        <p:spPr/>
        <p:txBody>
          <a:bodyPr/>
          <a:lstStyle/>
          <a:p>
            <a:r>
              <a:rPr lang="en-US" dirty="0" smtClean="0"/>
              <a:t>Server Concepts: </a:t>
            </a:r>
          </a:p>
          <a:p>
            <a:r>
              <a:rPr lang="en-US" dirty="0" smtClean="0"/>
              <a:t>WEB Proxy, RADIUS, MAIL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Contd..</a:t>
            </a:r>
            <a:endParaRPr lang="en-US" dirty="0"/>
          </a:p>
        </p:txBody>
      </p:sp>
      <p:sp>
        <p:nvSpPr>
          <p:cNvPr id="31747" name="Rectangle 3"/>
          <p:cNvSpPr>
            <a:spLocks noGrp="1" noChangeArrowheads="1"/>
          </p:cNvSpPr>
          <p:nvPr>
            <p:ph idx="1"/>
          </p:nvPr>
        </p:nvSpPr>
        <p:spPr/>
        <p:txBody>
          <a:bodyPr/>
          <a:lstStyle/>
          <a:p>
            <a:r>
              <a:rPr lang="en-US" dirty="0"/>
              <a:t>Usually, all clients with a subnet use the same proxy server.</a:t>
            </a:r>
          </a:p>
          <a:p>
            <a:r>
              <a:rPr lang="en-US" dirty="0"/>
              <a:t>This makes it possible for the proxy server to cache documents that are requested by one or more clients (repeatedly).</a:t>
            </a:r>
          </a:p>
          <a:p>
            <a:r>
              <a:rPr lang="en-US" dirty="0"/>
              <a:t>For clients using a web proxy server, it is as if they are getting responses directly from a remote server.</a:t>
            </a:r>
          </a:p>
          <a:p>
            <a:endParaRPr lang="en-US" dirty="0"/>
          </a:p>
          <a:p>
            <a:pPr>
              <a:buFont typeface="Wingdings" pitchFamily="2" charset="2"/>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Contd…</a:t>
            </a:r>
            <a:endParaRPr lang="en-US" dirty="0"/>
          </a:p>
        </p:txBody>
      </p:sp>
      <p:sp>
        <p:nvSpPr>
          <p:cNvPr id="32771" name="Rectangle 3"/>
          <p:cNvSpPr>
            <a:spLocks noGrp="1" noChangeArrowheads="1"/>
          </p:cNvSpPr>
          <p:nvPr>
            <p:ph type="body" idx="1"/>
          </p:nvPr>
        </p:nvSpPr>
        <p:spPr/>
        <p:txBody>
          <a:bodyPr/>
          <a:lstStyle/>
          <a:p>
            <a:r>
              <a:rPr lang="en-US" sz="2800"/>
              <a:t>Clients without a Domain Name Service can still access the Web</a:t>
            </a:r>
          </a:p>
          <a:p>
            <a:r>
              <a:rPr lang="en-US" sz="2800"/>
              <a:t>All that is needed is the proxy server’s IP address.</a:t>
            </a:r>
          </a:p>
          <a:p>
            <a:r>
              <a:rPr lang="en-US" sz="2800"/>
              <a:t>Most Web Proxy Servers are implemented on a per-access method basis.</a:t>
            </a:r>
          </a:p>
          <a:p>
            <a:pPr lvl="1"/>
            <a:r>
              <a:rPr lang="en-US" sz="2400"/>
              <a:t>It can allow or deny internet requests according to the protocol used.</a:t>
            </a:r>
          </a:p>
          <a:p>
            <a:pPr lvl="1"/>
            <a:r>
              <a:rPr lang="en-US" sz="2400"/>
              <a:t>For Example: A proxy server can allow calls to FTP while but deny calls to HTTP servers.</a:t>
            </a:r>
          </a:p>
          <a:p>
            <a:pPr lvl="1">
              <a:buFontTx/>
              <a:buNone/>
            </a:pPr>
            <a:endParaRPr lang="en-US" sz="2400"/>
          </a:p>
          <a:p>
            <a:pPr lvl="1">
              <a:buFontTx/>
              <a:buNone/>
            </a:pPr>
            <a:endParaRPr lang="en-US" sz="2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76200"/>
            <a:ext cx="8229600" cy="715962"/>
          </a:xfrm>
        </p:spPr>
        <p:txBody>
          <a:bodyPr>
            <a:normAutofit fontScale="90000"/>
          </a:bodyPr>
          <a:lstStyle/>
          <a:p>
            <a:r>
              <a:rPr lang="en-US" dirty="0" smtClean="0"/>
              <a:t>purposes of proxy server</a:t>
            </a:r>
            <a:endParaRPr lang="en-US" dirty="0"/>
          </a:p>
        </p:txBody>
      </p:sp>
      <p:sp>
        <p:nvSpPr>
          <p:cNvPr id="33795" name="Rectangle 3"/>
          <p:cNvSpPr>
            <a:spLocks noGrp="1" noChangeArrowheads="1"/>
          </p:cNvSpPr>
          <p:nvPr>
            <p:ph type="body" idx="1"/>
          </p:nvPr>
        </p:nvSpPr>
        <p:spPr>
          <a:xfrm>
            <a:off x="228600" y="914400"/>
            <a:ext cx="8763000" cy="5715000"/>
          </a:xfrm>
        </p:spPr>
        <p:txBody>
          <a:bodyPr>
            <a:normAutofit fontScale="70000" lnSpcReduction="20000"/>
          </a:bodyPr>
          <a:lstStyle/>
          <a:p>
            <a:pPr lvl="0"/>
            <a:r>
              <a:rPr lang="en-US" dirty="0" smtClean="0"/>
              <a:t>To keep machines behind it anonymous, mainly for security.</a:t>
            </a:r>
          </a:p>
          <a:p>
            <a:pPr lvl="0"/>
            <a:r>
              <a:rPr lang="en-US" dirty="0" smtClean="0"/>
              <a:t>To speed up access to resources (using caching). Web proxies are commonly used to cache web pages from a web server.</a:t>
            </a:r>
          </a:p>
          <a:p>
            <a:pPr lvl="0"/>
            <a:r>
              <a:rPr lang="en-US" dirty="0" smtClean="0"/>
              <a:t>To apply access policy to network services or content, e.g. to block undesired sites.</a:t>
            </a:r>
          </a:p>
          <a:p>
            <a:pPr lvl="0"/>
            <a:r>
              <a:rPr lang="en-US" dirty="0" smtClean="0"/>
              <a:t>To access sites prohibited or filtered by your ISP or institution.</a:t>
            </a:r>
          </a:p>
          <a:p>
            <a:pPr lvl="0"/>
            <a:r>
              <a:rPr lang="en-US" dirty="0" smtClean="0"/>
              <a:t>To log / audit usage, i.e. to provide company employee Internet usage reporting.</a:t>
            </a:r>
          </a:p>
          <a:p>
            <a:pPr lvl="0"/>
            <a:r>
              <a:rPr lang="en-US" dirty="0" smtClean="0"/>
              <a:t>To bypass security / parental controls.</a:t>
            </a:r>
          </a:p>
          <a:p>
            <a:pPr lvl="0"/>
            <a:r>
              <a:rPr lang="en-US" dirty="0" smtClean="0"/>
              <a:t>To circumvent Internet filtering to access content otherwise blocked by governments.</a:t>
            </a:r>
          </a:p>
          <a:p>
            <a:pPr lvl="0"/>
            <a:r>
              <a:rPr lang="en-US" dirty="0" smtClean="0"/>
              <a:t>To scan transmitted content for malware before delivery.</a:t>
            </a:r>
          </a:p>
          <a:p>
            <a:pPr lvl="0"/>
            <a:r>
              <a:rPr lang="en-US" dirty="0" smtClean="0"/>
              <a:t>To scan outbound content, e.g., for data loss prevention.</a:t>
            </a:r>
          </a:p>
          <a:p>
            <a:pPr lvl="0"/>
            <a:r>
              <a:rPr lang="en-US" dirty="0" smtClean="0"/>
              <a:t>To allow a web site to make web requests to externally hosted resources (e.g. images, music files, etc.) when cross-domain restrictions prohibit the web site from linking directly to the outside domains.</a:t>
            </a:r>
          </a:p>
          <a:p>
            <a:pPr>
              <a:buFont typeface="Wingdings" pitchFamily="2" charset="2"/>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proxy</a:t>
            </a:r>
            <a:endParaRPr lang="en-US" b="1"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r>
              <a:rPr lang="en-US" dirty="0" smtClean="0"/>
              <a:t>A proxy server may reside on the user's local computer, or at various points between the user's computer and destination servers on the Internet.</a:t>
            </a:r>
          </a:p>
          <a:p>
            <a:r>
              <a:rPr lang="en-US" dirty="0" smtClean="0"/>
              <a:t>A proxy server that passes requests and responses unmodified is usually called a </a:t>
            </a:r>
            <a:r>
              <a:rPr lang="en-US" dirty="0" smtClean="0">
                <a:hlinkClick r:id="rId2" tooltip="Gateway (computer networking)"/>
              </a:rPr>
              <a:t>gateway</a:t>
            </a:r>
            <a:r>
              <a:rPr lang="en-US" dirty="0" smtClean="0"/>
              <a:t> or sometimes a </a:t>
            </a:r>
            <a:r>
              <a:rPr lang="en-US" i="1" dirty="0" smtClean="0"/>
              <a:t>tunneling proxy</a:t>
            </a:r>
            <a:r>
              <a:rPr lang="en-US" dirty="0" smtClean="0"/>
              <a:t>.</a:t>
            </a:r>
          </a:p>
          <a:p>
            <a:r>
              <a:rPr lang="en-US" dirty="0" smtClean="0"/>
              <a:t>A forward proxy is an Internet-facing proxy used to retrieve from a wide range of sources (in most cases anywhere on the Internet).</a:t>
            </a:r>
          </a:p>
          <a:p>
            <a:r>
              <a:rPr lang="en-US" dirty="0" smtClean="0"/>
              <a:t>A reverse proxy is usually an Internet-facing proxy used as a front-end to control and protect access to a server on a private network. A reverse proxy commonly also performs tasks such as load-balancing, authentication, decryption or caching.</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Open proxies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 open proxy is a forwarding proxy server that is accessible by any Internet user.</a:t>
            </a:r>
          </a:p>
          <a:p>
            <a:r>
              <a:rPr lang="en-US" dirty="0" smtClean="0"/>
              <a:t> Gordon Lyon estimates there are "hundreds of thousands" of open proxies on the Internet.</a:t>
            </a:r>
            <a:endParaRPr lang="en-US" baseline="30000" dirty="0" smtClean="0"/>
          </a:p>
          <a:p>
            <a:r>
              <a:rPr lang="en-US" dirty="0" smtClean="0"/>
              <a:t>An </a:t>
            </a:r>
            <a:r>
              <a:rPr lang="en-US" i="1" dirty="0" smtClean="0"/>
              <a:t>anonymous open proxy</a:t>
            </a:r>
            <a:r>
              <a:rPr lang="en-US" dirty="0" smtClean="0"/>
              <a:t> allows users to conceal their IP address while browsing the Web or using other Internet services. </a:t>
            </a:r>
          </a:p>
          <a:p>
            <a:r>
              <a:rPr lang="en-US" dirty="0" smtClean="0"/>
              <a:t>There are varying degrees of anonymity however, as well as a number of methods of 'tricking' the client into revealing itself regardless of the proxy being used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dirty="0" smtClean="0"/>
              <a:t>Reverse proxies</a:t>
            </a:r>
            <a:endParaRPr lang="en-US" dirty="0"/>
          </a:p>
        </p:txBody>
      </p:sp>
      <p:sp>
        <p:nvSpPr>
          <p:cNvPr id="6" name="Content Placeholder 5"/>
          <p:cNvSpPr>
            <a:spLocks noGrp="1"/>
          </p:cNvSpPr>
          <p:nvPr>
            <p:ph idx="1"/>
          </p:nvPr>
        </p:nvSpPr>
        <p:spPr>
          <a:xfrm>
            <a:off x="457200" y="1600200"/>
            <a:ext cx="8229600" cy="5105400"/>
          </a:xfrm>
        </p:spPr>
        <p:txBody>
          <a:bodyPr>
            <a:normAutofit fontScale="77500" lnSpcReduction="20000"/>
          </a:bodyPr>
          <a:lstStyle/>
          <a:p>
            <a:pPr algn="just"/>
            <a:r>
              <a:rPr lang="en-US" dirty="0" smtClean="0"/>
              <a:t>A </a:t>
            </a:r>
            <a:r>
              <a:rPr lang="en-US" b="1" dirty="0" smtClean="0"/>
              <a:t>reverse proxy</a:t>
            </a:r>
            <a:r>
              <a:rPr lang="en-US" dirty="0" smtClean="0"/>
              <a:t> (or surrogate) is a proxy server that appears to clients to be an ordinary server. </a:t>
            </a:r>
          </a:p>
          <a:p>
            <a:pPr algn="just"/>
            <a:r>
              <a:rPr lang="en-US" dirty="0" smtClean="0"/>
              <a:t>Requests are forwarded to one or more proxy servers which handle the request. </a:t>
            </a:r>
          </a:p>
          <a:p>
            <a:pPr algn="just"/>
            <a:r>
              <a:rPr lang="en-US" dirty="0" smtClean="0"/>
              <a:t>The response from the proxy server is returned as if it came directly from the origin server, leaving the client no knowledge of the origin servers.</a:t>
            </a:r>
            <a:endParaRPr lang="en-US" baseline="30000" dirty="0" smtClean="0"/>
          </a:p>
          <a:p>
            <a:pPr algn="just"/>
            <a:r>
              <a:rPr lang="en-US" dirty="0" smtClean="0"/>
              <a:t>Reverse proxies are installed in the neighborhood of one or more web servers. </a:t>
            </a:r>
          </a:p>
          <a:p>
            <a:pPr algn="just"/>
            <a:r>
              <a:rPr lang="en-US" dirty="0" smtClean="0"/>
              <a:t>All traffic coming from the Internet and with a destination of one of the neighborhood's web servers goes through the proxy server. The use of "reverse" originates in its counterpart "forward proxy" since the reverse proxy sits closer to the web server and serves only a restricted set of websites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Reasons for installing reverse proxy servers</a:t>
            </a:r>
            <a:endParaRPr lang="en-US" dirty="0"/>
          </a:p>
        </p:txBody>
      </p:sp>
      <p:sp>
        <p:nvSpPr>
          <p:cNvPr id="3" name="Content Placeholder 2"/>
          <p:cNvSpPr>
            <a:spLocks noGrp="1"/>
          </p:cNvSpPr>
          <p:nvPr>
            <p:ph idx="1"/>
          </p:nvPr>
        </p:nvSpPr>
        <p:spPr>
          <a:xfrm>
            <a:off x="152400" y="1600200"/>
            <a:ext cx="8763000" cy="5105400"/>
          </a:xfrm>
        </p:spPr>
        <p:txBody>
          <a:bodyPr>
            <a:noAutofit/>
          </a:bodyPr>
          <a:lstStyle/>
          <a:p>
            <a:pPr algn="just"/>
            <a:r>
              <a:rPr lang="en-US" sz="1500" b="1" dirty="0" smtClean="0"/>
              <a:t>Encryption / SSL acceleration: </a:t>
            </a:r>
            <a:r>
              <a:rPr lang="en-US" sz="1500" dirty="0" smtClean="0"/>
              <a:t>when secure web sites are created, the SSL encryption is often not done by the web server itself, but by a reverse proxy that is equipped with SSL acceleration hardware. Furthermore, a host can provide a single "SSL proxy" to provide SSL encryption for an arbitrary number of hosts; removing the need for a separate SSL Server Certificate for each host, with the downside that all hosts behind the SSL proxy have to share a common DNS name or IP address for SSL connections. </a:t>
            </a:r>
          </a:p>
          <a:p>
            <a:pPr algn="just"/>
            <a:r>
              <a:rPr lang="en-US" sz="1500" b="1" dirty="0" smtClean="0"/>
              <a:t>Load balancing:</a:t>
            </a:r>
            <a:r>
              <a:rPr lang="en-US" sz="1500" dirty="0" smtClean="0"/>
              <a:t> the reverse proxy can distribute the load to several web servers, each web server serving its own application area. In such a case, the reverse proxy may need to rewrite the URLs in each web page</a:t>
            </a:r>
          </a:p>
          <a:p>
            <a:pPr algn="just"/>
            <a:r>
              <a:rPr lang="en-US" sz="1500" dirty="0" smtClean="0"/>
              <a:t>Serve/cache static content: A reverse proxy can offload the web servers by caching static content like pictures and other static graphical content.</a:t>
            </a:r>
          </a:p>
          <a:p>
            <a:pPr algn="just"/>
            <a:r>
              <a:rPr lang="en-US" sz="1500" b="1" dirty="0" smtClean="0"/>
              <a:t>Compression:</a:t>
            </a:r>
            <a:r>
              <a:rPr lang="en-US" sz="1500" dirty="0" smtClean="0"/>
              <a:t> the proxy server can optimize and compress the content to speed up the load time.</a:t>
            </a:r>
          </a:p>
          <a:p>
            <a:pPr algn="just"/>
            <a:r>
              <a:rPr lang="en-US" sz="1500" b="1" dirty="0" smtClean="0"/>
              <a:t>Spoon feeding: </a:t>
            </a:r>
            <a:r>
              <a:rPr lang="en-US" sz="1500" dirty="0" smtClean="0"/>
              <a:t>reduces resource usage caused by slow clients on the web servers by caching the content the web server sent and slowly "spoon feeding" it to the client. This especially benefits dynamically generated pages.</a:t>
            </a:r>
          </a:p>
          <a:p>
            <a:pPr algn="just"/>
            <a:r>
              <a:rPr lang="en-US" sz="1500" b="1" dirty="0" smtClean="0"/>
              <a:t>Security:</a:t>
            </a:r>
            <a:r>
              <a:rPr lang="en-US" sz="1500" dirty="0" smtClean="0"/>
              <a:t> the proxy server is an additional layer of defense and can protect against some OS and Web Server specific attacks. However, it does not provide any protection from attacks against the web application or service itself, which is generally considered the larger threat.</a:t>
            </a:r>
          </a:p>
          <a:p>
            <a:pPr algn="just"/>
            <a:r>
              <a:rPr lang="en-US" sz="1500" b="1" dirty="0" smtClean="0"/>
              <a:t>Extranet Publishing:</a:t>
            </a:r>
            <a:r>
              <a:rPr lang="en-US" sz="1500" dirty="0" smtClean="0"/>
              <a:t> a reverse proxy server facing the Internet can be used to communicate to a firewall server internal to an organization, providing extranet access to some functions while keeping the servers behind the firewalls. If used in this way, security measures should be considered to protect the rest of your infrastructure in case this server is compromised, as its web application is exposed to attack from the Internet.</a:t>
            </a:r>
          </a:p>
          <a:p>
            <a:pPr algn="just">
              <a:buNone/>
            </a:pPr>
            <a:endParaRPr lang="en-US" sz="15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4" name="Picture 8" descr="C:\My Documents\My Pictures\help25.gif"/>
          <p:cNvPicPr>
            <a:picLocks noChangeAspect="1" noChangeArrowheads="1"/>
          </p:cNvPicPr>
          <p:nvPr/>
        </p:nvPicPr>
        <p:blipFill>
          <a:blip r:embed="rId2"/>
          <a:srcRect/>
          <a:stretch>
            <a:fillRect/>
          </a:stretch>
        </p:blipFill>
        <p:spPr bwMode="auto">
          <a:xfrm>
            <a:off x="1046163" y="1096963"/>
            <a:ext cx="7051675" cy="466407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Caching Documents?</a:t>
            </a:r>
          </a:p>
        </p:txBody>
      </p:sp>
      <p:sp>
        <p:nvSpPr>
          <p:cNvPr id="35843" name="Rectangle 3"/>
          <p:cNvSpPr>
            <a:spLocks noGrp="1" noChangeArrowheads="1"/>
          </p:cNvSpPr>
          <p:nvPr>
            <p:ph type="body" sz="half" idx="1"/>
          </p:nvPr>
        </p:nvSpPr>
        <p:spPr>
          <a:xfrm>
            <a:off x="685800" y="1981200"/>
            <a:ext cx="7391400" cy="4114800"/>
          </a:xfrm>
        </p:spPr>
        <p:txBody>
          <a:bodyPr/>
          <a:lstStyle/>
          <a:p>
            <a:pPr>
              <a:lnSpc>
                <a:spcPct val="90000"/>
              </a:lnSpc>
            </a:pPr>
            <a:r>
              <a:rPr lang="en-US" sz="2800"/>
              <a:t>Caching documents means keeping a copy of internet documents so the server doesn’t need to request them over again.</a:t>
            </a:r>
          </a:p>
          <a:p>
            <a:pPr>
              <a:lnSpc>
                <a:spcPct val="90000"/>
              </a:lnSpc>
            </a:pPr>
            <a:r>
              <a:rPr lang="en-US" sz="2800"/>
              <a:t>It is more effective with the web proxy server than for the client.</a:t>
            </a:r>
          </a:p>
          <a:p>
            <a:pPr lvl="1">
              <a:lnSpc>
                <a:spcPct val="90000"/>
              </a:lnSpc>
            </a:pPr>
            <a:r>
              <a:rPr lang="en-US" sz="2400"/>
              <a:t>Saves disk space because only one copy needs to be cached.</a:t>
            </a:r>
          </a:p>
          <a:p>
            <a:pPr>
              <a:lnSpc>
                <a:spcPct val="90000"/>
              </a:lnSpc>
            </a:pPr>
            <a:r>
              <a:rPr lang="en-US" sz="2800"/>
              <a:t>System administrator can also predict which documents are worth caching and which ones are not.</a:t>
            </a:r>
          </a:p>
          <a:p>
            <a:pPr>
              <a:lnSpc>
                <a:spcPct val="90000"/>
              </a:lnSpc>
            </a:pPr>
            <a:endParaRPr lang="en-US" sz="2800"/>
          </a:p>
          <a:p>
            <a:pPr>
              <a:lnSpc>
                <a:spcPct val="90000"/>
              </a:lnSpc>
            </a:pPr>
            <a:endParaRPr lang="en-US" sz="28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r>
              <a:rPr lang="en-US"/>
              <a:t>Benefits of Caching With A Web Proxy Server?</a:t>
            </a:r>
          </a:p>
        </p:txBody>
      </p:sp>
      <p:sp>
        <p:nvSpPr>
          <p:cNvPr id="36867" name="Rectangle 3"/>
          <p:cNvSpPr>
            <a:spLocks noGrp="1" noChangeArrowheads="1"/>
          </p:cNvSpPr>
          <p:nvPr>
            <p:ph type="body" sz="half" idx="1"/>
          </p:nvPr>
        </p:nvSpPr>
        <p:spPr>
          <a:xfrm>
            <a:off x="685800" y="1981200"/>
            <a:ext cx="7696200" cy="4114800"/>
          </a:xfrm>
        </p:spPr>
        <p:txBody>
          <a:bodyPr/>
          <a:lstStyle/>
          <a:p>
            <a:r>
              <a:rPr lang="en-US" sz="2800"/>
              <a:t>Reduces the load on the server itself.</a:t>
            </a:r>
          </a:p>
          <a:p>
            <a:r>
              <a:rPr lang="en-US" sz="2800"/>
              <a:t>Allows server to get information from the cache when responding to repeated client requests for the same document or data.</a:t>
            </a:r>
          </a:p>
          <a:p>
            <a:r>
              <a:rPr lang="en-US" sz="2800"/>
              <a:t>Also makes it possible to browse the Web even if the Web Proxy Server or external network is down (as long as clients can connect to proxy server).</a:t>
            </a:r>
          </a:p>
          <a:p>
            <a:pPr>
              <a:buFont typeface="Wingdings" pitchFamily="2" charset="2"/>
              <a:buNone/>
            </a:pPr>
            <a:endParaRPr lang="en-US" sz="28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What is Server?</a:t>
            </a:r>
            <a:endParaRPr lang="en-US" dirty="0"/>
          </a:p>
        </p:txBody>
      </p:sp>
      <p:sp>
        <p:nvSpPr>
          <p:cNvPr id="3" name="Content Placeholder 2"/>
          <p:cNvSpPr>
            <a:spLocks noGrp="1"/>
          </p:cNvSpPr>
          <p:nvPr>
            <p:ph idx="1"/>
          </p:nvPr>
        </p:nvSpPr>
        <p:spPr>
          <a:xfrm>
            <a:off x="152400" y="990600"/>
            <a:ext cx="8686800" cy="5181600"/>
          </a:xfrm>
        </p:spPr>
        <p:txBody>
          <a:bodyPr>
            <a:noAutofit/>
          </a:bodyPr>
          <a:lstStyle/>
          <a:p>
            <a:pPr algn="just"/>
            <a:r>
              <a:rPr lang="en-US" sz="2100" dirty="0" smtClean="0"/>
              <a:t>a computer or computer program which manages access to a centralized resource or service in a network</a:t>
            </a:r>
          </a:p>
          <a:p>
            <a:pPr algn="just"/>
            <a:r>
              <a:rPr lang="en-US" sz="2100" dirty="0" smtClean="0"/>
              <a:t>A </a:t>
            </a:r>
            <a:r>
              <a:rPr lang="en-US" sz="2100" b="1" dirty="0" smtClean="0"/>
              <a:t>server</a:t>
            </a:r>
            <a:r>
              <a:rPr lang="en-US" sz="2100" dirty="0" smtClean="0"/>
              <a:t> is a running instance of an application (software) capable of accepting requests from the client and giving responses accordingly. </a:t>
            </a:r>
          </a:p>
          <a:p>
            <a:pPr algn="just"/>
            <a:r>
              <a:rPr lang="en-US" sz="2100" dirty="0" smtClean="0"/>
              <a:t>Servers can run on any computer including dedicated computers, which individually are also often referred to as "the server“</a:t>
            </a:r>
          </a:p>
          <a:p>
            <a:pPr algn="just"/>
            <a:r>
              <a:rPr lang="en-US" sz="2100" dirty="0" smtClean="0"/>
              <a:t>Servers operate within a client-server architecture. </a:t>
            </a:r>
          </a:p>
          <a:p>
            <a:pPr algn="just"/>
            <a:r>
              <a:rPr lang="en-US" sz="2100" dirty="0" smtClean="0"/>
              <a:t>Servers are computer programs running to serve the requests of other programs, the clients. </a:t>
            </a:r>
          </a:p>
          <a:p>
            <a:pPr algn="just"/>
            <a:r>
              <a:rPr lang="en-US" sz="2100" dirty="0" smtClean="0"/>
              <a:t>Thus, the server performs some tasks on behalf of clients. It facilitates the clients to share data, information or any hardware and software resources. </a:t>
            </a:r>
          </a:p>
          <a:p>
            <a:pPr algn="just"/>
            <a:r>
              <a:rPr lang="en-US" sz="2100" dirty="0" smtClean="0"/>
              <a:t>The clients typically connect to the server through the network but may run on the same computer. In the context of Internet Protocol (IP) networking, a server is a program that operates as a socket listener</a:t>
            </a:r>
          </a:p>
          <a:p>
            <a:pPr algn="just"/>
            <a:r>
              <a:rPr lang="en-US" sz="2100" dirty="0" smtClean="0"/>
              <a:t>Servers often provide essential services across a network, either to private users inside a large organization or to public users via the Internet</a:t>
            </a:r>
            <a:endParaRPr lang="en-US" sz="21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r>
              <a:rPr lang="en-US"/>
              <a:t>Controlling Access to the Internet and Subnets?</a:t>
            </a:r>
          </a:p>
        </p:txBody>
      </p:sp>
      <p:sp>
        <p:nvSpPr>
          <p:cNvPr id="37891" name="Rectangle 3"/>
          <p:cNvSpPr>
            <a:spLocks noGrp="1" noChangeArrowheads="1"/>
          </p:cNvSpPr>
          <p:nvPr>
            <p:ph type="body" sz="half" idx="1"/>
          </p:nvPr>
        </p:nvSpPr>
        <p:spPr>
          <a:xfrm>
            <a:off x="685800" y="1981200"/>
            <a:ext cx="7924800" cy="4343400"/>
          </a:xfrm>
        </p:spPr>
        <p:txBody>
          <a:bodyPr/>
          <a:lstStyle/>
          <a:p>
            <a:r>
              <a:rPr lang="en-US" sz="2400"/>
              <a:t>Web proxy server makes it possible to filter client “transactions” at the protocol level.</a:t>
            </a:r>
          </a:p>
          <a:p>
            <a:r>
              <a:rPr lang="en-US" sz="2400"/>
              <a:t>Controls access to services for individual methods, hosts, as well as domains.</a:t>
            </a:r>
          </a:p>
          <a:p>
            <a:r>
              <a:rPr lang="en-US" sz="2400"/>
              <a:t>For Example, web proxy servers allows administrators to:</a:t>
            </a:r>
          </a:p>
          <a:p>
            <a:pPr lvl="1"/>
            <a:r>
              <a:rPr lang="en-US" sz="2000"/>
              <a:t>Decide which requests to grant permission to and which ones to turn down.</a:t>
            </a:r>
          </a:p>
          <a:p>
            <a:pPr lvl="1"/>
            <a:r>
              <a:rPr lang="en-US" sz="2000"/>
              <a:t>Specify the URL(s) masks of locations that you don’t want the proxy server to serve.</a:t>
            </a:r>
          </a:p>
          <a:p>
            <a:pPr lvl="1"/>
            <a:r>
              <a:rPr lang="en-US" sz="2000"/>
              <a:t>Specify which protocols clients can use the services based on their IP address.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r>
              <a:rPr lang="en-US"/>
              <a:t>Configuring Browsers to Use a Proxy Server?</a:t>
            </a:r>
          </a:p>
        </p:txBody>
      </p:sp>
      <p:sp>
        <p:nvSpPr>
          <p:cNvPr id="38915" name="Rectangle 3"/>
          <p:cNvSpPr>
            <a:spLocks noGrp="1" noChangeArrowheads="1"/>
          </p:cNvSpPr>
          <p:nvPr>
            <p:ph type="body" sz="half" idx="1"/>
          </p:nvPr>
        </p:nvSpPr>
        <p:spPr>
          <a:xfrm>
            <a:off x="685800" y="1981200"/>
            <a:ext cx="7696200" cy="4495800"/>
          </a:xfrm>
        </p:spPr>
        <p:txBody>
          <a:bodyPr>
            <a:normAutofit lnSpcReduction="10000"/>
          </a:bodyPr>
          <a:lstStyle/>
          <a:p>
            <a:pPr>
              <a:lnSpc>
                <a:spcPct val="90000"/>
              </a:lnSpc>
            </a:pPr>
            <a:r>
              <a:rPr lang="en-US" sz="2800"/>
              <a:t>In order to use a web proxy server, the proxy server must channel a browsers request.</a:t>
            </a:r>
          </a:p>
          <a:p>
            <a:pPr>
              <a:lnSpc>
                <a:spcPct val="90000"/>
              </a:lnSpc>
            </a:pPr>
            <a:r>
              <a:rPr lang="en-US" sz="2800"/>
              <a:t>Most browsers allow users to configure them so they send their requests directly to a proxy server.</a:t>
            </a:r>
          </a:p>
          <a:p>
            <a:pPr>
              <a:lnSpc>
                <a:spcPct val="90000"/>
              </a:lnSpc>
            </a:pPr>
            <a:r>
              <a:rPr lang="en-US" sz="2800"/>
              <a:t>For certain browsers, users can ID a proxy server by identifying the server’s domain name or IP address.</a:t>
            </a:r>
          </a:p>
          <a:p>
            <a:pPr>
              <a:lnSpc>
                <a:spcPct val="90000"/>
              </a:lnSpc>
            </a:pPr>
            <a:r>
              <a:rPr lang="en-US" sz="2800"/>
              <a:t>Browsers will not send their request to a proxy server unless users configure their browser to look  for the proxy server.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1029"/>
          <p:cNvSpPr>
            <a:spLocks noGrp="1" noChangeArrowheads="1"/>
          </p:cNvSpPr>
          <p:nvPr>
            <p:ph type="title"/>
          </p:nvPr>
        </p:nvSpPr>
        <p:spPr>
          <a:noFill/>
          <a:ln/>
        </p:spPr>
        <p:txBody>
          <a:bodyPr/>
          <a:lstStyle/>
          <a:p>
            <a:r>
              <a:rPr lang="en-US"/>
              <a:t>Proxy Caching</a:t>
            </a:r>
          </a:p>
        </p:txBody>
      </p:sp>
      <p:sp>
        <p:nvSpPr>
          <p:cNvPr id="46086" name="Rectangle 1030"/>
          <p:cNvSpPr>
            <a:spLocks noGrp="1" noChangeArrowheads="1"/>
          </p:cNvSpPr>
          <p:nvPr>
            <p:ph type="body" idx="1"/>
          </p:nvPr>
        </p:nvSpPr>
        <p:spPr>
          <a:xfrm>
            <a:off x="685800" y="1981200"/>
            <a:ext cx="7772400" cy="4114800"/>
          </a:xfrm>
          <a:noFill/>
          <a:ln/>
        </p:spPr>
        <p:txBody>
          <a:bodyPr/>
          <a:lstStyle/>
          <a:p>
            <a:r>
              <a:rPr lang="en-US"/>
              <a:t>Proxy server stores all the data it receives as a result of placing requests for information on the Internet in it’s </a:t>
            </a:r>
            <a:r>
              <a:rPr lang="en-US" i="1"/>
              <a:t>cache.</a:t>
            </a:r>
          </a:p>
          <a:p>
            <a:r>
              <a:rPr lang="en-US"/>
              <a:t>Cache simply means memory.</a:t>
            </a:r>
          </a:p>
          <a:p>
            <a:r>
              <a:rPr lang="en-US"/>
              <a:t>The cache is typically hard disk space, but it could be RAM.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r>
              <a:rPr lang="en-US"/>
              <a:t>Advantages of Caching Documents</a:t>
            </a:r>
          </a:p>
        </p:txBody>
      </p:sp>
      <p:sp>
        <p:nvSpPr>
          <p:cNvPr id="47109" name="Rectangle 5"/>
          <p:cNvSpPr>
            <a:spLocks noGrp="1" noChangeArrowheads="1"/>
          </p:cNvSpPr>
          <p:nvPr>
            <p:ph type="body" sz="half" idx="1"/>
          </p:nvPr>
        </p:nvSpPr>
        <p:spPr>
          <a:xfrm>
            <a:off x="381000" y="1676400"/>
            <a:ext cx="8458200" cy="4648200"/>
          </a:xfrm>
          <a:noFill/>
          <a:ln/>
        </p:spPr>
        <p:txBody>
          <a:bodyPr>
            <a:normAutofit fontScale="92500"/>
          </a:bodyPr>
          <a:lstStyle/>
          <a:p>
            <a:pPr>
              <a:lnSpc>
                <a:spcPct val="90000"/>
              </a:lnSpc>
            </a:pPr>
            <a:r>
              <a:rPr lang="en-US" dirty="0"/>
              <a:t>Save users considerable time when they requested documents normally located out on the Internet.</a:t>
            </a:r>
          </a:p>
          <a:p>
            <a:pPr>
              <a:lnSpc>
                <a:spcPct val="90000"/>
              </a:lnSpc>
            </a:pPr>
            <a:r>
              <a:rPr lang="en-US" dirty="0"/>
              <a:t>Save considerable network cost and connection time.</a:t>
            </a:r>
          </a:p>
          <a:p>
            <a:pPr>
              <a:lnSpc>
                <a:spcPct val="90000"/>
              </a:lnSpc>
            </a:pPr>
            <a:r>
              <a:rPr lang="en-US" dirty="0"/>
              <a:t>Reduce the amount of disk space browsers use because many local browsers can use a single copy of a cached document.</a:t>
            </a:r>
          </a:p>
          <a:p>
            <a:pPr>
              <a:lnSpc>
                <a:spcPct val="90000"/>
              </a:lnSpc>
            </a:pPr>
            <a:r>
              <a:rPr lang="en-US" dirty="0"/>
              <a:t>Caching is disk based; when you restart the server, documents that you cache are still available.</a:t>
            </a:r>
          </a:p>
          <a:p>
            <a:pPr>
              <a:lnSpc>
                <a:spcPct val="90000"/>
              </a:lnSpc>
              <a:buFont typeface="Wingdings" pitchFamily="2" charset="2"/>
              <a:buNone/>
            </a:pP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5"/>
          <p:cNvSpPr>
            <a:spLocks noGrp="1" noChangeArrowheads="1"/>
          </p:cNvSpPr>
          <p:nvPr>
            <p:ph type="title"/>
          </p:nvPr>
        </p:nvSpPr>
        <p:spPr>
          <a:noFill/>
          <a:ln/>
        </p:spPr>
        <p:txBody>
          <a:bodyPr/>
          <a:lstStyle/>
          <a:p>
            <a:r>
              <a:rPr lang="en-US"/>
              <a:t>Access Control</a:t>
            </a:r>
          </a:p>
        </p:txBody>
      </p:sp>
      <p:sp>
        <p:nvSpPr>
          <p:cNvPr id="49158" name="Rectangle 6"/>
          <p:cNvSpPr>
            <a:spLocks noGrp="1" noChangeArrowheads="1"/>
          </p:cNvSpPr>
          <p:nvPr>
            <p:ph type="body" sz="half" idx="1"/>
          </p:nvPr>
        </p:nvSpPr>
        <p:spPr>
          <a:xfrm>
            <a:off x="685800" y="1981200"/>
            <a:ext cx="7848600" cy="4114800"/>
          </a:xfrm>
          <a:noFill/>
          <a:ln/>
        </p:spPr>
        <p:txBody>
          <a:bodyPr/>
          <a:lstStyle/>
          <a:p>
            <a:r>
              <a:rPr lang="en-US" sz="2800">
                <a:cs typeface="Times New Roman" charset="0"/>
              </a:rPr>
              <a:t>Proxy Server has the ability to control access to resources since it sits between a network’s users and the Internet. </a:t>
            </a:r>
          </a:p>
          <a:p>
            <a:r>
              <a:rPr lang="en-US" sz="2800">
                <a:cs typeface="Times New Roman" charset="0"/>
              </a:rPr>
              <a:t>When configured in this way, a proxy server provides institutions with an effective tool to provide access to remote users. </a:t>
            </a:r>
          </a:p>
          <a:p>
            <a:endParaRPr lang="en-US" sz="28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dirty="0" smtClean="0"/>
              <a:t>DNS Proxy:</a:t>
            </a:r>
            <a:endParaRPr lang="en-US" dirty="0"/>
          </a:p>
        </p:txBody>
      </p:sp>
      <p:sp>
        <p:nvSpPr>
          <p:cNvPr id="6" name="Content Placeholder 5"/>
          <p:cNvSpPr>
            <a:spLocks noGrp="1"/>
          </p:cNvSpPr>
          <p:nvPr>
            <p:ph idx="1"/>
          </p:nvPr>
        </p:nvSpPr>
        <p:spPr>
          <a:xfrm>
            <a:off x="228600" y="1219200"/>
            <a:ext cx="8763000" cy="5410200"/>
          </a:xfrm>
        </p:spPr>
        <p:txBody>
          <a:bodyPr>
            <a:normAutofit fontScale="62500" lnSpcReduction="20000"/>
          </a:bodyPr>
          <a:lstStyle/>
          <a:p>
            <a:r>
              <a:rPr lang="en-US" dirty="0" smtClean="0"/>
              <a:t>A DNS proxy server takes DNS queries from a (usually local) network and forwards them to an Internet Domain Name Server. It may also cache DNS records.</a:t>
            </a:r>
          </a:p>
          <a:p>
            <a:r>
              <a:rPr lang="en-US" b="1" dirty="0" smtClean="0"/>
              <a:t>Gateways to private networks:</a:t>
            </a:r>
            <a:endParaRPr lang="en-US" dirty="0" smtClean="0"/>
          </a:p>
          <a:p>
            <a:r>
              <a:rPr lang="en-US" dirty="0" smtClean="0"/>
              <a:t>Proxy servers can perform a role similar to a network switch in linking two networks.</a:t>
            </a:r>
          </a:p>
          <a:p>
            <a:r>
              <a:rPr lang="en-US" b="1" dirty="0" smtClean="0"/>
              <a:t>Accessing services anonymously: </a:t>
            </a:r>
            <a:endParaRPr lang="en-US" dirty="0" smtClean="0"/>
          </a:p>
          <a:p>
            <a:r>
              <a:rPr lang="en-US" dirty="0" smtClean="0"/>
              <a:t>An anonymous proxy server, sometimes called a web proxy, generally attempts to anonymize web surfing. </a:t>
            </a:r>
          </a:p>
          <a:p>
            <a:r>
              <a:rPr lang="en-US" dirty="0" smtClean="0"/>
              <a:t>There are different varieties of anonymizers. </a:t>
            </a:r>
          </a:p>
          <a:p>
            <a:r>
              <a:rPr lang="en-US" dirty="0" smtClean="0"/>
              <a:t>The destination server (the server that ultimately satisfies the web request) receives requests from the </a:t>
            </a:r>
            <a:r>
              <a:rPr lang="en-US" dirty="0" err="1" smtClean="0"/>
              <a:t>anonymizing</a:t>
            </a:r>
            <a:r>
              <a:rPr lang="en-US" dirty="0" smtClean="0"/>
              <a:t> proxy server, and thus does not receive information about the end user's address. </a:t>
            </a:r>
          </a:p>
          <a:p>
            <a:r>
              <a:rPr lang="en-US" dirty="0" smtClean="0"/>
              <a:t>However, the requests are not anonymous to the </a:t>
            </a:r>
            <a:r>
              <a:rPr lang="en-US" dirty="0" err="1" smtClean="0"/>
              <a:t>anonymizing</a:t>
            </a:r>
            <a:r>
              <a:rPr lang="en-US" dirty="0" smtClean="0"/>
              <a:t> proxy server, and so a degree of trust is present between the proxy server and the user. </a:t>
            </a:r>
          </a:p>
          <a:p>
            <a:r>
              <a:rPr lang="en-US" dirty="0" smtClean="0"/>
              <a:t>Many of them are funded through a continued advertising link to the user</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dirty="0" smtClean="0"/>
              <a:t>Remote Authentication Dial In User Service</a:t>
            </a:r>
            <a:r>
              <a:rPr lang="en-US" dirty="0" smtClean="0"/>
              <a:t> (</a:t>
            </a:r>
            <a:r>
              <a:rPr lang="en-US" b="1" dirty="0" smtClean="0"/>
              <a:t>RADIUS</a:t>
            </a:r>
            <a:r>
              <a:rPr lang="en-US" dirty="0" smtClean="0"/>
              <a:t>)</a:t>
            </a:r>
            <a:endParaRPr lang="en-US" dirty="0"/>
          </a:p>
        </p:txBody>
      </p:sp>
      <p:sp>
        <p:nvSpPr>
          <p:cNvPr id="6" name="Content Placeholder 5"/>
          <p:cNvSpPr>
            <a:spLocks noGrp="1"/>
          </p:cNvSpPr>
          <p:nvPr>
            <p:ph idx="1"/>
          </p:nvPr>
        </p:nvSpPr>
        <p:spPr>
          <a:xfrm>
            <a:off x="457200" y="1600200"/>
            <a:ext cx="8534400" cy="4525963"/>
          </a:xfrm>
        </p:spPr>
        <p:txBody>
          <a:bodyPr>
            <a:normAutofit fontScale="77500" lnSpcReduction="20000"/>
          </a:bodyPr>
          <a:lstStyle/>
          <a:p>
            <a:pPr algn="just"/>
            <a:r>
              <a:rPr lang="en-US" b="1" dirty="0" smtClean="0"/>
              <a:t>Remote Authentication Dial In User Service </a:t>
            </a:r>
            <a:r>
              <a:rPr lang="en-US" dirty="0" smtClean="0"/>
              <a:t>(</a:t>
            </a:r>
            <a:r>
              <a:rPr lang="en-US" b="1" dirty="0" smtClean="0"/>
              <a:t>RADIUS</a:t>
            </a:r>
            <a:r>
              <a:rPr lang="en-US" dirty="0" smtClean="0"/>
              <a:t>) is a networking protocol that provides centralized Authentication, Authorization, and Accounting management for users who connect and use a network service</a:t>
            </a:r>
          </a:p>
          <a:p>
            <a:pPr algn="just"/>
            <a:r>
              <a:rPr lang="en-US" dirty="0" smtClean="0"/>
              <a:t>RADIUS is a client/server protocol that runs in the application layer, using UDP as transport.</a:t>
            </a:r>
          </a:p>
          <a:p>
            <a:pPr algn="just"/>
            <a:r>
              <a:rPr lang="en-US" dirty="0" smtClean="0"/>
              <a:t>The Remote Access Server, the Virtual Private Network server, the Network switch with port-based authentication, and the Network Access Server, are all gateways that control access to the network, and all have a RADIUS client component that communicates with the RADIUS server. The RADIUS server is usually a background process running on a UNIX or Windows NT </a:t>
            </a:r>
            <a:r>
              <a:rPr lang="en-US" smtClean="0"/>
              <a:t>machine.</a:t>
            </a:r>
            <a:endParaRPr lang="en-US" dirty="0" smtClean="0"/>
          </a:p>
          <a:p>
            <a:pPr algn="just"/>
            <a:endParaRPr lang="en-US"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Function of RADIUS</a:t>
            </a:r>
          </a:p>
        </p:txBody>
      </p:sp>
      <p:sp>
        <p:nvSpPr>
          <p:cNvPr id="7171" name="Content Placeholder 2"/>
          <p:cNvSpPr>
            <a:spLocks noGrp="1"/>
          </p:cNvSpPr>
          <p:nvPr>
            <p:ph idx="1"/>
          </p:nvPr>
        </p:nvSpPr>
        <p:spPr/>
        <p:txBody>
          <a:bodyPr/>
          <a:lstStyle/>
          <a:p>
            <a:r>
              <a:rPr lang="en-US" dirty="0" smtClean="0"/>
              <a:t>RADIUS serves three functions:</a:t>
            </a:r>
          </a:p>
          <a:p>
            <a:pPr lvl="1"/>
            <a:r>
              <a:rPr lang="en-US" dirty="0" smtClean="0"/>
              <a:t>to authenticate users or devices before granting them access to a network, </a:t>
            </a:r>
          </a:p>
          <a:p>
            <a:pPr lvl="1"/>
            <a:r>
              <a:rPr lang="en-US" dirty="0" smtClean="0"/>
              <a:t>to authorize those users or devices for certain network services and </a:t>
            </a:r>
          </a:p>
          <a:p>
            <a:pPr lvl="1"/>
            <a:r>
              <a:rPr lang="en-US" dirty="0" smtClean="0"/>
              <a:t>to account for usage of those services. </a:t>
            </a:r>
          </a:p>
          <a:p>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229600" cy="868362"/>
          </a:xfrm>
        </p:spPr>
        <p:txBody>
          <a:bodyPr/>
          <a:lstStyle/>
          <a:p>
            <a:r>
              <a:rPr lang="en-US" b="1" smtClean="0"/>
              <a:t>Authentication and Authorization</a:t>
            </a:r>
            <a:endParaRPr lang="en-US" smtClean="0"/>
          </a:p>
        </p:txBody>
      </p:sp>
      <p:sp>
        <p:nvSpPr>
          <p:cNvPr id="3" name="Content Placeholder 2"/>
          <p:cNvSpPr>
            <a:spLocks noGrp="1"/>
          </p:cNvSpPr>
          <p:nvPr>
            <p:ph idx="1"/>
          </p:nvPr>
        </p:nvSpPr>
        <p:spPr>
          <a:xfrm>
            <a:off x="457200" y="1295400"/>
            <a:ext cx="8229600" cy="4830763"/>
          </a:xfrm>
        </p:spPr>
        <p:txBody>
          <a:bodyPr rtlCol="0">
            <a:normAutofit fontScale="85000" lnSpcReduction="10000"/>
          </a:bodyPr>
          <a:lstStyle/>
          <a:p>
            <a:pPr fontAlgn="auto">
              <a:spcAft>
                <a:spcPts val="0"/>
              </a:spcAft>
              <a:buFont typeface="Arial" pitchFamily="34" charset="0"/>
              <a:buChar char="•"/>
              <a:defRPr/>
            </a:pPr>
            <a:r>
              <a:rPr lang="en-US" dirty="0" smtClean="0"/>
              <a:t>The user or machine sends a request to a </a:t>
            </a:r>
            <a:r>
              <a:rPr lang="en-US" dirty="0" smtClean="0">
                <a:hlinkClick r:id="rId2" tooltip="Network Access Server"/>
              </a:rPr>
              <a:t>Network Access Server</a:t>
            </a:r>
            <a:r>
              <a:rPr lang="en-US" dirty="0" smtClean="0"/>
              <a:t> (NAS) to gain access to a particular network resource using access credentials. </a:t>
            </a:r>
          </a:p>
          <a:p>
            <a:pPr fontAlgn="auto">
              <a:spcAft>
                <a:spcPts val="0"/>
              </a:spcAft>
              <a:buFont typeface="Arial" pitchFamily="34" charset="0"/>
              <a:buChar char="•"/>
              <a:defRPr/>
            </a:pPr>
            <a:r>
              <a:rPr lang="en-US" dirty="0" smtClean="0"/>
              <a:t>The credentials are passed to the NAS device via the link-layer protocol - for example, </a:t>
            </a:r>
            <a:r>
              <a:rPr lang="en-US" dirty="0" smtClean="0">
                <a:hlinkClick r:id="rId3" tooltip="Point-to-Point Protocol"/>
              </a:rPr>
              <a:t>Point-to-Point Protocol</a:t>
            </a:r>
            <a:r>
              <a:rPr lang="en-US" dirty="0" smtClean="0"/>
              <a:t> (PPP) in the case of many dialup or DSL providers or posted in a HTTPS secure web form.</a:t>
            </a:r>
          </a:p>
          <a:p>
            <a:pPr fontAlgn="auto">
              <a:spcAft>
                <a:spcPts val="0"/>
              </a:spcAft>
              <a:buFont typeface="Arial" pitchFamily="34" charset="0"/>
              <a:buChar char="•"/>
              <a:defRPr/>
            </a:pPr>
            <a:r>
              <a:rPr lang="en-US" dirty="0" smtClean="0"/>
              <a:t>In turn, the NAS sends a RADIUS </a:t>
            </a:r>
            <a:r>
              <a:rPr lang="en-US" i="1" dirty="0" smtClean="0"/>
              <a:t>Access Request</a:t>
            </a:r>
            <a:r>
              <a:rPr lang="en-US" dirty="0" smtClean="0"/>
              <a:t> message to the RADIUS server, requesting authorization to grant access via the RADIUS protocol.</a:t>
            </a:r>
            <a:r>
              <a:rPr lang="en-US" baseline="30000" dirty="0" smtClean="0">
                <a:hlinkClick r:id="" action="ppaction://noaction"/>
              </a:rPr>
              <a:t>[4]</a:t>
            </a:r>
            <a:endParaRPr lang="en-US" dirty="0" smtClean="0"/>
          </a:p>
          <a:p>
            <a:pPr fontAlgn="auto">
              <a:spcAft>
                <a:spcPts val="0"/>
              </a:spcAft>
              <a:buFont typeface="Arial" pitchFamily="34" charset="0"/>
              <a:buChar char="•"/>
              <a:defRPr/>
            </a:pP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RADIUS Authentication and Authorization Flow</a:t>
            </a:r>
          </a:p>
        </p:txBody>
      </p:sp>
      <p:pic>
        <p:nvPicPr>
          <p:cNvPr id="9219" name="Content Placeholder 3" descr="http://upload.wikimedia.org/wikipedia/commons/f/fc/Drawing_RADIUS_1812.png"/>
          <p:cNvPicPr>
            <a:picLocks noGrp="1"/>
          </p:cNvPicPr>
          <p:nvPr>
            <p:ph idx="1"/>
          </p:nvPr>
        </p:nvPicPr>
        <p:blipFill>
          <a:blip r:embed="rId2"/>
          <a:srcRect/>
          <a:stretch>
            <a:fillRect/>
          </a:stretch>
        </p:blipFill>
        <p:spPr>
          <a:xfrm>
            <a:off x="1828800" y="1905000"/>
            <a:ext cx="4743450" cy="2773363"/>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normAutofit fontScale="90000"/>
          </a:bodyPr>
          <a:lstStyle/>
          <a:p>
            <a:r>
              <a:rPr lang="en-US" dirty="0" smtClean="0"/>
              <a:t>Types of servers may be found in world wide web.</a:t>
            </a:r>
            <a:endParaRPr lang="en-US" dirty="0"/>
          </a:p>
        </p:txBody>
      </p:sp>
      <p:sp>
        <p:nvSpPr>
          <p:cNvPr id="3" name="Content Placeholder 2"/>
          <p:cNvSpPr>
            <a:spLocks noGrp="1"/>
          </p:cNvSpPr>
          <p:nvPr>
            <p:ph idx="1"/>
          </p:nvPr>
        </p:nvSpPr>
        <p:spPr>
          <a:xfrm>
            <a:off x="228600" y="1447800"/>
            <a:ext cx="8686800" cy="5257800"/>
          </a:xfrm>
        </p:spPr>
        <p:txBody>
          <a:bodyPr>
            <a:normAutofit fontScale="25000" lnSpcReduction="20000"/>
          </a:bodyPr>
          <a:lstStyle/>
          <a:p>
            <a:pPr algn="just"/>
            <a:r>
              <a:rPr lang="en-US" sz="6800" b="1" dirty="0" smtClean="0"/>
              <a:t>Application server:-</a:t>
            </a:r>
            <a:r>
              <a:rPr lang="en-US" sz="6800" dirty="0" smtClean="0"/>
              <a:t> a server dedicated to running certain software applications</a:t>
            </a:r>
          </a:p>
          <a:p>
            <a:pPr algn="just"/>
            <a:r>
              <a:rPr lang="en-US" sz="6800" b="1" dirty="0" smtClean="0"/>
              <a:t>Catalog server :-</a:t>
            </a:r>
            <a:r>
              <a:rPr lang="en-US" sz="6800" dirty="0" smtClean="0"/>
              <a:t> a central search point for information across a distributed network</a:t>
            </a:r>
          </a:p>
          <a:p>
            <a:pPr algn="just"/>
            <a:r>
              <a:rPr lang="en-US" sz="6800" b="1" dirty="0" smtClean="0"/>
              <a:t>Communication :-</a:t>
            </a:r>
            <a:r>
              <a:rPr lang="en-US" sz="6800" dirty="0" smtClean="0"/>
              <a:t> server, carrier-grade computing platform for communications networks</a:t>
            </a:r>
          </a:p>
          <a:p>
            <a:pPr algn="just"/>
            <a:r>
              <a:rPr lang="en-US" sz="6800" b="1" dirty="0" smtClean="0"/>
              <a:t>Compute server :-</a:t>
            </a:r>
            <a:r>
              <a:rPr lang="en-US" sz="6800" dirty="0" smtClean="0"/>
              <a:t> a server intended for intensive (esp. scientific) computations</a:t>
            </a:r>
          </a:p>
          <a:p>
            <a:pPr algn="just"/>
            <a:r>
              <a:rPr lang="en-US" sz="6800" b="1" dirty="0" smtClean="0"/>
              <a:t>Database server :-</a:t>
            </a:r>
            <a:r>
              <a:rPr lang="en-US" sz="6800" dirty="0" smtClean="0"/>
              <a:t> provides database services to other computer programs or computers</a:t>
            </a:r>
          </a:p>
          <a:p>
            <a:pPr algn="just"/>
            <a:r>
              <a:rPr lang="en-US" sz="6800" b="1" dirty="0" smtClean="0"/>
              <a:t>Fax server</a:t>
            </a:r>
            <a:r>
              <a:rPr lang="en-US" sz="6800" dirty="0" smtClean="0"/>
              <a:t>,</a:t>
            </a:r>
            <a:r>
              <a:rPr lang="en-US" sz="6800" b="1" dirty="0" smtClean="0"/>
              <a:t> :-</a:t>
            </a:r>
            <a:r>
              <a:rPr lang="en-US" sz="6800" dirty="0" smtClean="0"/>
              <a:t> provides fax services for clients</a:t>
            </a:r>
          </a:p>
          <a:p>
            <a:pPr algn="just"/>
            <a:r>
              <a:rPr lang="en-US" sz="6800" b="1" dirty="0" smtClean="0"/>
              <a:t>File server :-</a:t>
            </a:r>
            <a:r>
              <a:rPr lang="en-US" sz="6800" dirty="0" smtClean="0"/>
              <a:t> provides remote access to files</a:t>
            </a:r>
          </a:p>
          <a:p>
            <a:pPr algn="just"/>
            <a:r>
              <a:rPr lang="en-US" sz="6800" b="1" dirty="0" smtClean="0"/>
              <a:t>Game server :-</a:t>
            </a:r>
            <a:r>
              <a:rPr lang="en-US" sz="6800" dirty="0" smtClean="0"/>
              <a:t> a server that video game clients connect to in order to play online together</a:t>
            </a:r>
          </a:p>
          <a:p>
            <a:pPr algn="just"/>
            <a:r>
              <a:rPr lang="en-US" sz="6800" b="1" dirty="0" smtClean="0"/>
              <a:t>Mail server :-</a:t>
            </a:r>
            <a:r>
              <a:rPr lang="en-US" sz="6800" dirty="0" smtClean="0"/>
              <a:t> handles transport of and access to email</a:t>
            </a:r>
          </a:p>
          <a:p>
            <a:pPr algn="just"/>
            <a:r>
              <a:rPr lang="en-US" sz="6800" b="1" dirty="0" smtClean="0"/>
              <a:t>Media server :-</a:t>
            </a:r>
            <a:r>
              <a:rPr lang="en-US" sz="6800" dirty="0" smtClean="0"/>
              <a:t> a specialized application server, usually enterprise class machine, providing video on demand</a:t>
            </a:r>
          </a:p>
          <a:p>
            <a:pPr algn="just"/>
            <a:r>
              <a:rPr lang="en-US" sz="6800" b="1" dirty="0" smtClean="0"/>
              <a:t>Mobile Server</a:t>
            </a:r>
            <a:r>
              <a:rPr lang="en-US" sz="6800" dirty="0" smtClean="0"/>
              <a:t>,</a:t>
            </a:r>
            <a:r>
              <a:rPr lang="en-US" sz="6800" b="1" dirty="0" smtClean="0"/>
              <a:t> :-</a:t>
            </a:r>
            <a:r>
              <a:rPr lang="en-US" sz="6800" dirty="0" smtClean="0"/>
              <a:t> or Server on the Go is an Intel Xeon processor based server class laptop form factor computer.</a:t>
            </a:r>
          </a:p>
          <a:p>
            <a:pPr algn="just"/>
            <a:r>
              <a:rPr lang="en-US" sz="6800" b="1" dirty="0" smtClean="0"/>
              <a:t>Name server </a:t>
            </a:r>
            <a:r>
              <a:rPr lang="en-US" sz="6800" dirty="0" smtClean="0"/>
              <a:t>or DNS</a:t>
            </a:r>
          </a:p>
          <a:p>
            <a:pPr algn="just"/>
            <a:r>
              <a:rPr lang="en-US" sz="6800" b="1" dirty="0" smtClean="0"/>
              <a:t>Print server :-</a:t>
            </a:r>
            <a:r>
              <a:rPr lang="en-US" sz="6800" dirty="0" smtClean="0"/>
              <a:t> provides printer services</a:t>
            </a:r>
          </a:p>
          <a:p>
            <a:pPr algn="just"/>
            <a:r>
              <a:rPr lang="en-US" sz="6800" b="1" dirty="0" smtClean="0"/>
              <a:t>Proxy server, :-</a:t>
            </a:r>
            <a:r>
              <a:rPr lang="en-US" sz="6800" dirty="0" smtClean="0"/>
              <a:t> acts as an intermediary for requests from clients seeking resources from other servers</a:t>
            </a:r>
          </a:p>
          <a:p>
            <a:pPr algn="just"/>
            <a:r>
              <a:rPr lang="en-US" sz="6800" b="1" dirty="0" smtClean="0"/>
              <a:t>Sound server :-</a:t>
            </a:r>
            <a:r>
              <a:rPr lang="en-US" sz="6800" dirty="0" smtClean="0"/>
              <a:t> provides multimedia broadcasting, streaming.</a:t>
            </a:r>
          </a:p>
          <a:p>
            <a:pPr algn="just"/>
            <a:r>
              <a:rPr lang="en-US" sz="6800" b="1" dirty="0" smtClean="0"/>
              <a:t>Web server :-</a:t>
            </a:r>
            <a:r>
              <a:rPr lang="en-US" sz="6800" dirty="0" smtClean="0"/>
              <a:t> a server that HTTP clients connect to in order to send commands and receive responses along with data contents</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Contd..</a:t>
            </a:r>
            <a:endParaRPr lang="en-US" dirty="0" smtClean="0"/>
          </a:p>
        </p:txBody>
      </p:sp>
      <p:sp>
        <p:nvSpPr>
          <p:cNvPr id="3" name="Content Placeholder 2"/>
          <p:cNvSpPr>
            <a:spLocks noGrp="1"/>
          </p:cNvSpPr>
          <p:nvPr>
            <p:ph idx="1"/>
          </p:nvPr>
        </p:nvSpPr>
        <p:spPr/>
        <p:txBody>
          <a:bodyPr rtlCol="0">
            <a:normAutofit fontScale="70000" lnSpcReduction="20000"/>
          </a:bodyPr>
          <a:lstStyle/>
          <a:p>
            <a:pPr fontAlgn="auto">
              <a:spcAft>
                <a:spcPts val="0"/>
              </a:spcAft>
              <a:buFont typeface="Arial" pitchFamily="34" charset="0"/>
              <a:buChar char="•"/>
              <a:defRPr/>
            </a:pPr>
            <a:r>
              <a:rPr lang="en-US" dirty="0" smtClean="0"/>
              <a:t>This request includes access credentials, typically in the form of </a:t>
            </a:r>
            <a:r>
              <a:rPr lang="en-US" dirty="0" smtClean="0">
                <a:hlinkClick r:id="rId2" tooltip="Username"/>
              </a:rPr>
              <a:t>username</a:t>
            </a:r>
            <a:r>
              <a:rPr lang="en-US" dirty="0" smtClean="0"/>
              <a:t> and </a:t>
            </a:r>
            <a:r>
              <a:rPr lang="en-US" dirty="0" smtClean="0">
                <a:hlinkClick r:id="rId3" tooltip="Password"/>
              </a:rPr>
              <a:t>password</a:t>
            </a:r>
            <a:r>
              <a:rPr lang="en-US" dirty="0" smtClean="0"/>
              <a:t> or security certificate provided by the user. Additionally, the request may contain other information which the NAS knows about the user, such as its network address or phone number, and information regarding the user's physical point of attachment to the NAS.</a:t>
            </a:r>
          </a:p>
          <a:p>
            <a:pPr fontAlgn="auto">
              <a:spcAft>
                <a:spcPts val="0"/>
              </a:spcAft>
              <a:buFont typeface="Arial" pitchFamily="34" charset="0"/>
              <a:buChar char="•"/>
              <a:defRPr/>
            </a:pPr>
            <a:r>
              <a:rPr lang="en-US" dirty="0" smtClean="0"/>
              <a:t>The RADIUS server checks that the information is correct using authentication schemes like </a:t>
            </a:r>
            <a:r>
              <a:rPr lang="en-US" dirty="0" smtClean="0">
                <a:hlinkClick r:id="rId4" tooltip="Password authentication protocol"/>
              </a:rPr>
              <a:t>PAP</a:t>
            </a:r>
            <a:r>
              <a:rPr lang="en-US" dirty="0" smtClean="0"/>
              <a:t>, </a:t>
            </a:r>
            <a:r>
              <a:rPr lang="en-US" dirty="0" smtClean="0">
                <a:hlinkClick r:id="rId5" tooltip="Challenge-handshake authentication protocol"/>
              </a:rPr>
              <a:t>CHAP</a:t>
            </a:r>
            <a:r>
              <a:rPr lang="en-US" dirty="0" smtClean="0"/>
              <a:t> or </a:t>
            </a:r>
            <a:r>
              <a:rPr lang="en-US" dirty="0" smtClean="0">
                <a:hlinkClick r:id="rId6" tooltip="Extensible Authentication Protocol"/>
              </a:rPr>
              <a:t>EAP</a:t>
            </a:r>
            <a:r>
              <a:rPr lang="en-US" dirty="0" smtClean="0"/>
              <a:t>. The user's proof of identification is verified, along with, optionally, other information related to the request, such as the user's network address or phone number, account status and specific network service access privileges. Historically, RADIUS servers checked the user's information against a locally stored flat file database. Modern RADIUS servers can do this, or can refer to external sources - commonly </a:t>
            </a:r>
            <a:r>
              <a:rPr lang="en-US" dirty="0" smtClean="0">
                <a:hlinkClick r:id="rId7" tooltip="SQL"/>
              </a:rPr>
              <a:t>SQL</a:t>
            </a:r>
            <a:r>
              <a:rPr lang="en-US" dirty="0" smtClean="0"/>
              <a:t>, </a:t>
            </a:r>
            <a:r>
              <a:rPr lang="en-US" dirty="0" smtClean="0">
                <a:hlinkClick r:id="rId8" tooltip="Kerberos (protocol)"/>
              </a:rPr>
              <a:t>Kerberos</a:t>
            </a:r>
            <a:r>
              <a:rPr lang="en-US" dirty="0" smtClean="0"/>
              <a:t>, </a:t>
            </a:r>
            <a:r>
              <a:rPr lang="en-US" dirty="0" smtClean="0">
                <a:hlinkClick r:id="rId9" tooltip="LDAP"/>
              </a:rPr>
              <a:t>LDAP</a:t>
            </a:r>
            <a:r>
              <a:rPr lang="en-US" dirty="0" smtClean="0"/>
              <a:t>, or </a:t>
            </a:r>
            <a:r>
              <a:rPr lang="en-US" dirty="0" smtClean="0">
                <a:hlinkClick r:id="rId10" tooltip="Active Directory"/>
              </a:rPr>
              <a:t>Active Directory</a:t>
            </a:r>
            <a:r>
              <a:rPr lang="en-US" dirty="0" smtClean="0"/>
              <a:t> servers - to verify the user's credentials.</a:t>
            </a:r>
          </a:p>
          <a:p>
            <a:pPr fontAlgn="auto">
              <a:spcAft>
                <a:spcPts val="0"/>
              </a:spcAft>
              <a:buFont typeface="Arial" pitchFamily="34" charset="0"/>
              <a:buChar char="•"/>
              <a:defRPr/>
            </a:pP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rtlCol="0">
            <a:normAutofit fontScale="62500" lnSpcReduction="20000"/>
          </a:bodyPr>
          <a:lstStyle/>
          <a:p>
            <a:pPr fontAlgn="auto">
              <a:spcAft>
                <a:spcPts val="0"/>
              </a:spcAft>
              <a:buFont typeface="Arial" pitchFamily="34" charset="0"/>
              <a:buChar char="•"/>
              <a:defRPr/>
            </a:pPr>
            <a:r>
              <a:rPr lang="en-US" dirty="0" smtClean="0"/>
              <a:t>The RADIUS server then returns one of three responses to the NAS : 1) Access Reject, 2) Access Challenge or 3) Access Accept.</a:t>
            </a:r>
          </a:p>
          <a:p>
            <a:pPr fontAlgn="auto">
              <a:spcAft>
                <a:spcPts val="0"/>
              </a:spcAft>
              <a:buFont typeface="Arial" pitchFamily="34" charset="0"/>
              <a:buChar char="•"/>
              <a:defRPr/>
            </a:pPr>
            <a:r>
              <a:rPr lang="en-US" i="1" dirty="0" smtClean="0"/>
              <a:t>Access Reject</a:t>
            </a:r>
            <a:r>
              <a:rPr lang="en-US" dirty="0" smtClean="0"/>
              <a:t> - The user is unconditionally denied access to all requested network resources. Reasons may include failure to provide proof of identification or an unknown or inactive user account. </a:t>
            </a:r>
          </a:p>
          <a:p>
            <a:pPr fontAlgn="auto">
              <a:spcAft>
                <a:spcPts val="0"/>
              </a:spcAft>
              <a:buFont typeface="Arial" pitchFamily="34" charset="0"/>
              <a:buChar char="•"/>
              <a:defRPr/>
            </a:pPr>
            <a:r>
              <a:rPr lang="en-US" i="1" dirty="0" smtClean="0"/>
              <a:t>Access Challenge</a:t>
            </a:r>
            <a:r>
              <a:rPr lang="en-US" dirty="0" smtClean="0"/>
              <a:t> - Requests additional information from the user such as a secondary password, PIN, token or card. Access Challenge is also used in more complex authentication dialogs where a secure tunnel is established between the user machine and the Radius Server in a way that the access credentials are hidden from the NAS. </a:t>
            </a:r>
          </a:p>
          <a:p>
            <a:pPr fontAlgn="auto">
              <a:spcAft>
                <a:spcPts val="0"/>
              </a:spcAft>
              <a:buFont typeface="Arial" pitchFamily="34" charset="0"/>
              <a:buChar char="•"/>
              <a:defRPr/>
            </a:pPr>
            <a:r>
              <a:rPr lang="en-US" i="1" dirty="0" smtClean="0"/>
              <a:t>Access Accept</a:t>
            </a:r>
            <a:r>
              <a:rPr lang="en-US" dirty="0" smtClean="0"/>
              <a:t> - The user is granted access. Once the user is authenticated, the RADIUS server will often check that the user is </a:t>
            </a:r>
            <a:r>
              <a:rPr lang="en-US" dirty="0" err="1" smtClean="0"/>
              <a:t>authorised</a:t>
            </a:r>
            <a:r>
              <a:rPr lang="en-US" dirty="0" smtClean="0"/>
              <a:t> to use the network service requested. A given user may be allowed to use a company's wireless network, but not its VPN service, for example. Again, this information may be stored locally on the RADIUS server, or may be looked up in an external source like LDAP or Active Directory. </a:t>
            </a:r>
          </a:p>
          <a:p>
            <a:pPr fontAlgn="auto">
              <a:spcAft>
                <a:spcPts val="0"/>
              </a:spcAft>
              <a:buFont typeface="Arial" pitchFamily="34" charset="0"/>
              <a:buChar char="•"/>
              <a:defRPr/>
            </a:pPr>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rtlCol="0">
            <a:normAutofit fontScale="90000"/>
          </a:bodyPr>
          <a:lstStyle/>
          <a:p>
            <a:pPr fontAlgn="auto">
              <a:spcAft>
                <a:spcPts val="0"/>
              </a:spcAft>
              <a:defRPr/>
            </a:pPr>
            <a:r>
              <a:rPr lang="en-US" b="1" dirty="0" smtClean="0"/>
              <a:t>Accounting</a:t>
            </a:r>
            <a:br>
              <a:rPr lang="en-US" b="1" dirty="0" smtClean="0"/>
            </a:br>
            <a:endParaRPr lang="en-US" dirty="0" smtClean="0"/>
          </a:p>
        </p:txBody>
      </p:sp>
      <p:sp>
        <p:nvSpPr>
          <p:cNvPr id="3" name="Content Placeholder 2"/>
          <p:cNvSpPr>
            <a:spLocks noGrp="1"/>
          </p:cNvSpPr>
          <p:nvPr>
            <p:ph idx="1"/>
          </p:nvPr>
        </p:nvSpPr>
        <p:spPr>
          <a:xfrm>
            <a:off x="457200" y="838200"/>
            <a:ext cx="8229600" cy="5287963"/>
          </a:xfrm>
        </p:spPr>
        <p:txBody>
          <a:bodyPr rtlCol="0">
            <a:normAutofit fontScale="47500" lnSpcReduction="20000"/>
          </a:bodyPr>
          <a:lstStyle/>
          <a:p>
            <a:pPr fontAlgn="auto">
              <a:spcAft>
                <a:spcPts val="0"/>
              </a:spcAft>
              <a:buFont typeface="Arial" pitchFamily="34" charset="0"/>
              <a:buNone/>
              <a:defRPr/>
            </a:pPr>
            <a:endParaRPr lang="en-US" b="1" dirty="0" smtClean="0"/>
          </a:p>
          <a:p>
            <a:pPr fontAlgn="auto">
              <a:spcAft>
                <a:spcPts val="0"/>
              </a:spcAft>
              <a:buFont typeface="Arial" pitchFamily="34" charset="0"/>
              <a:buChar char="•"/>
              <a:defRPr/>
            </a:pPr>
            <a:r>
              <a:rPr lang="en-US" sz="3800" dirty="0" smtClean="0"/>
              <a:t>When network access is granted to the user by the NAS, an </a:t>
            </a:r>
            <a:r>
              <a:rPr lang="en-US" sz="3800" i="1" dirty="0" smtClean="0"/>
              <a:t>Accounting Start</a:t>
            </a:r>
            <a:r>
              <a:rPr lang="en-US" sz="3800" dirty="0" smtClean="0"/>
              <a:t> (a RADIUS Accounting Request packet containing a Acct-Status-Type attribute with the value "start") is sent by the NAS to the RADIUS server to signal the start of the user's network access. "Start" records typically contain the user's identification, network address, point of attachment and a unique session identifier.</a:t>
            </a:r>
            <a:r>
              <a:rPr lang="en-US" sz="3800" baseline="30000" dirty="0" smtClean="0">
                <a:hlinkClick r:id="" action="ppaction://noaction"/>
              </a:rPr>
              <a:t>[5]</a:t>
            </a:r>
            <a:endParaRPr lang="en-US" sz="3800" dirty="0" smtClean="0"/>
          </a:p>
          <a:p>
            <a:pPr fontAlgn="auto">
              <a:spcAft>
                <a:spcPts val="0"/>
              </a:spcAft>
              <a:buFont typeface="Arial" pitchFamily="34" charset="0"/>
              <a:buChar char="•"/>
              <a:defRPr/>
            </a:pPr>
            <a:r>
              <a:rPr lang="en-US" sz="3800" dirty="0" smtClean="0"/>
              <a:t>Periodically, </a:t>
            </a:r>
            <a:r>
              <a:rPr lang="en-US" sz="3800" i="1" dirty="0" smtClean="0"/>
              <a:t>Interim Update</a:t>
            </a:r>
            <a:r>
              <a:rPr lang="en-US" sz="3800" dirty="0" smtClean="0"/>
              <a:t> records (a RADIUS Accounting Request packet containing a Acct-Status-Type attribute with the value "interim-update") may be sent by the NAS to the RADIUS server, to update it on the status of an active session. "Interim" records typically convey the current session duration and information on current data usage.</a:t>
            </a:r>
          </a:p>
          <a:p>
            <a:pPr fontAlgn="auto">
              <a:spcAft>
                <a:spcPts val="0"/>
              </a:spcAft>
              <a:buFont typeface="Arial" pitchFamily="34" charset="0"/>
              <a:buChar char="•"/>
              <a:defRPr/>
            </a:pPr>
            <a:r>
              <a:rPr lang="en-US" sz="3800" dirty="0" smtClean="0"/>
              <a:t>Finally, when the user's network access is closed, the NAS issues a final </a:t>
            </a:r>
            <a:r>
              <a:rPr lang="en-US" sz="3800" i="1" dirty="0" smtClean="0"/>
              <a:t>Accounting Stop</a:t>
            </a:r>
            <a:r>
              <a:rPr lang="en-US" sz="3800" dirty="0" smtClean="0"/>
              <a:t> record (a RADIUS Accounting Request packet containing a Acct-Status-Type attribute with the value "stop") to the RADIUS server, providing information on the final usage in terms of time, packets transferred, data transferred, reason for disconnect and other information related to the user's network access.</a:t>
            </a:r>
          </a:p>
          <a:p>
            <a:pPr fontAlgn="auto">
              <a:spcAft>
                <a:spcPts val="0"/>
              </a:spcAft>
              <a:buFont typeface="Arial" pitchFamily="34" charset="0"/>
              <a:buChar char="•"/>
              <a:defRPr/>
            </a:pPr>
            <a:r>
              <a:rPr lang="en-US" sz="3800" dirty="0" smtClean="0"/>
              <a:t>Typically, the client sends Accounting-Request packet until it receives a Accounting-Response acknowledgement, using some retry interval.</a:t>
            </a:r>
          </a:p>
          <a:p>
            <a:pPr fontAlgn="auto">
              <a:spcAft>
                <a:spcPts val="0"/>
              </a:spcAft>
              <a:buFont typeface="Arial" pitchFamily="34" charset="0"/>
              <a:buChar char="•"/>
              <a:defRPr/>
            </a:pPr>
            <a:r>
              <a:rPr lang="en-US" sz="3800" dirty="0" smtClean="0"/>
              <a:t>The primary purpose of this data is that the user can be </a:t>
            </a:r>
            <a:r>
              <a:rPr lang="en-US" sz="3800" dirty="0" smtClean="0">
                <a:hlinkClick r:id="rId2" tooltip="Bill (payment)"/>
              </a:rPr>
              <a:t>billed</a:t>
            </a:r>
            <a:r>
              <a:rPr lang="en-US" sz="3800" dirty="0" smtClean="0"/>
              <a:t> accordingly; the data is also commonly used for </a:t>
            </a:r>
            <a:r>
              <a:rPr lang="en-US" sz="3800" dirty="0" smtClean="0">
                <a:hlinkClick r:id="rId3" tooltip="Statistical"/>
              </a:rPr>
              <a:t>statistical</a:t>
            </a:r>
            <a:r>
              <a:rPr lang="en-US" sz="3800" dirty="0" smtClean="0"/>
              <a:t> purposes and for general network monitoring.</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RADIUS Accounting Flow</a:t>
            </a:r>
          </a:p>
        </p:txBody>
      </p:sp>
      <p:pic>
        <p:nvPicPr>
          <p:cNvPr id="13315" name="Content Placeholder 3" descr="http://upload.wikimedia.org/wikipedia/commons/e/ef/Drawing_RADIUS_1813.png"/>
          <p:cNvPicPr>
            <a:picLocks noGrp="1"/>
          </p:cNvPicPr>
          <p:nvPr>
            <p:ph idx="1"/>
          </p:nvPr>
        </p:nvPicPr>
        <p:blipFill>
          <a:blip r:embed="rId2"/>
          <a:srcRect/>
          <a:stretch>
            <a:fillRect/>
          </a:stretch>
        </p:blipFill>
        <p:spPr>
          <a:xfrm>
            <a:off x="1524000" y="1447800"/>
            <a:ext cx="5048250" cy="3773488"/>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rtlCol="0">
            <a:normAutofit fontScale="90000"/>
          </a:bodyPr>
          <a:lstStyle/>
          <a:p>
            <a:pPr fontAlgn="auto">
              <a:spcAft>
                <a:spcPts val="0"/>
              </a:spcAft>
              <a:defRPr/>
            </a:pPr>
            <a:r>
              <a:rPr lang="en-US" b="1" dirty="0" smtClean="0"/>
              <a:t>Roaming</a:t>
            </a:r>
            <a:endParaRPr lang="en-US" dirty="0" smtClean="0"/>
          </a:p>
        </p:txBody>
      </p:sp>
      <p:sp>
        <p:nvSpPr>
          <p:cNvPr id="3" name="Content Placeholder 2"/>
          <p:cNvSpPr>
            <a:spLocks noGrp="1"/>
          </p:cNvSpPr>
          <p:nvPr>
            <p:ph idx="1"/>
          </p:nvPr>
        </p:nvSpPr>
        <p:spPr>
          <a:xfrm>
            <a:off x="457200" y="990600"/>
            <a:ext cx="8229600" cy="5135563"/>
          </a:xfrm>
        </p:spPr>
        <p:txBody>
          <a:bodyPr rtlCol="0">
            <a:normAutofit fontScale="92500" lnSpcReduction="20000"/>
          </a:bodyPr>
          <a:lstStyle/>
          <a:p>
            <a:pPr fontAlgn="auto">
              <a:spcAft>
                <a:spcPts val="0"/>
              </a:spcAft>
              <a:buFont typeface="Arial" pitchFamily="34" charset="0"/>
              <a:buChar char="•"/>
              <a:defRPr/>
            </a:pPr>
            <a:r>
              <a:rPr lang="en-US" dirty="0" smtClean="0"/>
              <a:t>RADIUS is commonly used to facilitate roaming between ISPs, for example:</a:t>
            </a:r>
          </a:p>
          <a:p>
            <a:pPr fontAlgn="auto">
              <a:spcAft>
                <a:spcPts val="0"/>
              </a:spcAft>
              <a:buFont typeface="Arial" pitchFamily="34" charset="0"/>
              <a:buChar char="•"/>
              <a:defRPr/>
            </a:pPr>
            <a:r>
              <a:rPr lang="en-US" dirty="0" smtClean="0"/>
              <a:t>by companies which provide a single global set of credentials that are usable on many public networks; </a:t>
            </a:r>
          </a:p>
          <a:p>
            <a:pPr fontAlgn="auto">
              <a:spcAft>
                <a:spcPts val="0"/>
              </a:spcAft>
              <a:buFont typeface="Arial" pitchFamily="34" charset="0"/>
              <a:buChar char="•"/>
              <a:defRPr/>
            </a:pPr>
            <a:r>
              <a:rPr lang="en-US" dirty="0" smtClean="0"/>
              <a:t>by independent, but collaborating, institutions issuing their own credentials to their own users, that allow a visitor from one to another to be authenticated by their home institution, such as in </a:t>
            </a:r>
            <a:r>
              <a:rPr lang="en-US" dirty="0" err="1" smtClean="0">
                <a:hlinkClick r:id="rId2" tooltip="Eduroam"/>
              </a:rPr>
              <a:t>Eduroam</a:t>
            </a:r>
            <a:r>
              <a:rPr lang="en-US" dirty="0" smtClean="0"/>
              <a:t>. </a:t>
            </a:r>
          </a:p>
          <a:p>
            <a:pPr fontAlgn="auto">
              <a:spcAft>
                <a:spcPts val="0"/>
              </a:spcAft>
              <a:buFont typeface="Arial" pitchFamily="34" charset="0"/>
              <a:buChar char="•"/>
              <a:defRPr/>
            </a:pPr>
            <a:r>
              <a:rPr lang="en-US" dirty="0" smtClean="0"/>
              <a:t>RADIUS facilitates this by the use of </a:t>
            </a:r>
            <a:r>
              <a:rPr lang="en-US" b="1" dirty="0" smtClean="0"/>
              <a:t>realms</a:t>
            </a:r>
            <a:r>
              <a:rPr lang="en-US" dirty="0" smtClean="0"/>
              <a:t>, which identify where the RADIUS server should forward the AAA requests for processing.</a:t>
            </a:r>
          </a:p>
          <a:p>
            <a:pPr fontAlgn="auto">
              <a:spcAft>
                <a:spcPts val="0"/>
              </a:spcAft>
              <a:buFont typeface="Arial" pitchFamily="34" charset="0"/>
              <a:buNone/>
              <a:defRPr/>
            </a:pP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Roaming using a proxy RADIUS AAA server.</a:t>
            </a:r>
          </a:p>
        </p:txBody>
      </p:sp>
      <p:pic>
        <p:nvPicPr>
          <p:cNvPr id="15363" name="Content Placeholder 3" descr="http://upload.wikimedia.org/wikipedia/commons/e/e7/Drawing_Roaming_RADIUS.png"/>
          <p:cNvPicPr>
            <a:picLocks noGrp="1"/>
          </p:cNvPicPr>
          <p:nvPr>
            <p:ph idx="1"/>
          </p:nvPr>
        </p:nvPicPr>
        <p:blipFill>
          <a:blip r:embed="rId2"/>
          <a:srcRect/>
          <a:stretch>
            <a:fillRect/>
          </a:stretch>
        </p:blipFill>
        <p:spPr>
          <a:xfrm>
            <a:off x="457200" y="2243138"/>
            <a:ext cx="8229600" cy="3240087"/>
          </a:xfrm>
        </p:spPr>
      </p:pic>
      <p:sp>
        <p:nvSpPr>
          <p:cNvPr id="15364" name="Rectangle 4"/>
          <p:cNvSpPr>
            <a:spLocks noChangeArrowheads="1"/>
          </p:cNvSpPr>
          <p:nvPr/>
        </p:nvSpPr>
        <p:spPr bwMode="auto">
          <a:xfrm>
            <a:off x="2482850" y="3244850"/>
            <a:ext cx="4178300" cy="368300"/>
          </a:xfrm>
          <a:prstGeom prst="rect">
            <a:avLst/>
          </a:prstGeom>
          <a:noFill/>
          <a:ln w="9525">
            <a:noFill/>
            <a:miter lim="800000"/>
            <a:headEnd/>
            <a:tailEnd/>
          </a:ln>
        </p:spPr>
        <p:txBody>
          <a:bodyPr wrap="none">
            <a:spAutoFit/>
          </a:bodyPr>
          <a:lstStyle/>
          <a:p>
            <a:r>
              <a:rPr lang="en-US">
                <a:latin typeface="Calibri" pitchFamily="34" charset="0"/>
              </a:rPr>
              <a:t>Roaming using a proxy RADIUS AAA server.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b="1" smtClean="0"/>
              <a:t>Realms</a:t>
            </a:r>
            <a:endParaRPr lang="en-US" smtClean="0"/>
          </a:p>
        </p:txBody>
      </p:sp>
      <p:sp>
        <p:nvSpPr>
          <p:cNvPr id="3" name="Content Placeholder 2"/>
          <p:cNvSpPr>
            <a:spLocks noGrp="1"/>
          </p:cNvSpPr>
          <p:nvPr>
            <p:ph idx="1"/>
          </p:nvPr>
        </p:nvSpPr>
        <p:spPr/>
        <p:txBody>
          <a:bodyPr rtlCol="0">
            <a:normAutofit fontScale="70000" lnSpcReduction="20000"/>
          </a:bodyPr>
          <a:lstStyle/>
          <a:p>
            <a:pPr fontAlgn="auto">
              <a:spcAft>
                <a:spcPts val="0"/>
              </a:spcAft>
              <a:buFont typeface="Arial" pitchFamily="34" charset="0"/>
              <a:buChar char="•"/>
              <a:defRPr/>
            </a:pPr>
            <a:r>
              <a:rPr lang="en-US" dirty="0" smtClean="0"/>
              <a:t>A realm is commonly appended to a user's user name and delimited with an '@' sign, resembling an email address domain name. This is known as </a:t>
            </a:r>
            <a:r>
              <a:rPr lang="en-US" i="1" dirty="0" smtClean="0"/>
              <a:t>postfix</a:t>
            </a:r>
            <a:r>
              <a:rPr lang="en-US" dirty="0" smtClean="0"/>
              <a:t> notation for the realm. Another common usage is </a:t>
            </a:r>
            <a:r>
              <a:rPr lang="en-US" i="1" dirty="0" smtClean="0"/>
              <a:t>prefix</a:t>
            </a:r>
            <a:r>
              <a:rPr lang="en-US" dirty="0" smtClean="0"/>
              <a:t> notation, which involves </a:t>
            </a:r>
            <a:r>
              <a:rPr lang="en-US" dirty="0" err="1" smtClean="0"/>
              <a:t>prepending</a:t>
            </a:r>
            <a:r>
              <a:rPr lang="en-US" dirty="0" smtClean="0"/>
              <a:t> the realm to the username and using '\' as a delimiter. Modern RADIUS servers allow any character to be used as a realm delimiter, although in practice '@' and '\' are usually used.</a:t>
            </a:r>
          </a:p>
          <a:p>
            <a:pPr fontAlgn="auto">
              <a:spcAft>
                <a:spcPts val="0"/>
              </a:spcAft>
              <a:buFont typeface="Arial" pitchFamily="34" charset="0"/>
              <a:buChar char="•"/>
              <a:defRPr/>
            </a:pPr>
            <a:r>
              <a:rPr lang="en-US" dirty="0" smtClean="0"/>
              <a:t>Realms can also be compounded using both prefix and postfix notation, to allow for complicated roaming scenarios; for example, somedomain.com\username@anotherdomain.com could be a valid username with two realms.</a:t>
            </a:r>
          </a:p>
          <a:p>
            <a:pPr fontAlgn="auto">
              <a:spcAft>
                <a:spcPts val="0"/>
              </a:spcAft>
              <a:buFont typeface="Arial" pitchFamily="34" charset="0"/>
              <a:buChar char="•"/>
              <a:defRPr/>
            </a:pPr>
            <a:r>
              <a:rPr lang="en-US" dirty="0" smtClean="0"/>
              <a:t>Although realms often resemble email domains, it is important to note that realms are in fact arbitrary text and need not contain real domain names.</a:t>
            </a:r>
          </a:p>
          <a:p>
            <a:pPr fontAlgn="auto">
              <a:spcAft>
                <a:spcPts val="0"/>
              </a:spcAft>
              <a:buFont typeface="Arial" pitchFamily="34" charset="0"/>
              <a:buChar char="•"/>
              <a:defRPr/>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Web Server:</a:t>
            </a:r>
            <a:endParaRPr lang="en-US" dirty="0"/>
          </a:p>
        </p:txBody>
      </p:sp>
      <p:sp>
        <p:nvSpPr>
          <p:cNvPr id="3" name="Content Placeholder 2"/>
          <p:cNvSpPr>
            <a:spLocks noGrp="1"/>
          </p:cNvSpPr>
          <p:nvPr>
            <p:ph idx="1"/>
          </p:nvPr>
        </p:nvSpPr>
        <p:spPr>
          <a:xfrm>
            <a:off x="228600" y="914400"/>
            <a:ext cx="8763000" cy="5715000"/>
          </a:xfrm>
        </p:spPr>
        <p:txBody>
          <a:bodyPr>
            <a:normAutofit fontScale="70000" lnSpcReduction="20000"/>
          </a:bodyPr>
          <a:lstStyle/>
          <a:p>
            <a:r>
              <a:rPr lang="en-US" dirty="0" smtClean="0"/>
              <a:t>Web server can refer to either the hardware (the computer) or the software (the computer application) that helps to deliver Web content that can be accessed through the Internet. </a:t>
            </a:r>
          </a:p>
          <a:p>
            <a:r>
              <a:rPr lang="en-US" dirty="0" smtClean="0"/>
              <a:t>The most common use of web servers is to host websites, but there are other uses such as gaming, data storage or running enterprise applications. </a:t>
            </a:r>
          </a:p>
          <a:p>
            <a:r>
              <a:rPr lang="en-US" dirty="0" smtClean="0"/>
              <a:t>The primary function of a web server is to deliver web pages on the request to clients using the Hypertext Transfer Protocol (HTTP). </a:t>
            </a:r>
          </a:p>
          <a:p>
            <a:r>
              <a:rPr lang="en-US" dirty="0" smtClean="0"/>
              <a:t>This means delivery of HTML documents and any additional content that may be included by a document, such as images, style sheets and scripts.</a:t>
            </a:r>
          </a:p>
          <a:p>
            <a:r>
              <a:rPr lang="en-US" dirty="0" smtClean="0"/>
              <a:t>A user agent, commonly a web browser or web crawler, initiates communication by making a request for a specific resource using HTTP and the server responds with the content of that resource or an error message if unable to do so. </a:t>
            </a:r>
          </a:p>
          <a:p>
            <a:r>
              <a:rPr lang="en-US" dirty="0" smtClean="0"/>
              <a:t>The resource is typically a real file on the server's secondary memory, but this is not necessarily the case and depends on how the web server is implemented.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0" y="1295400"/>
            <a:ext cx="8991600" cy="5334000"/>
          </a:xfrm>
        </p:spPr>
        <p:txBody>
          <a:bodyPr>
            <a:normAutofit fontScale="62500" lnSpcReduction="20000"/>
          </a:bodyPr>
          <a:lstStyle/>
          <a:p>
            <a:r>
              <a:rPr lang="en-US" dirty="0" smtClean="0"/>
              <a:t>While the primary function is to serve content, a full implementation of HTTP also includes ways of receiving content from clients. This feature is used for submitting web forms, including uploading of files.</a:t>
            </a:r>
          </a:p>
          <a:p>
            <a:r>
              <a:rPr lang="en-US" dirty="0" smtClean="0"/>
              <a:t>Many generic web servers also support server-side scripting using Active Server Pages (ASP), PHP, or other scripting languages. </a:t>
            </a:r>
          </a:p>
          <a:p>
            <a:r>
              <a:rPr lang="en-US" dirty="0" smtClean="0"/>
              <a:t>This means that the behavior of the web server can be scripted in separate files, while the actual server software remains unchanged. Usually, this function is used to create HTML documents dynamically ("on-the-fly") as opposed to returning static documents. </a:t>
            </a:r>
          </a:p>
          <a:p>
            <a:r>
              <a:rPr lang="en-US" dirty="0" smtClean="0"/>
              <a:t>The former is primarily used for retrieving and/or modifying information from databases. </a:t>
            </a:r>
          </a:p>
          <a:p>
            <a:r>
              <a:rPr lang="en-US" dirty="0" smtClean="0"/>
              <a:t>The latter is typically much faster and more easily cached. Web servers are not always used for serving the World Wide Web. </a:t>
            </a:r>
          </a:p>
          <a:p>
            <a:r>
              <a:rPr lang="en-US" dirty="0" smtClean="0"/>
              <a:t>A web server (program) has defined load limits, because it can handle only a limited number of concurrent client connections (usually between 2 and 80,000, by default between 500 and 1,000) per IP address (and TCP port) and it can serve only a certain maximum number of requests per second depending on its own settings, the HTTP request type, whether the content is static or dynamic, whether the content is cached, and the hardware and software limitations of the OS of the computer on which the web server runs.</a:t>
            </a:r>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2800" dirty="0" smtClean="0"/>
              <a:t>At any time web servers can be overloaded because of:</a:t>
            </a:r>
            <a:endParaRPr lang="en-US" sz="2800" dirty="0"/>
          </a:p>
        </p:txBody>
      </p:sp>
      <p:sp>
        <p:nvSpPr>
          <p:cNvPr id="3" name="Content Placeholder 2"/>
          <p:cNvSpPr>
            <a:spLocks noGrp="1"/>
          </p:cNvSpPr>
          <p:nvPr>
            <p:ph idx="1"/>
          </p:nvPr>
        </p:nvSpPr>
        <p:spPr>
          <a:xfrm>
            <a:off x="228600" y="914400"/>
            <a:ext cx="8686800" cy="5715000"/>
          </a:xfrm>
        </p:spPr>
        <p:txBody>
          <a:bodyPr>
            <a:normAutofit fontScale="62500" lnSpcReduction="20000"/>
          </a:bodyPr>
          <a:lstStyle/>
          <a:p>
            <a:pPr lvl="0"/>
            <a:r>
              <a:rPr lang="en-US" dirty="0" smtClean="0"/>
              <a:t>Too much legitimate web traffic. Thousands or even millions of clients connecting to the web site in a short interval, e.g., Slashdot effect; the term "Slashdot effect" refers to phenomenon of a website becoming virtually unreachable because too many people are hitting it after the site was mentioned in an interesting article on the popular Slashdot news service.</a:t>
            </a:r>
          </a:p>
          <a:p>
            <a:pPr lvl="0"/>
            <a:r>
              <a:rPr lang="en-US" dirty="0" smtClean="0"/>
              <a:t>Distributed Denial of Service attacks. A denial-of-service attack (</a:t>
            </a:r>
            <a:r>
              <a:rPr lang="en-US" dirty="0" err="1" smtClean="0"/>
              <a:t>DoS</a:t>
            </a:r>
            <a:r>
              <a:rPr lang="en-US" dirty="0" smtClean="0"/>
              <a:t> attack) or distributed denial-of-service attack (</a:t>
            </a:r>
            <a:r>
              <a:rPr lang="en-US" dirty="0" err="1" smtClean="0"/>
              <a:t>DoS</a:t>
            </a:r>
            <a:r>
              <a:rPr lang="en-US" dirty="0" smtClean="0"/>
              <a:t> attack) is an attempt to make a computer or network resource unavailable to its intended users;</a:t>
            </a:r>
          </a:p>
          <a:p>
            <a:pPr lvl="0"/>
            <a:r>
              <a:rPr lang="en-US" dirty="0" smtClean="0"/>
              <a:t>Computer worms that sometimes cause abnormal traffic because of millions of infected computers (not coordinated among them);</a:t>
            </a:r>
          </a:p>
          <a:p>
            <a:pPr lvl="0"/>
            <a:r>
              <a:rPr lang="en-US" dirty="0" smtClean="0"/>
              <a:t>XSS viruses can cause high traffic because of millions of infected browsers and/or web servers;</a:t>
            </a:r>
          </a:p>
          <a:p>
            <a:pPr lvl="0"/>
            <a:r>
              <a:rPr lang="en-US" dirty="0" smtClean="0"/>
              <a:t>Internet bots. Traffic not filtered/limited on large web sites with very few resources (bandwidth, etc.);</a:t>
            </a:r>
          </a:p>
          <a:p>
            <a:pPr lvl="0"/>
            <a:r>
              <a:rPr lang="en-US" dirty="0" smtClean="0"/>
              <a:t>Internet (network) slowdowns, so that client requests are served more slowly and the number of connections increases so much that server limits are reached;</a:t>
            </a:r>
          </a:p>
          <a:p>
            <a:pPr lvl="0"/>
            <a:r>
              <a:rPr lang="en-US" dirty="0" smtClean="0"/>
              <a:t>Web servers (computers) partial unavailability. This can happen because of required or urgent maintenance or upgrade, hardware or software failures, back-end (e.g., database) failures, etc.; in these cases the remaining web servers get too much traffic and become overloaded.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 Server</a:t>
            </a:r>
            <a:endParaRPr lang="en-US"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r>
              <a:rPr lang="en-US" dirty="0" smtClean="0"/>
              <a:t>A </a:t>
            </a:r>
            <a:r>
              <a:rPr lang="en-US" b="1" dirty="0" smtClean="0"/>
              <a:t>proxy server</a:t>
            </a:r>
            <a:r>
              <a:rPr lang="en-US" dirty="0" smtClean="0"/>
              <a:t> is computer that functions as an intermediary between a web browser (such as Internet Explorer) and the Internet. </a:t>
            </a:r>
            <a:r>
              <a:rPr lang="en-US" b="1" dirty="0" smtClean="0"/>
              <a:t>Proxy servers </a:t>
            </a:r>
            <a:r>
              <a:rPr lang="en-US" dirty="0" smtClean="0"/>
              <a:t>help improve web performance by storing a copy of frequently used web pages</a:t>
            </a:r>
          </a:p>
          <a:p>
            <a:r>
              <a:rPr lang="en-US" dirty="0" smtClean="0"/>
              <a:t> </a:t>
            </a:r>
            <a:r>
              <a:rPr lang="en-US" b="1" dirty="0" smtClean="0"/>
              <a:t>proxy server</a:t>
            </a:r>
            <a:r>
              <a:rPr lang="en-US" dirty="0" smtClean="0"/>
              <a:t> is a server (a computer system or an application) that acts as an intermediary for requests from clients seeking resources from other servers. </a:t>
            </a:r>
          </a:p>
          <a:p>
            <a:r>
              <a:rPr lang="en-US" dirty="0" smtClean="0"/>
              <a:t>A client connects to the proxy server, requesting some service, such as a file, connection, web page, or other resource available from a different server and the proxy server evaluates the request as a way to simplify and control its complexity.</a:t>
            </a:r>
          </a:p>
          <a:p>
            <a:r>
              <a:rPr lang="en-US" dirty="0" smtClean="0"/>
              <a:t> Proxies were invented to add structure and encapsulation to distributed systems.</a:t>
            </a:r>
          </a:p>
          <a:p>
            <a:r>
              <a:rPr lang="en-US" dirty="0" smtClean="0"/>
              <a:t>Today, most proxies are </a:t>
            </a:r>
            <a:r>
              <a:rPr lang="en-US" b="1" dirty="0" smtClean="0"/>
              <a:t>web proxies</a:t>
            </a:r>
            <a:r>
              <a:rPr lang="en-US" dirty="0" smtClean="0"/>
              <a:t>, facilitating access to content on the World Wide Web and providing anonymity</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What is a Web Proxy Server?</a:t>
            </a:r>
          </a:p>
        </p:txBody>
      </p:sp>
      <p:sp>
        <p:nvSpPr>
          <p:cNvPr id="29699" name="Rectangle 3"/>
          <p:cNvSpPr>
            <a:spLocks noGrp="1" noChangeArrowheads="1"/>
          </p:cNvSpPr>
          <p:nvPr>
            <p:ph type="body" idx="1"/>
          </p:nvPr>
        </p:nvSpPr>
        <p:spPr>
          <a:xfrm>
            <a:off x="685800" y="1981200"/>
            <a:ext cx="7772400" cy="4876800"/>
          </a:xfrm>
        </p:spPr>
        <p:txBody>
          <a:bodyPr/>
          <a:lstStyle/>
          <a:p>
            <a:pPr>
              <a:lnSpc>
                <a:spcPct val="90000"/>
              </a:lnSpc>
            </a:pPr>
            <a:r>
              <a:rPr lang="en-US"/>
              <a:t>It is a specialized HTTP Server.</a:t>
            </a:r>
          </a:p>
          <a:p>
            <a:pPr>
              <a:lnSpc>
                <a:spcPct val="90000"/>
              </a:lnSpc>
            </a:pPr>
            <a:r>
              <a:rPr lang="en-US"/>
              <a:t>Functions as a firewall.</a:t>
            </a:r>
          </a:p>
          <a:p>
            <a:pPr lvl="1">
              <a:lnSpc>
                <a:spcPct val="90000"/>
              </a:lnSpc>
            </a:pPr>
            <a:r>
              <a:rPr lang="en-US"/>
              <a:t>Protects client computers from Hackers by limiting outside access to clients.</a:t>
            </a:r>
          </a:p>
          <a:p>
            <a:pPr>
              <a:lnSpc>
                <a:spcPct val="90000"/>
              </a:lnSpc>
            </a:pPr>
            <a:r>
              <a:rPr lang="en-US"/>
              <a:t>Allows all clients connected to Web Proxy Server to access Internet from behind “firewall.”</a:t>
            </a:r>
          </a:p>
          <a:p>
            <a:pPr>
              <a:lnSpc>
                <a:spcPct val="90000"/>
              </a:lnSpc>
            </a:pPr>
            <a:r>
              <a:rPr lang="en-US"/>
              <a:t>Client computer(s) are allowed access past firewall with minimum effort and without compromising security.</a:t>
            </a:r>
          </a:p>
          <a:p>
            <a:pPr>
              <a:lnSpc>
                <a:spcPct val="90000"/>
              </a:lnSpc>
              <a:buFont typeface="Wingdings" pitchFamily="2" charset="2"/>
              <a:buNone/>
            </a:pP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en-US"/>
              <a:t>How Does A Web Proxy Server Work?</a:t>
            </a:r>
          </a:p>
        </p:txBody>
      </p:sp>
      <p:sp>
        <p:nvSpPr>
          <p:cNvPr id="30723" name="Rectangle 3"/>
          <p:cNvSpPr>
            <a:spLocks noGrp="1" noChangeArrowheads="1"/>
          </p:cNvSpPr>
          <p:nvPr>
            <p:ph type="body" idx="1"/>
          </p:nvPr>
        </p:nvSpPr>
        <p:spPr/>
        <p:txBody>
          <a:bodyPr/>
          <a:lstStyle/>
          <a:p>
            <a:r>
              <a:rPr lang="en-US"/>
              <a:t>Web Proxy Server listens for any request from clients.</a:t>
            </a:r>
          </a:p>
          <a:p>
            <a:r>
              <a:rPr lang="en-US"/>
              <a:t>All requests are forwarded to remote internet servers outside firewall.</a:t>
            </a:r>
          </a:p>
          <a:p>
            <a:r>
              <a:rPr lang="en-US"/>
              <a:t>Also listens for responses or request from outside the firewall (external servers) and sends to them to internal client computers.</a:t>
            </a:r>
          </a:p>
          <a:p>
            <a:pPr>
              <a:buFont typeface="Wingdings" pitchFamily="2" charset="2"/>
              <a:buNone/>
            </a:pPr>
            <a:endParaRPr lang="en-US"/>
          </a:p>
          <a:p>
            <a:pPr>
              <a:buFont typeface="Wingdings" pitchFamily="2" charset="2"/>
              <a:buNone/>
            </a:pP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2282</Words>
  <Application>Microsoft Office PowerPoint</Application>
  <PresentationFormat>On-screen Show (4:3)</PresentationFormat>
  <Paragraphs>195</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Unit 3</vt:lpstr>
      <vt:lpstr>What is Server?</vt:lpstr>
      <vt:lpstr>Types of servers may be found in world wide web.</vt:lpstr>
      <vt:lpstr>Web Server:</vt:lpstr>
      <vt:lpstr>Contd…</vt:lpstr>
      <vt:lpstr>At any time web servers can be overloaded because of:</vt:lpstr>
      <vt:lpstr>Proxy Server</vt:lpstr>
      <vt:lpstr>What is a Web Proxy Server?</vt:lpstr>
      <vt:lpstr>How Does A Web Proxy Server Work?</vt:lpstr>
      <vt:lpstr>Contd..</vt:lpstr>
      <vt:lpstr>Contd…</vt:lpstr>
      <vt:lpstr>purposes of proxy server</vt:lpstr>
      <vt:lpstr>Types of proxy</vt:lpstr>
      <vt:lpstr>Open proxies</vt:lpstr>
      <vt:lpstr>Reverse proxies</vt:lpstr>
      <vt:lpstr>Reasons for installing reverse proxy servers</vt:lpstr>
      <vt:lpstr>Slide 17</vt:lpstr>
      <vt:lpstr>Caching Documents?</vt:lpstr>
      <vt:lpstr>Benefits of Caching With A Web Proxy Server?</vt:lpstr>
      <vt:lpstr>Controlling Access to the Internet and Subnets?</vt:lpstr>
      <vt:lpstr>Configuring Browsers to Use a Proxy Server?</vt:lpstr>
      <vt:lpstr>Proxy Caching</vt:lpstr>
      <vt:lpstr>Advantages of Caching Documents</vt:lpstr>
      <vt:lpstr>Access Control</vt:lpstr>
      <vt:lpstr>DNS Proxy:</vt:lpstr>
      <vt:lpstr>Remote Authentication Dial In User Service (RADIUS)</vt:lpstr>
      <vt:lpstr>Function of RADIUS</vt:lpstr>
      <vt:lpstr>Authentication and Authorization</vt:lpstr>
      <vt:lpstr>RADIUS Authentication and Authorization Flow</vt:lpstr>
      <vt:lpstr>Contd..</vt:lpstr>
      <vt:lpstr>Slide 31</vt:lpstr>
      <vt:lpstr>Accounting </vt:lpstr>
      <vt:lpstr>RADIUS Accounting Flow</vt:lpstr>
      <vt:lpstr>Roaming</vt:lpstr>
      <vt:lpstr>Roaming using a proxy RADIUS AAA server.</vt:lpstr>
      <vt:lpstr>Realms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User</dc:creator>
  <cp:lastModifiedBy>user</cp:lastModifiedBy>
  <cp:revision>23</cp:revision>
  <dcterms:created xsi:type="dcterms:W3CDTF">2006-08-16T00:00:00Z</dcterms:created>
  <dcterms:modified xsi:type="dcterms:W3CDTF">2016-05-19T15:45:43Z</dcterms:modified>
</cp:coreProperties>
</file>