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70" r:id="rId7"/>
    <p:sldId id="266" r:id="rId8"/>
    <p:sldId id="260" r:id="rId9"/>
    <p:sldId id="261" r:id="rId10"/>
    <p:sldId id="264" r:id="rId11"/>
    <p:sldId id="265" r:id="rId12"/>
    <p:sldId id="263" r:id="rId13"/>
    <p:sldId id="262" r:id="rId14"/>
    <p:sldId id="271" r:id="rId15"/>
    <p:sldId id="267" r:id="rId16"/>
    <p:sldId id="272" r:id="rId17"/>
    <p:sldId id="276" r:id="rId18"/>
    <p:sldId id="273" r:id="rId19"/>
    <p:sldId id="277" r:id="rId20"/>
    <p:sldId id="274" r:id="rId21"/>
    <p:sldId id="278" r:id="rId22"/>
    <p:sldId id="279" r:id="rId23"/>
    <p:sldId id="275" r:id="rId24"/>
    <p:sldId id="281" r:id="rId25"/>
    <p:sldId id="282"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80" d="100"/>
          <a:sy n="80" d="100"/>
        </p:scale>
        <p:origin x="-1002" y="25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6/2/2016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6/2/2016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www.wisegeek.com/what-is-a-wireless-network.htm" TargetMode="External"/><Relationship Id="rId2" Type="http://schemas.openxmlformats.org/officeDocument/2006/relationships/hyperlink" Target="http://www.wisegeek.com/what-is-open-architecture.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www.1-infiniteloop.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en.wikipedia.org/wiki/Subnetwork" TargetMode="External"/><Relationship Id="rId2" Type="http://schemas.openxmlformats.org/officeDocument/2006/relationships/hyperlink" Target="http://en.wikipedia.org/wiki/IP_addres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lstStyle/>
          <a:p>
            <a:r>
              <a:rPr lang="en-US" b="1" dirty="0" smtClean="0"/>
              <a:t>Internet and Intranet Systems Development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Intranet</a:t>
            </a:r>
            <a:endParaRPr lang="en-US" dirty="0"/>
          </a:p>
        </p:txBody>
      </p:sp>
      <p:sp>
        <p:nvSpPr>
          <p:cNvPr id="3" name="Content Placeholder 2"/>
          <p:cNvSpPr>
            <a:spLocks noGrp="1"/>
          </p:cNvSpPr>
          <p:nvPr>
            <p:ph idx="1"/>
          </p:nvPr>
        </p:nvSpPr>
        <p:spPr>
          <a:xfrm>
            <a:off x="304800" y="1143000"/>
            <a:ext cx="8610600" cy="5410200"/>
          </a:xfrm>
        </p:spPr>
        <p:txBody>
          <a:bodyPr>
            <a:noAutofit/>
          </a:bodyPr>
          <a:lstStyle/>
          <a:p>
            <a:pPr fontAlgn="base"/>
            <a:r>
              <a:rPr lang="en-US" sz="1800" b="1" dirty="0" smtClean="0"/>
              <a:t>Need to cut costs:--</a:t>
            </a:r>
            <a:r>
              <a:rPr lang="en-US" sz="1800" dirty="0" smtClean="0"/>
              <a:t>The cost effectiveness is the mantra in the competitive world of today. Intranet attempts to streamline flow of information and is user directed. That saves on time and cost of communicating information.</a:t>
            </a:r>
          </a:p>
          <a:p>
            <a:pPr fontAlgn="base"/>
            <a:r>
              <a:rPr lang="en-US" sz="1800" b="1" dirty="0" smtClean="0"/>
              <a:t>Dynamics of markets:--</a:t>
            </a:r>
            <a:r>
              <a:rPr lang="en-US" sz="1800" dirty="0" smtClean="0"/>
              <a:t>Today, changes take place more rapidly in the market and company than ever before. Therefore, the information needs to be reported and exchanged more quickly among all those associated with the company, including em­ployees, customers and vendors.</a:t>
            </a:r>
          </a:p>
          <a:p>
            <a:pPr fontAlgn="base"/>
            <a:r>
              <a:rPr lang="en-US" sz="1800" b="1" dirty="0" smtClean="0"/>
              <a:t>Changing work environment:--</a:t>
            </a:r>
            <a:r>
              <a:rPr lang="en-US" sz="1800" dirty="0" smtClean="0"/>
              <a:t>As the business and markets be­come scattered, employees have to be mobile and away from of­fice. Thus, it becomes imperative for the workforce to use less expensive means of communication to remain in touch with the office.</a:t>
            </a:r>
          </a:p>
          <a:p>
            <a:pPr fontAlgn="base"/>
            <a:r>
              <a:rPr lang="en-US" sz="1800" b="1" dirty="0" smtClean="0"/>
              <a:t>Customer support:--</a:t>
            </a:r>
            <a:r>
              <a:rPr lang="en-US" sz="1800" dirty="0" smtClean="0"/>
              <a:t>The increasing role of customer support in the marketing strategy has changed the whole concept of com­munication in enterprises. A direct contact of the customer with the customer support department through Intranet directs the ‘job to specialist’ and ensures better handling of complaints.</a:t>
            </a:r>
          </a:p>
          <a:p>
            <a:pPr lvl="1" fontAlgn="base"/>
            <a:r>
              <a:rPr lang="en-US" sz="1800" dirty="0" smtClean="0"/>
              <a:t>The related advantage is that it also permits the sales force to look after more crucial problems than to act as intermediary between the customer and customer support department for the routine kind of complaints.</a:t>
            </a:r>
          </a:p>
          <a:p>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639762"/>
          </a:xfrm>
        </p:spPr>
        <p:txBody>
          <a:bodyPr>
            <a:normAutofit fontScale="90000"/>
          </a:bodyPr>
          <a:lstStyle/>
          <a:p>
            <a:r>
              <a:rPr lang="en-US" b="1" dirty="0" smtClean="0"/>
              <a:t>The advantages of Intranet</a:t>
            </a:r>
            <a:endParaRPr lang="en-US" dirty="0"/>
          </a:p>
        </p:txBody>
      </p:sp>
      <p:sp>
        <p:nvSpPr>
          <p:cNvPr id="3" name="Content Placeholder 2"/>
          <p:cNvSpPr>
            <a:spLocks noGrp="1"/>
          </p:cNvSpPr>
          <p:nvPr>
            <p:ph idx="1"/>
          </p:nvPr>
        </p:nvSpPr>
        <p:spPr>
          <a:xfrm>
            <a:off x="76200" y="609600"/>
            <a:ext cx="8839200" cy="5211763"/>
          </a:xfrm>
        </p:spPr>
        <p:txBody>
          <a:bodyPr>
            <a:noAutofit/>
          </a:bodyPr>
          <a:lstStyle/>
          <a:p>
            <a:pPr algn="just" fontAlgn="base"/>
            <a:r>
              <a:rPr lang="en-US" sz="1800" dirty="0" smtClean="0"/>
              <a:t>Intranet is an easy, economical and fast system of communication within the enterprise. </a:t>
            </a:r>
          </a:p>
          <a:p>
            <a:pPr algn="just" fontAlgn="base"/>
            <a:r>
              <a:rPr lang="en-US" sz="1800" dirty="0" smtClean="0"/>
              <a:t>It offers opportunities to keep every concerned individual informed irrespective of the location. </a:t>
            </a:r>
          </a:p>
          <a:p>
            <a:pPr algn="just" fontAlgn="base"/>
            <a:r>
              <a:rPr lang="en-US" sz="1800" dirty="0" smtClean="0"/>
              <a:t>It also helps in reducing travel time as the communication between people in the business enterprise can be more frequent and less expensive, particularly when the persons desiring to communi­cate are located far away from each other.</a:t>
            </a:r>
          </a:p>
          <a:p>
            <a:pPr algn="just" fontAlgn="base"/>
            <a:r>
              <a:rPr lang="en-US" sz="1800" dirty="0" smtClean="0"/>
              <a:t>It serves information automatically and thus, one does have to face the contempt of not being aware of an important piece of informa­tion. Thus, demand for information is more frequent and detailed.</a:t>
            </a:r>
          </a:p>
          <a:p>
            <a:pPr algn="just" fontAlgn="base"/>
            <a:r>
              <a:rPr lang="en-US" sz="1800" dirty="0" smtClean="0"/>
              <a:t>Intranet replaces grapevine as it permits inter employee com­munication with more transparency and free expression of views. </a:t>
            </a:r>
          </a:p>
          <a:p>
            <a:pPr algn="just" fontAlgn="base"/>
            <a:r>
              <a:rPr lang="en-US" sz="1800" dirty="0" smtClean="0"/>
              <a:t>It enables employees at various levels to pose problems/ques­tions, participate in discussions and contribute answers to thorny problems of the company. </a:t>
            </a:r>
          </a:p>
          <a:p>
            <a:pPr algn="just" fontAlgn="base"/>
            <a:r>
              <a:rPr lang="en-US" sz="1800" dirty="0" smtClean="0"/>
              <a:t>The concept of collective expertise can be given a concrete shape with the help of Intranet.</a:t>
            </a:r>
          </a:p>
          <a:p>
            <a:pPr algn="just" fontAlgn="base"/>
            <a:r>
              <a:rPr lang="en-US" sz="1800" dirty="0" smtClean="0"/>
              <a:t>It improves productivity of the manager. </a:t>
            </a:r>
          </a:p>
          <a:p>
            <a:pPr algn="just" fontAlgn="base"/>
            <a:r>
              <a:rPr lang="en-US" sz="1800" dirty="0" smtClean="0"/>
              <a:t>With Intranet, the manager can spend more time in analyzing information and not in seeking information and waiting for its delivery.</a:t>
            </a:r>
          </a:p>
          <a:p>
            <a:pPr algn="just"/>
            <a:r>
              <a:rPr lang="en-US" sz="1800" dirty="0" smtClean="0"/>
              <a:t>Intranet helps in eliminating the latency of information in the enterprise and makes the flow of information need-driven than availability-driven</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idx="4294967295"/>
          </p:nvPr>
        </p:nvSpPr>
        <p:spPr>
          <a:xfrm>
            <a:off x="762000" y="519113"/>
            <a:ext cx="7793038" cy="1462087"/>
          </a:xfrm>
        </p:spPr>
        <p:txBody>
          <a:bodyPr/>
          <a:lstStyle/>
          <a:p>
            <a:r>
              <a:rPr lang="en-US">
                <a:latin typeface="Arial Black" pitchFamily="34" charset="0"/>
              </a:rPr>
              <a:t>Disadvantages</a:t>
            </a:r>
          </a:p>
        </p:txBody>
      </p:sp>
      <p:sp>
        <p:nvSpPr>
          <p:cNvPr id="19460" name="Rectangle 4"/>
          <p:cNvSpPr>
            <a:spLocks noChangeArrowheads="1"/>
          </p:cNvSpPr>
          <p:nvPr/>
        </p:nvSpPr>
        <p:spPr bwMode="auto">
          <a:xfrm>
            <a:off x="2655888" y="5138738"/>
            <a:ext cx="6335712" cy="1306512"/>
          </a:xfrm>
          <a:prstGeom prst="rect">
            <a:avLst/>
          </a:prstGeom>
          <a:noFill/>
          <a:ln w="9525">
            <a:noFill/>
            <a:miter lim="800000"/>
            <a:headEnd/>
            <a:tailEnd/>
          </a:ln>
          <a:effectLst/>
        </p:spPr>
        <p:txBody>
          <a:bodyPr/>
          <a:lstStyle/>
          <a:p>
            <a:pPr marL="533400" indent="-533400">
              <a:spcBef>
                <a:spcPct val="20000"/>
              </a:spcBef>
              <a:buClr>
                <a:schemeClr val="tx1"/>
              </a:buClr>
              <a:buSzPct val="75000"/>
              <a:buFont typeface="Wingdings" pitchFamily="2" charset="2"/>
              <a:buChar char="l"/>
            </a:pPr>
            <a:r>
              <a:rPr lang="en-US" b="1"/>
              <a:t>Information overload lowers productivity</a:t>
            </a:r>
          </a:p>
          <a:p>
            <a:pPr marL="533400" indent="-533400">
              <a:spcBef>
                <a:spcPct val="20000"/>
              </a:spcBef>
              <a:buClr>
                <a:schemeClr val="tx1"/>
              </a:buClr>
              <a:buSzPct val="75000"/>
              <a:buFont typeface="Wingdings" pitchFamily="2" charset="2"/>
              <a:buChar char="l"/>
            </a:pPr>
            <a:r>
              <a:rPr lang="en-US" b="1"/>
              <a:t>True purpose of the Intranet is unknown to many employees/departments</a:t>
            </a:r>
          </a:p>
          <a:p>
            <a:pPr marL="533400" indent="-533400">
              <a:spcBef>
                <a:spcPct val="20000"/>
              </a:spcBef>
              <a:buClr>
                <a:schemeClr val="tx1"/>
              </a:buClr>
              <a:buSzPct val="75000"/>
              <a:buFont typeface="Wingdings" pitchFamily="2" charset="2"/>
              <a:buChar char="l"/>
            </a:pPr>
            <a:r>
              <a:rPr lang="en-US" b="1"/>
              <a:t>Hidden or unknown complexity and costs</a:t>
            </a:r>
          </a:p>
        </p:txBody>
      </p:sp>
      <p:sp>
        <p:nvSpPr>
          <p:cNvPr id="19461" name="Rectangle 5"/>
          <p:cNvSpPr>
            <a:spLocks noChangeArrowheads="1"/>
          </p:cNvSpPr>
          <p:nvPr/>
        </p:nvSpPr>
        <p:spPr bwMode="auto">
          <a:xfrm>
            <a:off x="914400" y="5138738"/>
            <a:ext cx="1741488" cy="1306512"/>
          </a:xfrm>
          <a:prstGeom prst="rect">
            <a:avLst/>
          </a:prstGeom>
          <a:noFill/>
          <a:ln w="9525">
            <a:noFill/>
            <a:miter lim="800000"/>
            <a:headEnd/>
            <a:tailEnd/>
          </a:ln>
          <a:effectLst/>
        </p:spPr>
        <p:txBody>
          <a:bodyPr/>
          <a:lstStyle/>
          <a:p>
            <a:pPr>
              <a:spcBef>
                <a:spcPct val="20000"/>
              </a:spcBef>
              <a:buClr>
                <a:schemeClr val="tx1"/>
              </a:buClr>
              <a:buSzPct val="75000"/>
              <a:buFont typeface="Wingdings" pitchFamily="2" charset="2"/>
              <a:buNone/>
            </a:pPr>
            <a:r>
              <a:rPr lang="en-US" b="1"/>
              <a:t>Productivity</a:t>
            </a:r>
          </a:p>
          <a:p>
            <a:pPr>
              <a:spcBef>
                <a:spcPct val="20000"/>
              </a:spcBef>
              <a:buClr>
                <a:schemeClr val="tx1"/>
              </a:buClr>
              <a:buSzPct val="75000"/>
              <a:buFont typeface="Wingdings" pitchFamily="2" charset="2"/>
              <a:buNone/>
            </a:pPr>
            <a:r>
              <a:rPr lang="en-US" b="1"/>
              <a:t>problem</a:t>
            </a:r>
          </a:p>
          <a:p>
            <a:pPr>
              <a:spcBef>
                <a:spcPct val="20000"/>
              </a:spcBef>
              <a:buClr>
                <a:schemeClr val="tx1"/>
              </a:buClr>
              <a:buSzPct val="75000"/>
              <a:buFont typeface="Wingdings" pitchFamily="2" charset="2"/>
              <a:buNone/>
            </a:pPr>
            <a:endParaRPr lang="en-US" b="1"/>
          </a:p>
        </p:txBody>
      </p:sp>
      <p:sp>
        <p:nvSpPr>
          <p:cNvPr id="19462" name="Rectangle 6"/>
          <p:cNvSpPr>
            <a:spLocks noChangeArrowheads="1"/>
          </p:cNvSpPr>
          <p:nvPr/>
        </p:nvSpPr>
        <p:spPr bwMode="auto">
          <a:xfrm>
            <a:off x="2655888" y="4054475"/>
            <a:ext cx="6335712" cy="1084263"/>
          </a:xfrm>
          <a:prstGeom prst="rect">
            <a:avLst/>
          </a:prstGeom>
          <a:noFill/>
          <a:ln w="9525">
            <a:noFill/>
            <a:miter lim="800000"/>
            <a:headEnd/>
            <a:tailEnd/>
          </a:ln>
          <a:effectLst/>
        </p:spPr>
        <p:txBody>
          <a:bodyPr/>
          <a:lstStyle/>
          <a:p>
            <a:pPr>
              <a:spcBef>
                <a:spcPct val="20000"/>
              </a:spcBef>
              <a:buClr>
                <a:schemeClr val="tx1"/>
              </a:buClr>
              <a:buSzPct val="75000"/>
              <a:buFont typeface="Wingdings" pitchFamily="2" charset="2"/>
              <a:buChar char="l"/>
            </a:pPr>
            <a:r>
              <a:rPr lang="en-US" b="1" dirty="0"/>
              <a:t>       Unauthorized access</a:t>
            </a:r>
          </a:p>
          <a:p>
            <a:pPr>
              <a:spcBef>
                <a:spcPct val="20000"/>
              </a:spcBef>
              <a:buClr>
                <a:schemeClr val="tx1"/>
              </a:buClr>
              <a:buSzPct val="75000"/>
              <a:buFont typeface="Wingdings" pitchFamily="2" charset="2"/>
              <a:buChar char="l"/>
            </a:pPr>
            <a:r>
              <a:rPr lang="en-US" b="1" dirty="0"/>
              <a:t>       Abuse of access</a:t>
            </a:r>
          </a:p>
          <a:p>
            <a:pPr>
              <a:spcBef>
                <a:spcPct val="20000"/>
              </a:spcBef>
              <a:buClr>
                <a:schemeClr val="tx1"/>
              </a:buClr>
              <a:buSzPct val="75000"/>
              <a:buFont typeface="Wingdings" pitchFamily="2" charset="2"/>
              <a:buChar char="l"/>
            </a:pPr>
            <a:r>
              <a:rPr lang="en-US" b="1" dirty="0"/>
              <a:t>       Denial of service</a:t>
            </a:r>
          </a:p>
        </p:txBody>
      </p:sp>
      <p:sp>
        <p:nvSpPr>
          <p:cNvPr id="19463" name="Rectangle 7"/>
          <p:cNvSpPr>
            <a:spLocks noChangeArrowheads="1"/>
          </p:cNvSpPr>
          <p:nvPr/>
        </p:nvSpPr>
        <p:spPr bwMode="auto">
          <a:xfrm>
            <a:off x="914400" y="4054475"/>
            <a:ext cx="1741488" cy="1084263"/>
          </a:xfrm>
          <a:prstGeom prst="rect">
            <a:avLst/>
          </a:prstGeom>
          <a:noFill/>
          <a:ln w="9525">
            <a:noFill/>
            <a:miter lim="800000"/>
            <a:headEnd/>
            <a:tailEnd/>
          </a:ln>
          <a:effectLst/>
        </p:spPr>
        <p:txBody>
          <a:bodyPr/>
          <a:lstStyle/>
          <a:p>
            <a:pPr>
              <a:spcBef>
                <a:spcPct val="20000"/>
              </a:spcBef>
              <a:buClr>
                <a:schemeClr val="tx1"/>
              </a:buClr>
              <a:buSzPct val="75000"/>
              <a:buFont typeface="Wingdings" pitchFamily="2" charset="2"/>
              <a:buNone/>
            </a:pPr>
            <a:r>
              <a:rPr lang="en-US" b="1"/>
              <a:t>Security</a:t>
            </a:r>
          </a:p>
          <a:p>
            <a:pPr>
              <a:spcBef>
                <a:spcPct val="20000"/>
              </a:spcBef>
              <a:buClr>
                <a:schemeClr val="tx1"/>
              </a:buClr>
              <a:buSzPct val="75000"/>
              <a:buFont typeface="Wingdings" pitchFamily="2" charset="2"/>
              <a:buNone/>
            </a:pPr>
            <a:r>
              <a:rPr lang="en-US" b="1"/>
              <a:t>problem</a:t>
            </a:r>
          </a:p>
        </p:txBody>
      </p:sp>
      <p:sp>
        <p:nvSpPr>
          <p:cNvPr id="19464" name="Rectangle 8"/>
          <p:cNvSpPr>
            <a:spLocks noChangeArrowheads="1"/>
          </p:cNvSpPr>
          <p:nvPr/>
        </p:nvSpPr>
        <p:spPr bwMode="auto">
          <a:xfrm>
            <a:off x="2655888" y="2590800"/>
            <a:ext cx="6335712" cy="1463675"/>
          </a:xfrm>
          <a:prstGeom prst="rect">
            <a:avLst/>
          </a:prstGeom>
          <a:noFill/>
          <a:ln w="9525">
            <a:noFill/>
            <a:miter lim="800000"/>
            <a:headEnd/>
            <a:tailEnd/>
          </a:ln>
          <a:effectLst/>
        </p:spPr>
        <p:txBody>
          <a:bodyPr/>
          <a:lstStyle/>
          <a:p>
            <a:pPr>
              <a:spcBef>
                <a:spcPct val="20000"/>
              </a:spcBef>
              <a:buClr>
                <a:schemeClr val="tx1"/>
              </a:buClr>
              <a:buSzPct val="75000"/>
              <a:buFont typeface="Wingdings" pitchFamily="2" charset="2"/>
              <a:buChar char="l"/>
            </a:pPr>
            <a:r>
              <a:rPr lang="en-US" b="1"/>
              <a:t>       A company may not have  person to update their </a:t>
            </a:r>
          </a:p>
          <a:p>
            <a:pPr>
              <a:spcBef>
                <a:spcPct val="20000"/>
              </a:spcBef>
              <a:buClr>
                <a:schemeClr val="tx1"/>
              </a:buClr>
              <a:buSzPct val="75000"/>
              <a:buFont typeface="Wingdings" pitchFamily="2" charset="2"/>
              <a:buChar char="l"/>
            </a:pPr>
            <a:endParaRPr lang="en-US" b="1"/>
          </a:p>
          <a:p>
            <a:pPr>
              <a:spcBef>
                <a:spcPct val="20000"/>
              </a:spcBef>
              <a:buClr>
                <a:schemeClr val="tx1"/>
              </a:buClr>
              <a:buSzPct val="75000"/>
              <a:buFont typeface="Wingdings" pitchFamily="2" charset="2"/>
              <a:buChar char="l"/>
            </a:pPr>
            <a:r>
              <a:rPr lang="en-US" b="1"/>
              <a:t>       Fear of sharing information and the loss of control</a:t>
            </a:r>
            <a:r>
              <a:rPr lang="en-US" sz="2400"/>
              <a:t> </a:t>
            </a:r>
            <a:endParaRPr lang="en-US" b="1"/>
          </a:p>
          <a:p>
            <a:pPr>
              <a:spcBef>
                <a:spcPct val="20000"/>
              </a:spcBef>
              <a:buClr>
                <a:schemeClr val="tx1"/>
              </a:buClr>
              <a:buSzPct val="75000"/>
              <a:buFont typeface="Wingdings" pitchFamily="2" charset="2"/>
              <a:buChar char="l"/>
            </a:pPr>
            <a:r>
              <a:rPr lang="en-US" b="1"/>
              <a:t>       Limited bandwidth for the business </a:t>
            </a:r>
          </a:p>
        </p:txBody>
      </p:sp>
      <p:sp>
        <p:nvSpPr>
          <p:cNvPr id="19465" name="Rectangle 9"/>
          <p:cNvSpPr>
            <a:spLocks noChangeArrowheads="1"/>
          </p:cNvSpPr>
          <p:nvPr/>
        </p:nvSpPr>
        <p:spPr bwMode="auto">
          <a:xfrm>
            <a:off x="914400" y="2590800"/>
            <a:ext cx="1741488" cy="1463675"/>
          </a:xfrm>
          <a:prstGeom prst="rect">
            <a:avLst/>
          </a:prstGeom>
          <a:noFill/>
          <a:ln w="9525">
            <a:noFill/>
            <a:miter lim="800000"/>
            <a:headEnd/>
            <a:tailEnd/>
          </a:ln>
          <a:effectLst/>
        </p:spPr>
        <p:txBody>
          <a:bodyPr/>
          <a:lstStyle/>
          <a:p>
            <a:pPr>
              <a:spcBef>
                <a:spcPct val="20000"/>
              </a:spcBef>
              <a:buClr>
                <a:schemeClr val="tx1"/>
              </a:buClr>
              <a:buSzPct val="75000"/>
              <a:buFont typeface="Wingdings" pitchFamily="2" charset="2"/>
              <a:buNone/>
            </a:pPr>
            <a:r>
              <a:rPr lang="en-US" b="1"/>
              <a:t>Management</a:t>
            </a:r>
          </a:p>
          <a:p>
            <a:pPr>
              <a:spcBef>
                <a:spcPct val="20000"/>
              </a:spcBef>
              <a:buClr>
                <a:schemeClr val="tx1"/>
              </a:buClr>
              <a:buSzPct val="75000"/>
              <a:buFont typeface="Wingdings" pitchFamily="2" charset="2"/>
              <a:buNone/>
            </a:pPr>
            <a:r>
              <a:rPr lang="en-US" b="1"/>
              <a:t>problem</a:t>
            </a:r>
          </a:p>
        </p:txBody>
      </p:sp>
      <p:grpSp>
        <p:nvGrpSpPr>
          <p:cNvPr id="17" name="Group 16"/>
          <p:cNvGrpSpPr/>
          <p:nvPr/>
        </p:nvGrpSpPr>
        <p:grpSpPr>
          <a:xfrm>
            <a:off x="609600" y="2546350"/>
            <a:ext cx="8077200" cy="3854450"/>
            <a:chOff x="914400" y="2590800"/>
            <a:chExt cx="8077200" cy="3854450"/>
          </a:xfrm>
        </p:grpSpPr>
        <p:sp>
          <p:nvSpPr>
            <p:cNvPr id="19466" name="Line 10"/>
            <p:cNvSpPr>
              <a:spLocks noChangeShapeType="1"/>
            </p:cNvSpPr>
            <p:nvPr/>
          </p:nvSpPr>
          <p:spPr bwMode="auto">
            <a:xfrm>
              <a:off x="914400" y="2590800"/>
              <a:ext cx="8077200" cy="0"/>
            </a:xfrm>
            <a:prstGeom prst="line">
              <a:avLst/>
            </a:prstGeom>
            <a:noFill/>
            <a:ln w="28575" cap="sq">
              <a:solidFill>
                <a:schemeClr val="tx1"/>
              </a:solidFill>
              <a:round/>
              <a:headEnd/>
              <a:tailEnd/>
            </a:ln>
            <a:effectLst/>
          </p:spPr>
          <p:txBody>
            <a:bodyPr/>
            <a:lstStyle/>
            <a:p>
              <a:endParaRPr lang="en-US"/>
            </a:p>
          </p:txBody>
        </p:sp>
        <p:sp>
          <p:nvSpPr>
            <p:cNvPr id="19467" name="Line 11"/>
            <p:cNvSpPr>
              <a:spLocks noChangeShapeType="1"/>
            </p:cNvSpPr>
            <p:nvPr/>
          </p:nvSpPr>
          <p:spPr bwMode="auto">
            <a:xfrm>
              <a:off x="914400" y="4054475"/>
              <a:ext cx="8077200" cy="0"/>
            </a:xfrm>
            <a:prstGeom prst="line">
              <a:avLst/>
            </a:prstGeom>
            <a:noFill/>
            <a:ln w="12700">
              <a:solidFill>
                <a:schemeClr val="tx1"/>
              </a:solidFill>
              <a:round/>
              <a:headEnd/>
              <a:tailEnd/>
            </a:ln>
            <a:effectLst/>
          </p:spPr>
          <p:txBody>
            <a:bodyPr/>
            <a:lstStyle/>
            <a:p>
              <a:endParaRPr lang="en-US"/>
            </a:p>
          </p:txBody>
        </p:sp>
        <p:sp>
          <p:nvSpPr>
            <p:cNvPr id="19468" name="Line 12"/>
            <p:cNvSpPr>
              <a:spLocks noChangeShapeType="1"/>
            </p:cNvSpPr>
            <p:nvPr/>
          </p:nvSpPr>
          <p:spPr bwMode="auto">
            <a:xfrm>
              <a:off x="914400" y="5138738"/>
              <a:ext cx="8077200" cy="0"/>
            </a:xfrm>
            <a:prstGeom prst="line">
              <a:avLst/>
            </a:prstGeom>
            <a:noFill/>
            <a:ln w="12700">
              <a:solidFill>
                <a:schemeClr val="tx1"/>
              </a:solidFill>
              <a:round/>
              <a:headEnd/>
              <a:tailEnd/>
            </a:ln>
            <a:effectLst/>
          </p:spPr>
          <p:txBody>
            <a:bodyPr/>
            <a:lstStyle/>
            <a:p>
              <a:endParaRPr lang="en-US"/>
            </a:p>
          </p:txBody>
        </p:sp>
        <p:sp>
          <p:nvSpPr>
            <p:cNvPr id="19469" name="Line 13"/>
            <p:cNvSpPr>
              <a:spLocks noChangeShapeType="1"/>
            </p:cNvSpPr>
            <p:nvPr/>
          </p:nvSpPr>
          <p:spPr bwMode="auto">
            <a:xfrm>
              <a:off x="914400" y="6445250"/>
              <a:ext cx="8077200" cy="0"/>
            </a:xfrm>
            <a:prstGeom prst="line">
              <a:avLst/>
            </a:prstGeom>
            <a:noFill/>
            <a:ln w="28575" cap="sq">
              <a:solidFill>
                <a:schemeClr val="tx1"/>
              </a:solidFill>
              <a:round/>
              <a:headEnd/>
              <a:tailEnd/>
            </a:ln>
            <a:effectLst/>
          </p:spPr>
          <p:txBody>
            <a:bodyPr/>
            <a:lstStyle/>
            <a:p>
              <a:endParaRPr lang="en-US"/>
            </a:p>
          </p:txBody>
        </p:sp>
        <p:sp>
          <p:nvSpPr>
            <p:cNvPr id="19470" name="Line 14"/>
            <p:cNvSpPr>
              <a:spLocks noChangeShapeType="1"/>
            </p:cNvSpPr>
            <p:nvPr/>
          </p:nvSpPr>
          <p:spPr bwMode="auto">
            <a:xfrm>
              <a:off x="914400" y="2590800"/>
              <a:ext cx="0" cy="3854450"/>
            </a:xfrm>
            <a:prstGeom prst="line">
              <a:avLst/>
            </a:prstGeom>
            <a:noFill/>
            <a:ln w="28575" cap="sq">
              <a:solidFill>
                <a:schemeClr val="tx1"/>
              </a:solidFill>
              <a:round/>
              <a:headEnd/>
              <a:tailEnd/>
            </a:ln>
            <a:effectLst/>
          </p:spPr>
          <p:txBody>
            <a:bodyPr/>
            <a:lstStyle/>
            <a:p>
              <a:endParaRPr lang="en-US"/>
            </a:p>
          </p:txBody>
        </p:sp>
        <p:sp>
          <p:nvSpPr>
            <p:cNvPr id="19471" name="Line 15"/>
            <p:cNvSpPr>
              <a:spLocks noChangeShapeType="1"/>
            </p:cNvSpPr>
            <p:nvPr/>
          </p:nvSpPr>
          <p:spPr bwMode="auto">
            <a:xfrm>
              <a:off x="2655888" y="2590800"/>
              <a:ext cx="0" cy="3854450"/>
            </a:xfrm>
            <a:prstGeom prst="line">
              <a:avLst/>
            </a:prstGeom>
            <a:noFill/>
            <a:ln w="12700">
              <a:solidFill>
                <a:schemeClr val="tx1"/>
              </a:solidFill>
              <a:round/>
              <a:headEnd/>
              <a:tailEnd/>
            </a:ln>
            <a:effectLst/>
          </p:spPr>
          <p:txBody>
            <a:bodyPr/>
            <a:lstStyle/>
            <a:p>
              <a:endParaRPr lang="en-US"/>
            </a:p>
          </p:txBody>
        </p:sp>
        <p:sp>
          <p:nvSpPr>
            <p:cNvPr id="19472" name="Line 16"/>
            <p:cNvSpPr>
              <a:spLocks noChangeShapeType="1"/>
            </p:cNvSpPr>
            <p:nvPr/>
          </p:nvSpPr>
          <p:spPr bwMode="auto">
            <a:xfrm>
              <a:off x="8991600" y="2590800"/>
              <a:ext cx="0" cy="3854450"/>
            </a:xfrm>
            <a:prstGeom prst="line">
              <a:avLst/>
            </a:prstGeom>
            <a:noFill/>
            <a:ln w="28575" cap="sq">
              <a:solidFill>
                <a:schemeClr val="tx1"/>
              </a:solidFill>
              <a:round/>
              <a:headEnd/>
              <a:tailEnd/>
            </a:ln>
            <a:effectLst/>
          </p:spPr>
          <p:txBody>
            <a:bodyPr/>
            <a:lstStyle/>
            <a:p>
              <a:endParaRPr lang="en-US"/>
            </a:p>
          </p:txBody>
        </p:sp>
      </p:grpSp>
      <p:sp>
        <p:nvSpPr>
          <p:cNvPr id="19476" name="Text Box 20"/>
          <p:cNvSpPr txBox="1">
            <a:spLocks noChangeArrowheads="1"/>
          </p:cNvSpPr>
          <p:nvPr/>
        </p:nvSpPr>
        <p:spPr bwMode="auto">
          <a:xfrm>
            <a:off x="3200400" y="2895600"/>
            <a:ext cx="3962400" cy="779463"/>
          </a:xfrm>
          <a:prstGeom prst="rect">
            <a:avLst/>
          </a:prstGeom>
          <a:noFill/>
          <a:ln w="9525">
            <a:noFill/>
            <a:miter lim="800000"/>
            <a:headEnd/>
            <a:tailEnd/>
          </a:ln>
          <a:effectLst/>
        </p:spPr>
        <p:txBody>
          <a:bodyPr>
            <a:spAutoFit/>
          </a:bodyPr>
          <a:lstStyle/>
          <a:p>
            <a:pPr>
              <a:spcBef>
                <a:spcPct val="20000"/>
              </a:spcBef>
              <a:buClr>
                <a:schemeClr val="tx1"/>
              </a:buClr>
              <a:buSzPct val="75000"/>
              <a:buFont typeface="Wingdings" pitchFamily="2" charset="2"/>
              <a:buNone/>
            </a:pPr>
            <a:r>
              <a:rPr lang="en-US" b="1"/>
              <a:t>Intranet on a routine basis</a:t>
            </a:r>
          </a:p>
          <a:p>
            <a:pPr>
              <a:spcBef>
                <a:spcPct val="50000"/>
              </a:spcBef>
            </a:pP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3</a:t>
            </a:r>
            <a:endParaRPr lang="en-US" dirty="0"/>
          </a:p>
        </p:txBody>
      </p:sp>
      <p:sp>
        <p:nvSpPr>
          <p:cNvPr id="5" name="Subtitle 4"/>
          <p:cNvSpPr>
            <a:spLocks noGrp="1"/>
          </p:cNvSpPr>
          <p:nvPr>
            <p:ph type="subTitle" idx="1"/>
          </p:nvPr>
        </p:nvSpPr>
        <p:spPr>
          <a:xfrm>
            <a:off x="609600" y="3886200"/>
            <a:ext cx="7848600" cy="1752600"/>
          </a:xfrm>
        </p:spPr>
        <p:txBody>
          <a:bodyPr/>
          <a:lstStyle/>
          <a:p>
            <a:r>
              <a:rPr lang="en-US" dirty="0" smtClean="0"/>
              <a:t>Protocols, Structure and Scope of Networks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228600" y="1219200"/>
            <a:ext cx="8686800" cy="5334000"/>
          </a:xfrm>
        </p:spPr>
        <p:txBody>
          <a:bodyPr>
            <a:normAutofit/>
          </a:bodyPr>
          <a:lstStyle/>
          <a:p>
            <a:r>
              <a:rPr lang="en-US" dirty="0" smtClean="0"/>
              <a:t>An intranet uses the same concepts and technologies as the World Wide Web and Internet. </a:t>
            </a:r>
          </a:p>
          <a:p>
            <a:r>
              <a:rPr lang="en-US" dirty="0" smtClean="0"/>
              <a:t>This includes web browsers and servers running on the internet protocol suite and using Internet protocols such as FTP, TCP/IP, Simple Mail Transfer Protocol (SMTP) and so on.</a:t>
            </a:r>
          </a:p>
          <a:p>
            <a:r>
              <a:rPr lang="en-US" b="1" i="1" dirty="0" smtClean="0"/>
              <a:t>Note: we have discussed all of these protocols already in previous units!!!</a:t>
            </a:r>
            <a:endParaRPr lang="en-US" dirty="0" smtClean="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4</a:t>
            </a:r>
            <a:endParaRPr lang="en-US" dirty="0"/>
          </a:p>
        </p:txBody>
      </p:sp>
      <p:sp>
        <p:nvSpPr>
          <p:cNvPr id="5" name="Subtitle 4"/>
          <p:cNvSpPr>
            <a:spLocks noGrp="1"/>
          </p:cNvSpPr>
          <p:nvPr>
            <p:ph type="subTitle" idx="1"/>
          </p:nvPr>
        </p:nvSpPr>
        <p:spPr/>
        <p:txBody>
          <a:bodyPr/>
          <a:lstStyle/>
          <a:p>
            <a:r>
              <a:rPr lang="en-US" dirty="0" smtClean="0"/>
              <a:t>Intranets Resource Assessments: Network Infrastructure, Clients and Server Resources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t>Intranet Network Infrastructure</a:t>
            </a:r>
            <a:r>
              <a:rPr lang="en-US" b="1" dirty="0" smtClean="0"/>
              <a:t>:</a:t>
            </a:r>
            <a:endParaRPr lang="en-US" dirty="0"/>
          </a:p>
        </p:txBody>
      </p:sp>
      <p:sp>
        <p:nvSpPr>
          <p:cNvPr id="3" name="Content Placeholder 2"/>
          <p:cNvSpPr>
            <a:spLocks noGrp="1"/>
          </p:cNvSpPr>
          <p:nvPr>
            <p:ph idx="1"/>
          </p:nvPr>
        </p:nvSpPr>
        <p:spPr>
          <a:xfrm>
            <a:off x="76200" y="609600"/>
            <a:ext cx="8991600" cy="6019800"/>
          </a:xfrm>
        </p:spPr>
        <p:txBody>
          <a:bodyPr>
            <a:noAutofit/>
          </a:bodyPr>
          <a:lstStyle/>
          <a:p>
            <a:pPr algn="just">
              <a:spcBef>
                <a:spcPts val="0"/>
              </a:spcBef>
            </a:pPr>
            <a:r>
              <a:rPr lang="en-US" sz="1900" dirty="0" smtClean="0"/>
              <a:t>A </a:t>
            </a:r>
            <a:r>
              <a:rPr lang="en-US" sz="1900" dirty="0" smtClean="0"/>
              <a:t>network infrastructure is an interconnected group of computer systems linked by the various parts of a telecommunications architecture. </a:t>
            </a:r>
            <a:endParaRPr lang="en-US" sz="1900" dirty="0" smtClean="0"/>
          </a:p>
          <a:p>
            <a:pPr algn="just">
              <a:spcBef>
                <a:spcPts val="0"/>
              </a:spcBef>
            </a:pPr>
            <a:r>
              <a:rPr lang="en-US" sz="1900" b="1" dirty="0" smtClean="0"/>
              <a:t>Specifically</a:t>
            </a:r>
            <a:r>
              <a:rPr lang="en-US" sz="1900" b="1" dirty="0" smtClean="0"/>
              <a:t>, this infrastructure refers to the organization of its various parts and their configuration — from individual networked computers to routers, cables, wireless access points, switches, backbones, network protocols, and network access methodologies. </a:t>
            </a:r>
            <a:endParaRPr lang="en-US" sz="1900" b="1" dirty="0" smtClean="0"/>
          </a:p>
          <a:p>
            <a:pPr algn="just">
              <a:spcBef>
                <a:spcPts val="0"/>
              </a:spcBef>
            </a:pPr>
            <a:r>
              <a:rPr lang="en-US" sz="1900" dirty="0" smtClean="0"/>
              <a:t>Infrastructures </a:t>
            </a:r>
            <a:r>
              <a:rPr lang="en-US" sz="1900" dirty="0" smtClean="0"/>
              <a:t>can be either </a:t>
            </a:r>
            <a:r>
              <a:rPr lang="en-US" sz="1900" i="1" dirty="0" smtClean="0"/>
              <a:t>open</a:t>
            </a:r>
            <a:r>
              <a:rPr lang="en-US" sz="1900" dirty="0" smtClean="0"/>
              <a:t> or </a:t>
            </a:r>
            <a:r>
              <a:rPr lang="en-US" sz="1900" i="1" dirty="0" smtClean="0"/>
              <a:t>closed</a:t>
            </a:r>
            <a:r>
              <a:rPr lang="en-US" sz="1900" dirty="0" smtClean="0"/>
              <a:t>, such as the </a:t>
            </a:r>
            <a:r>
              <a:rPr lang="en-US" sz="1900" dirty="0" smtClean="0">
                <a:hlinkClick r:id="rId2"/>
              </a:rPr>
              <a:t>open architecture</a:t>
            </a:r>
            <a:r>
              <a:rPr lang="en-US" sz="1900" dirty="0" smtClean="0"/>
              <a:t> of the Internet or the closed architecture of a private </a:t>
            </a:r>
            <a:r>
              <a:rPr lang="en-US" sz="1900" i="1" dirty="0" smtClean="0"/>
              <a:t>intranet</a:t>
            </a:r>
            <a:r>
              <a:rPr lang="en-US" sz="1900" dirty="0" smtClean="0"/>
              <a:t>. </a:t>
            </a:r>
            <a:endParaRPr lang="en-US" sz="1900" dirty="0" smtClean="0"/>
          </a:p>
          <a:p>
            <a:pPr algn="just">
              <a:spcBef>
                <a:spcPts val="0"/>
              </a:spcBef>
            </a:pPr>
            <a:r>
              <a:rPr lang="en-US" sz="1900" dirty="0" smtClean="0"/>
              <a:t>They </a:t>
            </a:r>
            <a:r>
              <a:rPr lang="en-US" sz="1900" dirty="0" smtClean="0"/>
              <a:t>can operate over wired or </a:t>
            </a:r>
            <a:r>
              <a:rPr lang="en-US" sz="1900" dirty="0" smtClean="0">
                <a:hlinkClick r:id="rId3"/>
              </a:rPr>
              <a:t>wireless network</a:t>
            </a:r>
            <a:r>
              <a:rPr lang="en-US" sz="1900" dirty="0" smtClean="0"/>
              <a:t> connections, or a combination of both</a:t>
            </a:r>
            <a:r>
              <a:rPr lang="en-US" sz="1900" dirty="0" smtClean="0"/>
              <a:t>.</a:t>
            </a:r>
            <a:r>
              <a:rPr lang="en-US" sz="1900" dirty="0" smtClean="0"/>
              <a:t> </a:t>
            </a:r>
          </a:p>
          <a:p>
            <a:pPr algn="just">
              <a:spcBef>
                <a:spcPts val="0"/>
              </a:spcBef>
            </a:pPr>
            <a:r>
              <a:rPr lang="en-US" sz="1900" b="1" dirty="0" smtClean="0"/>
              <a:t>The simplest form of network infrastructure typically consists of one or more computers, a network or Internet connection, and a </a:t>
            </a:r>
            <a:r>
              <a:rPr lang="en-US" sz="1900" b="1" i="1" dirty="0" smtClean="0"/>
              <a:t>hub</a:t>
            </a:r>
            <a:r>
              <a:rPr lang="en-US" sz="1900" b="1" dirty="0" smtClean="0"/>
              <a:t> to both link the computers to the network connection and tie the various systems to each other. </a:t>
            </a:r>
            <a:endParaRPr lang="en-US" sz="1900" b="1" dirty="0" smtClean="0"/>
          </a:p>
          <a:p>
            <a:pPr algn="just">
              <a:spcBef>
                <a:spcPts val="0"/>
              </a:spcBef>
            </a:pPr>
            <a:r>
              <a:rPr lang="en-US" sz="1900" dirty="0" smtClean="0"/>
              <a:t>The </a:t>
            </a:r>
            <a:r>
              <a:rPr lang="en-US" sz="1900" dirty="0" smtClean="0"/>
              <a:t>hub merely links the computers, but does not limit data flow to or from any one system. To control or limit access between systems and regulate information flow, a switch replaces the hub to create network protocols that define how the systems communicate with each other. </a:t>
            </a:r>
            <a:endParaRPr lang="en-US" sz="1900" dirty="0" smtClean="0"/>
          </a:p>
          <a:p>
            <a:pPr algn="just">
              <a:spcBef>
                <a:spcPts val="0"/>
              </a:spcBef>
            </a:pPr>
            <a:r>
              <a:rPr lang="en-US" sz="1900" dirty="0" smtClean="0"/>
              <a:t>To </a:t>
            </a:r>
            <a:r>
              <a:rPr lang="en-US" sz="1900" dirty="0" smtClean="0"/>
              <a:t>allow the network created by these systems to communicate to others, via the network connection, requires a router, which bridges the networks and basically provides a common language for data exchange, according to the rules of each network</a:t>
            </a:r>
            <a:r>
              <a:rPr lang="en-US" sz="1900" dirty="0" smtClean="0"/>
              <a:t>.</a:t>
            </a:r>
            <a:endParaRPr lang="en-US" sz="19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600" b="1" dirty="0" smtClean="0"/>
              <a:t>Why Is the Network Infrastructure Important to Your Intranet</a:t>
            </a:r>
            <a:r>
              <a:rPr lang="en-US" sz="3600" b="1" dirty="0" smtClean="0"/>
              <a:t>?</a:t>
            </a:r>
            <a:endParaRPr lang="en-US" sz="3600" dirty="0"/>
          </a:p>
        </p:txBody>
      </p:sp>
      <p:sp>
        <p:nvSpPr>
          <p:cNvPr id="3" name="Content Placeholder 2"/>
          <p:cNvSpPr>
            <a:spLocks noGrp="1"/>
          </p:cNvSpPr>
          <p:nvPr>
            <p:ph idx="1"/>
          </p:nvPr>
        </p:nvSpPr>
        <p:spPr>
          <a:xfrm>
            <a:off x="152400" y="1295400"/>
            <a:ext cx="8763000" cy="5334000"/>
          </a:xfrm>
        </p:spPr>
        <p:txBody>
          <a:bodyPr>
            <a:normAutofit fontScale="62500" lnSpcReduction="20000"/>
          </a:bodyPr>
          <a:lstStyle/>
          <a:p>
            <a:r>
              <a:rPr lang="en-US" dirty="0" smtClean="0"/>
              <a:t>An intranet is made up of two parts: </a:t>
            </a:r>
            <a:endParaRPr lang="en-US" dirty="0" smtClean="0"/>
          </a:p>
          <a:p>
            <a:r>
              <a:rPr lang="en-US" b="1" dirty="0" smtClean="0"/>
              <a:t>the </a:t>
            </a:r>
            <a:r>
              <a:rPr lang="en-US" b="1" dirty="0" smtClean="0"/>
              <a:t>applications (software / protocols) and the network infrastructure on which the applications run</a:t>
            </a:r>
            <a:r>
              <a:rPr lang="en-US" dirty="0" smtClean="0"/>
              <a:t>. </a:t>
            </a:r>
            <a:endParaRPr lang="en-US" dirty="0" smtClean="0"/>
          </a:p>
          <a:p>
            <a:r>
              <a:rPr lang="en-US" dirty="0" smtClean="0"/>
              <a:t>Applications</a:t>
            </a:r>
            <a:r>
              <a:rPr lang="en-US" dirty="0" smtClean="0"/>
              <a:t>— the visible part of an intranet —provide the functionality to improve productivity and lower costs. </a:t>
            </a:r>
            <a:endParaRPr lang="en-US" dirty="0" smtClean="0"/>
          </a:p>
          <a:p>
            <a:r>
              <a:rPr lang="en-US" dirty="0" smtClean="0"/>
              <a:t>A </a:t>
            </a:r>
            <a:r>
              <a:rPr lang="en-US" dirty="0" smtClean="0"/>
              <a:t>wide spectrum of Internet/intranet applications is available from many vendors. </a:t>
            </a:r>
            <a:endParaRPr lang="en-US" dirty="0" smtClean="0"/>
          </a:p>
          <a:p>
            <a:r>
              <a:rPr lang="en-US" b="1" dirty="0" smtClean="0"/>
              <a:t>The </a:t>
            </a:r>
            <a:r>
              <a:rPr lang="en-US" b="1" dirty="0" smtClean="0"/>
              <a:t>network infrastructure includes the hardware—network interface cards (NICs), hubs, routers, switches, and servers—over which the applications run</a:t>
            </a:r>
            <a:r>
              <a:rPr lang="en-US" b="1" dirty="0" smtClean="0"/>
              <a:t>.</a:t>
            </a:r>
          </a:p>
          <a:p>
            <a:r>
              <a:rPr lang="en-US" dirty="0" smtClean="0"/>
              <a:t> </a:t>
            </a:r>
            <a:r>
              <a:rPr lang="en-US" dirty="0" smtClean="0"/>
              <a:t>All network hardware is not the same, and an intranet is only as usable, reliable, and cost-effective as the hardware on which it runs. </a:t>
            </a:r>
            <a:endParaRPr lang="en-US" dirty="0" smtClean="0"/>
          </a:p>
          <a:p>
            <a:r>
              <a:rPr lang="en-US" dirty="0" smtClean="0"/>
              <a:t>Crucial </a:t>
            </a:r>
            <a:r>
              <a:rPr lang="en-US" dirty="0" smtClean="0"/>
              <a:t>considerations in choosing appropriate hardware include: </a:t>
            </a:r>
          </a:p>
          <a:p>
            <a:pPr lvl="0"/>
            <a:r>
              <a:rPr lang="en-US" dirty="0" smtClean="0"/>
              <a:t>Bandwidth availability </a:t>
            </a:r>
          </a:p>
          <a:p>
            <a:pPr lvl="0"/>
            <a:r>
              <a:rPr lang="en-US" dirty="0" smtClean="0"/>
              <a:t>Reliability </a:t>
            </a:r>
          </a:p>
          <a:p>
            <a:pPr lvl="0"/>
            <a:r>
              <a:rPr lang="en-US" dirty="0" smtClean="0"/>
              <a:t>Value, in terms of both initial cost and ease of use and management </a:t>
            </a:r>
          </a:p>
          <a:p>
            <a:pPr lvl="0"/>
            <a:r>
              <a:rPr lang="en-US" dirty="0" smtClean="0"/>
              <a:t>Scalability, to ensure that present and future needs can be met</a:t>
            </a:r>
          </a:p>
          <a:p>
            <a:r>
              <a:rPr lang="en-US" b="1" i="1" dirty="0" smtClean="0"/>
              <a:t>So as a part of network infrastructure, go through the above highlighted portions. I think you have studied those in data communication as well</a:t>
            </a:r>
            <a:r>
              <a:rPr lang="en-US" b="1" i="1" dirty="0" smtClean="0"/>
              <a:t>.</a:t>
            </a:r>
            <a:endParaRPr lang="en-US" dirty="0" smtClean="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87362"/>
          </a:xfrm>
        </p:spPr>
        <p:txBody>
          <a:bodyPr>
            <a:normAutofit fontScale="90000"/>
          </a:bodyPr>
          <a:lstStyle/>
          <a:p>
            <a:r>
              <a:rPr lang="en-US" b="1" dirty="0" smtClean="0"/>
              <a:t>Intranet Implementation Guidelines</a:t>
            </a:r>
            <a:r>
              <a:rPr lang="en-US" b="1" dirty="0" smtClean="0"/>
              <a:t>:</a:t>
            </a:r>
            <a:endParaRPr lang="en-US" dirty="0"/>
          </a:p>
        </p:txBody>
      </p:sp>
      <p:sp>
        <p:nvSpPr>
          <p:cNvPr id="3" name="Content Placeholder 2"/>
          <p:cNvSpPr>
            <a:spLocks noGrp="1"/>
          </p:cNvSpPr>
          <p:nvPr>
            <p:ph idx="1"/>
          </p:nvPr>
        </p:nvSpPr>
        <p:spPr>
          <a:xfrm>
            <a:off x="457200" y="990600"/>
            <a:ext cx="8229600" cy="5867400"/>
          </a:xfrm>
        </p:spPr>
        <p:txBody>
          <a:bodyPr>
            <a:normAutofit fontScale="55000" lnSpcReduction="20000"/>
          </a:bodyPr>
          <a:lstStyle/>
          <a:p>
            <a:r>
              <a:rPr lang="en-US" dirty="0" smtClean="0"/>
              <a:t>When </a:t>
            </a:r>
            <a:r>
              <a:rPr lang="en-US" dirty="0" smtClean="0"/>
              <a:t>planning an intranet, there are a number of questions to be considered. These questions will set the tone for how you go about developing your intranet, help you establish guidelines</a:t>
            </a:r>
            <a:r>
              <a:rPr lang="en-US" dirty="0" smtClean="0"/>
              <a:t>.  </a:t>
            </a:r>
            <a:endParaRPr lang="en-US" dirty="0" smtClean="0"/>
          </a:p>
          <a:p>
            <a:pPr lvl="1"/>
            <a:r>
              <a:rPr lang="en-US" dirty="0" smtClean="0"/>
              <a:t>What </a:t>
            </a:r>
            <a:r>
              <a:rPr lang="en-US" dirty="0" smtClean="0"/>
              <a:t>is your business case for building the intranet? </a:t>
            </a:r>
          </a:p>
          <a:p>
            <a:pPr lvl="1"/>
            <a:r>
              <a:rPr lang="en-US" dirty="0" smtClean="0"/>
              <a:t>Who </a:t>
            </a:r>
            <a:r>
              <a:rPr lang="en-US" dirty="0" smtClean="0"/>
              <a:t>can publish to the intranet? </a:t>
            </a:r>
          </a:p>
          <a:p>
            <a:pPr lvl="1"/>
            <a:r>
              <a:rPr lang="en-US" dirty="0" smtClean="0"/>
              <a:t>What </a:t>
            </a:r>
            <a:r>
              <a:rPr lang="en-US" dirty="0" smtClean="0"/>
              <a:t>types of content can be published</a:t>
            </a:r>
            <a:r>
              <a:rPr lang="en-US" dirty="0" smtClean="0"/>
              <a:t>?</a:t>
            </a:r>
            <a:endParaRPr lang="en-US" b="1" dirty="0" smtClean="0"/>
          </a:p>
          <a:p>
            <a:r>
              <a:rPr lang="en-US" b="1" u="sng" dirty="0" smtClean="0"/>
              <a:t>Content Design, Development, Publishing and Management</a:t>
            </a:r>
            <a:r>
              <a:rPr lang="en-US" b="1" u="sng" dirty="0" smtClean="0"/>
              <a:t>:</a:t>
            </a:r>
            <a:endParaRPr lang="en-US" dirty="0" smtClean="0"/>
          </a:p>
          <a:p>
            <a:r>
              <a:rPr lang="en-US" b="1" i="1" dirty="0" smtClean="0"/>
              <a:t>Content</a:t>
            </a:r>
            <a:r>
              <a:rPr lang="en-US" i="1" dirty="0" smtClean="0"/>
              <a:t> </a:t>
            </a:r>
            <a:r>
              <a:rPr lang="en-US" dirty="0" smtClean="0"/>
              <a:t>is a substance, and information on the site should be relevant to the site and should target the area of the public that the website is concerned with</a:t>
            </a:r>
            <a:r>
              <a:rPr lang="en-US" dirty="0" smtClean="0"/>
              <a:t>.</a:t>
            </a:r>
            <a:endParaRPr lang="en-US" dirty="0" smtClean="0"/>
          </a:p>
          <a:p>
            <a:r>
              <a:rPr lang="en-US" b="1" u="sng" dirty="0" smtClean="0"/>
              <a:t>Content Management</a:t>
            </a:r>
            <a:r>
              <a:rPr lang="en-US" b="1" u="sng" dirty="0" smtClean="0"/>
              <a:t>:</a:t>
            </a:r>
            <a:endParaRPr lang="en-US" dirty="0" smtClean="0"/>
          </a:p>
          <a:p>
            <a:r>
              <a:rPr lang="en-US" b="1" dirty="0" smtClean="0"/>
              <a:t>Content management</a:t>
            </a:r>
            <a:r>
              <a:rPr lang="en-US" dirty="0" smtClean="0"/>
              <a:t>, or </a:t>
            </a:r>
            <a:r>
              <a:rPr lang="en-US" b="1" dirty="0" smtClean="0"/>
              <a:t>CM</a:t>
            </a:r>
            <a:r>
              <a:rPr lang="en-US" dirty="0" smtClean="0"/>
              <a:t>, is the set of processes and technologies that support the collection, managing, and publishing of information in any form or medium. </a:t>
            </a:r>
            <a:endParaRPr lang="en-US" dirty="0" smtClean="0"/>
          </a:p>
          <a:p>
            <a:r>
              <a:rPr lang="en-US" dirty="0" smtClean="0"/>
              <a:t>In </a:t>
            </a:r>
            <a:r>
              <a:rPr lang="en-US" dirty="0" smtClean="0"/>
              <a:t>recent times this information is typically referred to as content or, to be precise, digital content. Digital content may take the form of text (such as electronic documents), multimedia files (such as audio or video files), or any other file type that follows a content lifecycle requiring management</a:t>
            </a:r>
            <a:r>
              <a:rPr lang="en-US" dirty="0" smtClean="0"/>
              <a:t>.</a:t>
            </a:r>
          </a:p>
          <a:p>
            <a:r>
              <a:rPr lang="en-US" dirty="0" smtClean="0"/>
              <a:t> </a:t>
            </a:r>
            <a:r>
              <a:rPr lang="en-US" dirty="0" smtClean="0"/>
              <a:t>A critical aspect of content management is the ability to manage versions of content as it </a:t>
            </a:r>
            <a:r>
              <a:rPr lang="en-US" dirty="0" smtClean="0"/>
              <a:t>evolves</a:t>
            </a:r>
            <a:endParaRPr lang="en-US" dirty="0" smtClean="0"/>
          </a:p>
          <a:p>
            <a:r>
              <a:rPr lang="en-US" dirty="0" smtClean="0"/>
              <a:t>Content management is an inherently collaborative process. </a:t>
            </a:r>
            <a:endParaRPr lang="en-US" dirty="0" smtClean="0"/>
          </a:p>
          <a:p>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smtClean="0"/>
              <a:t>Content Management</a:t>
            </a:r>
            <a:r>
              <a:rPr lang="en-US" b="1" dirty="0" smtClean="0"/>
              <a:t>: contd..</a:t>
            </a:r>
            <a:endParaRPr lang="en-US" dirty="0"/>
          </a:p>
        </p:txBody>
      </p:sp>
      <p:sp>
        <p:nvSpPr>
          <p:cNvPr id="3" name="Content Placeholder 2"/>
          <p:cNvSpPr>
            <a:spLocks noGrp="1"/>
          </p:cNvSpPr>
          <p:nvPr>
            <p:ph idx="1"/>
          </p:nvPr>
        </p:nvSpPr>
        <p:spPr>
          <a:xfrm>
            <a:off x="0" y="762000"/>
            <a:ext cx="9144000" cy="5364163"/>
          </a:xfrm>
        </p:spPr>
        <p:txBody>
          <a:bodyPr>
            <a:noAutofit/>
          </a:bodyPr>
          <a:lstStyle/>
          <a:p>
            <a:pPr>
              <a:spcBef>
                <a:spcPts val="0"/>
              </a:spcBef>
            </a:pPr>
            <a:r>
              <a:rPr lang="en-US" sz="1700" dirty="0" smtClean="0"/>
              <a:t>It </a:t>
            </a:r>
            <a:r>
              <a:rPr lang="en-US" sz="1700" dirty="0" smtClean="0"/>
              <a:t>often consists of the following basic roles and responsibilities:</a:t>
            </a:r>
          </a:p>
          <a:p>
            <a:pPr lvl="1">
              <a:spcBef>
                <a:spcPts val="0"/>
              </a:spcBef>
            </a:pPr>
            <a:r>
              <a:rPr lang="en-US" sz="1700" dirty="0" smtClean="0"/>
              <a:t>Creator - responsible for creating and editing content.</a:t>
            </a:r>
          </a:p>
          <a:p>
            <a:pPr lvl="1">
              <a:spcBef>
                <a:spcPts val="0"/>
              </a:spcBef>
            </a:pPr>
            <a:r>
              <a:rPr lang="en-US" sz="1700" dirty="0" smtClean="0"/>
              <a:t>Editor - responsible for tuning the content message and the style of delivery, including translation and localization.</a:t>
            </a:r>
          </a:p>
          <a:p>
            <a:pPr lvl="1">
              <a:spcBef>
                <a:spcPts val="0"/>
              </a:spcBef>
            </a:pPr>
            <a:r>
              <a:rPr lang="en-US" sz="1700" dirty="0" smtClean="0"/>
              <a:t>Publisher - responsible for releasing the content for use.</a:t>
            </a:r>
          </a:p>
          <a:p>
            <a:pPr lvl="1">
              <a:spcBef>
                <a:spcPts val="0"/>
              </a:spcBef>
            </a:pPr>
            <a:r>
              <a:rPr lang="en-US" sz="1700" dirty="0" smtClean="0"/>
              <a:t>Administrator - responsible for managing access permissions to folders and files, usually accomplished by assigning access rights to user groups or roles. </a:t>
            </a:r>
            <a:r>
              <a:rPr lang="en-US" sz="1700" dirty="0" err="1" smtClean="0"/>
              <a:t>Admins</a:t>
            </a:r>
            <a:r>
              <a:rPr lang="en-US" sz="1700" dirty="0" smtClean="0"/>
              <a:t> may also assist and support users in various ways.</a:t>
            </a:r>
          </a:p>
          <a:p>
            <a:pPr lvl="1">
              <a:spcBef>
                <a:spcPts val="0"/>
              </a:spcBef>
            </a:pPr>
            <a:r>
              <a:rPr lang="en-US" sz="1700" dirty="0" smtClean="0"/>
              <a:t>Consumer, viewer or guest- the person who reads or otherwise takes in content after it is published or shared.</a:t>
            </a:r>
          </a:p>
          <a:p>
            <a:pPr>
              <a:spcBef>
                <a:spcPts val="0"/>
              </a:spcBef>
            </a:pPr>
            <a:r>
              <a:rPr lang="en-US" sz="1700" dirty="0" smtClean="0"/>
              <a:t>A content management system is a set of automated processes that may support the following features:</a:t>
            </a:r>
          </a:p>
          <a:p>
            <a:pPr lvl="1">
              <a:spcBef>
                <a:spcPts val="0"/>
              </a:spcBef>
            </a:pPr>
            <a:r>
              <a:rPr lang="en-US" sz="1700" dirty="0" smtClean="0"/>
              <a:t>Import and creation of documents and multimedia material.</a:t>
            </a:r>
          </a:p>
          <a:p>
            <a:pPr lvl="1">
              <a:spcBef>
                <a:spcPts val="0"/>
              </a:spcBef>
            </a:pPr>
            <a:r>
              <a:rPr lang="en-US" sz="1700" dirty="0" smtClean="0"/>
              <a:t>Identification of all key users and their roles.</a:t>
            </a:r>
          </a:p>
          <a:p>
            <a:pPr lvl="1">
              <a:spcBef>
                <a:spcPts val="0"/>
              </a:spcBef>
            </a:pPr>
            <a:r>
              <a:rPr lang="en-US" sz="1700" dirty="0" smtClean="0"/>
              <a:t>The ability to assign roles and responsibilities to different instances of content categories or types.</a:t>
            </a:r>
          </a:p>
          <a:p>
            <a:pPr lvl="1">
              <a:spcBef>
                <a:spcPts val="0"/>
              </a:spcBef>
            </a:pPr>
            <a:r>
              <a:rPr lang="en-US" sz="1700" dirty="0" smtClean="0"/>
              <a:t>Definition of workflow tasks often coupled with messaging so that content managers are alerted to changes in content.</a:t>
            </a:r>
          </a:p>
          <a:p>
            <a:pPr lvl="1">
              <a:spcBef>
                <a:spcPts val="0"/>
              </a:spcBef>
            </a:pPr>
            <a:r>
              <a:rPr lang="en-US" sz="1700" dirty="0" smtClean="0"/>
              <a:t>The ability to track and manage multiple versions of a single instance of content.</a:t>
            </a:r>
          </a:p>
          <a:p>
            <a:pPr lvl="1">
              <a:spcBef>
                <a:spcPts val="0"/>
              </a:spcBef>
            </a:pPr>
            <a:r>
              <a:rPr lang="en-US" sz="1700" dirty="0" smtClean="0"/>
              <a:t>The ability to publish the content to a repository to support access to the content. Increasingly, the repository is an inherent part of the system, and incorporates enterprise search and retrieval.</a:t>
            </a:r>
          </a:p>
          <a:p>
            <a:pPr>
              <a:spcBef>
                <a:spcPts val="0"/>
              </a:spcBef>
              <a:buNone/>
            </a:pP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Internet</a:t>
            </a:r>
            <a:endParaRPr lang="en-US" dirty="0"/>
          </a:p>
        </p:txBody>
      </p:sp>
      <p:sp>
        <p:nvSpPr>
          <p:cNvPr id="3" name="Content Placeholder 2"/>
          <p:cNvSpPr>
            <a:spLocks noGrp="1"/>
          </p:cNvSpPr>
          <p:nvPr>
            <p:ph idx="1"/>
          </p:nvPr>
        </p:nvSpPr>
        <p:spPr>
          <a:xfrm>
            <a:off x="304800" y="1600200"/>
            <a:ext cx="8610600" cy="4525963"/>
          </a:xfrm>
        </p:spPr>
        <p:txBody>
          <a:bodyPr>
            <a:normAutofit fontScale="77500" lnSpcReduction="20000"/>
          </a:bodyPr>
          <a:lstStyle/>
          <a:p>
            <a:r>
              <a:rPr lang="en-US" dirty="0" smtClean="0"/>
              <a:t>Internet is a world- wide /global system of interconnected computer networks.</a:t>
            </a:r>
          </a:p>
          <a:p>
            <a:r>
              <a:rPr lang="en-US" dirty="0" smtClean="0"/>
              <a:t>Internet uses the standard internet protocol (TCP/IP)</a:t>
            </a:r>
          </a:p>
          <a:p>
            <a:r>
              <a:rPr lang="en-US" dirty="0" smtClean="0"/>
              <a:t>Every computer in internet is identified by a unique IP address.</a:t>
            </a:r>
          </a:p>
          <a:p>
            <a:r>
              <a:rPr lang="en-US" dirty="0" smtClean="0"/>
              <a:t>IP address is a unique set of numbers (such as 110.22.33.114), which identifies a computer location.</a:t>
            </a:r>
          </a:p>
          <a:p>
            <a:r>
              <a:rPr lang="en-US" dirty="0" smtClean="0"/>
              <a:t>A special computer DNS (domain name server) is used to give to the IP Address so that  you can locate a computer by a name.</a:t>
            </a:r>
          </a:p>
          <a:p>
            <a:r>
              <a:rPr lang="en-US" dirty="0" smtClean="0"/>
              <a:t>For example, a DNS server will resolve a name http:// </a:t>
            </a:r>
            <a:r>
              <a:rPr lang="en-US" u="sng" dirty="0" smtClean="0">
                <a:hlinkClick r:id="rId2"/>
              </a:rPr>
              <a:t>www.1-infiniteloop.com</a:t>
            </a:r>
            <a:r>
              <a:rPr lang="en-US" dirty="0" smtClean="0"/>
              <a:t> to a particular IP address to uniquely identify the computer on which this website is hosted.</a:t>
            </a:r>
          </a:p>
          <a:p>
            <a:r>
              <a:rPr lang="en-US" dirty="0" smtClean="0"/>
              <a:t>Internet is accessible to every user all over the world.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Intranet </a:t>
            </a:r>
            <a:r>
              <a:rPr lang="en-US" b="1" dirty="0" smtClean="0"/>
              <a:t>Design with Open source Tools: DRUPAL, JUMLA</a:t>
            </a:r>
            <a:r>
              <a:rPr lang="en-US" b="1" dirty="0" smtClean="0"/>
              <a:t>:</a:t>
            </a:r>
            <a:endParaRPr lang="en-US" dirty="0"/>
          </a:p>
        </p:txBody>
      </p:sp>
      <p:sp>
        <p:nvSpPr>
          <p:cNvPr id="3" name="Content Placeholder 2"/>
          <p:cNvSpPr>
            <a:spLocks noGrp="1"/>
          </p:cNvSpPr>
          <p:nvPr>
            <p:ph idx="1"/>
          </p:nvPr>
        </p:nvSpPr>
        <p:spPr>
          <a:xfrm>
            <a:off x="152400" y="1143000"/>
            <a:ext cx="8839200" cy="5562600"/>
          </a:xfrm>
        </p:spPr>
        <p:txBody>
          <a:bodyPr>
            <a:normAutofit fontScale="77500" lnSpcReduction="20000"/>
          </a:bodyPr>
          <a:lstStyle/>
          <a:p>
            <a:r>
              <a:rPr lang="en-US" b="1" u="sng" dirty="0" err="1" smtClean="0"/>
              <a:t>Druple</a:t>
            </a:r>
            <a:r>
              <a:rPr lang="en-US" b="1" u="sng" dirty="0" smtClean="0"/>
              <a:t>:</a:t>
            </a:r>
            <a:endParaRPr lang="en-US" dirty="0" smtClean="0"/>
          </a:p>
          <a:p>
            <a:pPr lvl="1"/>
            <a:r>
              <a:rPr lang="en-US" dirty="0" err="1" smtClean="0"/>
              <a:t>Drupal</a:t>
            </a:r>
            <a:r>
              <a:rPr lang="en-US" dirty="0" smtClean="0"/>
              <a:t> </a:t>
            </a:r>
            <a:r>
              <a:rPr lang="en-US" dirty="0" smtClean="0"/>
              <a:t>content management system or </a:t>
            </a:r>
            <a:r>
              <a:rPr lang="en-US" dirty="0" err="1" smtClean="0"/>
              <a:t>Drupal</a:t>
            </a:r>
            <a:r>
              <a:rPr lang="en-US" dirty="0" smtClean="0"/>
              <a:t> CMS is an open source modular framework and Content Management System written in PHP that can be used to manage your website or blog from an online interface. </a:t>
            </a:r>
            <a:endParaRPr lang="en-US" dirty="0" smtClean="0"/>
          </a:p>
          <a:p>
            <a:pPr lvl="1"/>
            <a:r>
              <a:rPr lang="en-US" dirty="0" err="1" smtClean="0"/>
              <a:t>Drupal</a:t>
            </a:r>
            <a:r>
              <a:rPr lang="en-US" dirty="0" smtClean="0"/>
              <a:t> </a:t>
            </a:r>
            <a:r>
              <a:rPr lang="en-US" dirty="0" smtClean="0"/>
              <a:t>is used as a "back end" system for many different types of websites; ranging from a small personal blog to large corporate sites. It allows an individual or a community of users to easily publish, manage and organize a wide variety of content on a website</a:t>
            </a:r>
            <a:r>
              <a:rPr lang="en-US" dirty="0" smtClean="0"/>
              <a:t>.</a:t>
            </a:r>
            <a:endParaRPr lang="en-US" b="1" dirty="0" smtClean="0"/>
          </a:p>
          <a:p>
            <a:r>
              <a:rPr lang="en-US" b="1" u="sng" dirty="0" err="1" smtClean="0"/>
              <a:t>Joomla</a:t>
            </a:r>
            <a:r>
              <a:rPr lang="en-US" b="1" u="sng" dirty="0" smtClean="0"/>
              <a:t>:</a:t>
            </a:r>
            <a:endParaRPr lang="en-US" dirty="0" smtClean="0"/>
          </a:p>
          <a:p>
            <a:pPr lvl="1"/>
            <a:r>
              <a:rPr lang="en-US" dirty="0" err="1" smtClean="0"/>
              <a:t>Joomla</a:t>
            </a:r>
            <a:r>
              <a:rPr lang="en-US" dirty="0" smtClean="0"/>
              <a:t> CMS is a web application that makes it easy for any person to build a website. </a:t>
            </a:r>
            <a:endParaRPr lang="en-US" dirty="0" smtClean="0"/>
          </a:p>
          <a:p>
            <a:pPr lvl="1"/>
            <a:r>
              <a:rPr lang="en-US" dirty="0" smtClean="0"/>
              <a:t>A </a:t>
            </a:r>
            <a:r>
              <a:rPr lang="en-US" dirty="0" smtClean="0"/>
              <a:t>website created with custom </a:t>
            </a:r>
            <a:r>
              <a:rPr lang="en-US" dirty="0" err="1" smtClean="0"/>
              <a:t>Joomla</a:t>
            </a:r>
            <a:r>
              <a:rPr lang="en-US" dirty="0" smtClean="0"/>
              <a:t> design allows the user to take control of their website. </a:t>
            </a:r>
            <a:endParaRPr lang="en-US" dirty="0" smtClean="0"/>
          </a:p>
          <a:p>
            <a:pPr lvl="1"/>
            <a:r>
              <a:rPr lang="en-US" dirty="0" smtClean="0"/>
              <a:t>The </a:t>
            </a:r>
            <a:r>
              <a:rPr lang="en-US" dirty="0" smtClean="0"/>
              <a:t>beauty of </a:t>
            </a:r>
            <a:r>
              <a:rPr lang="en-US" dirty="0" err="1" smtClean="0"/>
              <a:t>Joomla</a:t>
            </a:r>
            <a:r>
              <a:rPr lang="en-US" dirty="0" smtClean="0"/>
              <a:t> is that the designers can leverage the existing framework and user interface to deliver applications to the end users in a familiar, powerful environment. </a:t>
            </a:r>
            <a:endParaRPr lang="en-US" dirty="0" smtClean="0"/>
          </a:p>
          <a:p>
            <a:pPr lvl="1"/>
            <a:r>
              <a:rPr lang="en-US" dirty="0" smtClean="0"/>
              <a:t>This </a:t>
            </a:r>
            <a:r>
              <a:rPr lang="en-US" dirty="0" smtClean="0"/>
              <a:t>process saves time as well as cuts the budget down.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b="1" dirty="0" smtClean="0"/>
              <a:t>Tunneling Protocols</a:t>
            </a:r>
            <a:r>
              <a:rPr lang="en-US" b="1" dirty="0" smtClean="0"/>
              <a:t>:</a:t>
            </a:r>
            <a:endParaRPr lang="en-US" dirty="0"/>
          </a:p>
        </p:txBody>
      </p:sp>
      <p:sp>
        <p:nvSpPr>
          <p:cNvPr id="3" name="Content Placeholder 2"/>
          <p:cNvSpPr>
            <a:spLocks noGrp="1"/>
          </p:cNvSpPr>
          <p:nvPr>
            <p:ph idx="1"/>
          </p:nvPr>
        </p:nvSpPr>
        <p:spPr>
          <a:xfrm>
            <a:off x="228600" y="838200"/>
            <a:ext cx="8686800" cy="5791200"/>
          </a:xfrm>
        </p:spPr>
        <p:txBody>
          <a:bodyPr>
            <a:noAutofit/>
          </a:bodyPr>
          <a:lstStyle/>
          <a:p>
            <a:r>
              <a:rPr lang="en-US" sz="2400" dirty="0" smtClean="0"/>
              <a:t>A </a:t>
            </a:r>
            <a:r>
              <a:rPr lang="en-US" sz="2400" dirty="0" smtClean="0"/>
              <a:t>tunneling protocol is the one utilized by computer networks in cases where the network protocol or the delivery protocol encapsulates an unsuited payload protocol at a peer level or lower than it. </a:t>
            </a:r>
            <a:endParaRPr lang="en-US" sz="2400" dirty="0" smtClean="0"/>
          </a:p>
          <a:p>
            <a:r>
              <a:rPr lang="en-US" sz="2400" dirty="0" smtClean="0"/>
              <a:t>The </a:t>
            </a:r>
            <a:r>
              <a:rPr lang="en-US" sz="2400" dirty="0" smtClean="0"/>
              <a:t>protocol is termed as such because this appears as if it makes its way through the various types of packets. </a:t>
            </a:r>
            <a:endParaRPr lang="en-US" sz="2400" dirty="0" smtClean="0"/>
          </a:p>
          <a:p>
            <a:r>
              <a:rPr lang="en-US" sz="2400" dirty="0" smtClean="0"/>
              <a:t>It </a:t>
            </a:r>
            <a:r>
              <a:rPr lang="en-US" sz="2400" dirty="0" smtClean="0"/>
              <a:t>is sometimes recognized with the name “encapsulation protocol” but this label is very vague for the reason that there are other network protocols which are also designed to perform the process of encapsulation.</a:t>
            </a:r>
          </a:p>
          <a:p>
            <a:r>
              <a:rPr lang="en-US" sz="2400" dirty="0" smtClean="0"/>
              <a:t>Tunneling protocol is widely used in transmitting large amounts of protocols through the typical networks. In addition, it may serve as a medium for transferring virtual private networks (VPNs) that are already encrypted.</a:t>
            </a:r>
          </a:p>
          <a:p>
            <a:r>
              <a:rPr lang="en-US" sz="2400" dirty="0" smtClean="0"/>
              <a:t>This protocol comes as an advantage since tunneling may be employed in transporting a payload over the mismatched delivery-network. </a:t>
            </a:r>
            <a:endParaRPr lang="en-US" sz="2400" dirty="0" smtClean="0"/>
          </a:p>
          <a:p>
            <a:r>
              <a:rPr lang="en-US" sz="2400" dirty="0" smtClean="0"/>
              <a:t>Tunneling </a:t>
            </a:r>
            <a:r>
              <a:rPr lang="en-US" sz="2400" dirty="0" smtClean="0"/>
              <a:t>protocol is also helpful when it comes to presentation of a safe passageway over a suspicious-looking network</a:t>
            </a:r>
            <a:r>
              <a:rPr lang="en-US" sz="2400" dirty="0" smtClean="0"/>
              <a:t>.</a:t>
            </a:r>
            <a:endParaRPr lang="en-US" sz="2400"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Contd..</a:t>
            </a:r>
            <a:endParaRPr lang="en-US"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US" dirty="0" smtClean="0"/>
              <a:t>In common cases, tunneling may differ with some other forms of layered protocol including TCP/IP and OSI. </a:t>
            </a:r>
            <a:endParaRPr lang="en-US" dirty="0" smtClean="0"/>
          </a:p>
          <a:p>
            <a:r>
              <a:rPr lang="en-US" dirty="0" smtClean="0"/>
              <a:t>There </a:t>
            </a:r>
            <a:r>
              <a:rPr lang="en-US" dirty="0" smtClean="0"/>
              <a:t>are times when a delivery protocol functions at a more advanced level in the model compared to that of a payload protocol. </a:t>
            </a:r>
            <a:endParaRPr lang="en-US" dirty="0" smtClean="0"/>
          </a:p>
          <a:p>
            <a:r>
              <a:rPr lang="en-US" dirty="0" smtClean="0"/>
              <a:t>Rarely</a:t>
            </a:r>
            <a:r>
              <a:rPr lang="en-US" dirty="0" smtClean="0"/>
              <a:t>, however, does both the delivery and payload protocol work at similar level</a:t>
            </a:r>
            <a:r>
              <a:rPr lang="en-US" dirty="0" smtClean="0"/>
              <a:t>.</a:t>
            </a:r>
          </a:p>
          <a:p>
            <a:r>
              <a:rPr lang="en-US" dirty="0" smtClean="0"/>
              <a:t>Wrapping </a:t>
            </a:r>
            <a:r>
              <a:rPr lang="en-US" dirty="0" smtClean="0"/>
              <a:t>of protocols is a product of the mechanism performed by the conventional layered protocols. </a:t>
            </a:r>
            <a:endParaRPr lang="en-US" dirty="0" smtClean="0"/>
          </a:p>
          <a:p>
            <a:r>
              <a:rPr lang="en-US" dirty="0" smtClean="0"/>
              <a:t>This </a:t>
            </a:r>
            <a:r>
              <a:rPr lang="en-US" dirty="0" smtClean="0"/>
              <a:t>works in line with the other models such as the OSI model and TCP/IP model, which does not belong in the category of protocols that carry out tunneling.</a:t>
            </a:r>
          </a:p>
          <a:p>
            <a:r>
              <a:rPr lang="en-US" dirty="0" smtClean="0"/>
              <a:t>There are different procedures that may be employed by these tunneling protocols so as to do its job successfully. </a:t>
            </a:r>
            <a:endParaRPr lang="en-US" dirty="0" smtClean="0"/>
          </a:p>
          <a:p>
            <a:r>
              <a:rPr lang="en-US" dirty="0" smtClean="0"/>
              <a:t>One </a:t>
            </a:r>
            <a:r>
              <a:rPr lang="en-US" dirty="0" smtClean="0"/>
              <a:t>of which is the utilization of data encryption for the purpose of transferring a vulnerable payload protocol through a public network, in which the most common type is the Internet. </a:t>
            </a:r>
            <a:endParaRPr lang="en-US" dirty="0" smtClean="0"/>
          </a:p>
          <a:p>
            <a:r>
              <a:rPr lang="en-US" dirty="0" smtClean="0"/>
              <a:t>Lastly</a:t>
            </a:r>
            <a:r>
              <a:rPr lang="en-US" dirty="0" smtClean="0"/>
              <a:t>, this process solely offers the functionality of the VPN.</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63562"/>
          </a:xfrm>
        </p:spPr>
        <p:txBody>
          <a:bodyPr>
            <a:normAutofit fontScale="90000"/>
          </a:bodyPr>
          <a:lstStyle/>
          <a:p>
            <a:r>
              <a:rPr lang="en-US" b="1" dirty="0" smtClean="0"/>
              <a:t>Different types of VPN tunneling:</a:t>
            </a:r>
            <a:endParaRPr lang="en-US" b="1" dirty="0"/>
          </a:p>
        </p:txBody>
      </p:sp>
      <p:sp>
        <p:nvSpPr>
          <p:cNvPr id="3" name="Content Placeholder 2"/>
          <p:cNvSpPr>
            <a:spLocks noGrp="1"/>
          </p:cNvSpPr>
          <p:nvPr>
            <p:ph idx="1"/>
          </p:nvPr>
        </p:nvSpPr>
        <p:spPr>
          <a:xfrm>
            <a:off x="381000" y="762000"/>
            <a:ext cx="8305800" cy="5364163"/>
          </a:xfrm>
        </p:spPr>
        <p:txBody>
          <a:bodyPr>
            <a:noAutofit/>
          </a:bodyPr>
          <a:lstStyle/>
          <a:p>
            <a:r>
              <a:rPr lang="en-US" sz="2100" dirty="0" smtClean="0"/>
              <a:t>Two </a:t>
            </a:r>
            <a:r>
              <a:rPr lang="en-US" sz="2100" dirty="0" smtClean="0"/>
              <a:t>types of tunneling include voluntary and compulsory.</a:t>
            </a:r>
          </a:p>
          <a:p>
            <a:pPr lvl="0"/>
            <a:r>
              <a:rPr lang="en-US" sz="2100" b="1" dirty="0" smtClean="0"/>
              <a:t>Voluntary VPN tunneling:</a:t>
            </a:r>
            <a:r>
              <a:rPr lang="en-US" sz="2100" dirty="0" smtClean="0"/>
              <a:t> </a:t>
            </a:r>
            <a:endParaRPr lang="en-US" sz="2100" dirty="0" smtClean="0"/>
          </a:p>
          <a:p>
            <a:pPr lvl="1"/>
            <a:r>
              <a:rPr lang="en-US" sz="2100" dirty="0" smtClean="0"/>
              <a:t>In </a:t>
            </a:r>
            <a:r>
              <a:rPr lang="en-US" sz="2100" dirty="0" smtClean="0"/>
              <a:t>this particular tunneling type, the VPN client sets up the connection. At first, the client establishes a connection with the network provider or the ISP</a:t>
            </a:r>
            <a:r>
              <a:rPr lang="en-US" sz="2100" dirty="0" smtClean="0"/>
              <a:t>.</a:t>
            </a:r>
          </a:p>
          <a:p>
            <a:pPr lvl="1"/>
            <a:r>
              <a:rPr lang="en-US" sz="2100" dirty="0" smtClean="0"/>
              <a:t> </a:t>
            </a:r>
            <a:r>
              <a:rPr lang="en-US" sz="2100" dirty="0" smtClean="0"/>
              <a:t>Later on, utilizing this live connection, it creates a tunnel to a particular VPN server</a:t>
            </a:r>
            <a:r>
              <a:rPr lang="en-US" sz="2100" dirty="0" smtClean="0"/>
              <a:t>.</a:t>
            </a:r>
            <a:r>
              <a:rPr lang="en-US" sz="2100" dirty="0" smtClean="0"/>
              <a:t> </a:t>
            </a:r>
          </a:p>
          <a:p>
            <a:pPr lvl="0"/>
            <a:r>
              <a:rPr lang="en-US" sz="2100" b="1" dirty="0" smtClean="0"/>
              <a:t>Compulsory VPN tunneling: </a:t>
            </a:r>
            <a:endParaRPr lang="en-US" sz="2100" b="1" dirty="0" smtClean="0"/>
          </a:p>
          <a:p>
            <a:pPr lvl="1"/>
            <a:r>
              <a:rPr lang="en-US" sz="2100" dirty="0" smtClean="0"/>
              <a:t>The </a:t>
            </a:r>
            <a:r>
              <a:rPr lang="en-US" sz="2100" dirty="0" smtClean="0"/>
              <a:t>carrier network provider is responsible for managing the set up for VPN connection in this type of tunneling. </a:t>
            </a:r>
            <a:endParaRPr lang="en-US" sz="2100" dirty="0" smtClean="0"/>
          </a:p>
          <a:p>
            <a:pPr lvl="1"/>
            <a:r>
              <a:rPr lang="en-US" sz="2100" dirty="0" smtClean="0"/>
              <a:t>It </a:t>
            </a:r>
            <a:r>
              <a:rPr lang="en-US" sz="2100" dirty="0" smtClean="0"/>
              <a:t>is quicker than its voluntary counterpart and can be established in just a single step as compared to the two-step process of the other one. </a:t>
            </a:r>
            <a:endParaRPr lang="en-US" sz="2100" dirty="0" smtClean="0"/>
          </a:p>
          <a:p>
            <a:pPr lvl="1"/>
            <a:r>
              <a:rPr lang="en-US" sz="2100" dirty="0" smtClean="0"/>
              <a:t>This </a:t>
            </a:r>
            <a:r>
              <a:rPr lang="en-US" sz="2100" dirty="0" smtClean="0"/>
              <a:t>network device is known with varied other names as well such as Network Access Server (NAS), VPN Front End Processor (FEP) and Point of Presence Server (POS</a:t>
            </a:r>
            <a:r>
              <a:rPr lang="en-US" sz="2100" dirty="0" smtClean="0"/>
              <a:t>).</a:t>
            </a:r>
            <a:endParaRPr lang="en-US" sz="2100" dirty="0" smtClean="0"/>
          </a:p>
          <a:p>
            <a:endParaRPr lang="en-US" sz="2100" dirty="0" smtClean="0"/>
          </a:p>
          <a:p>
            <a:endParaRPr lang="en-US"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487362"/>
          </a:xfrm>
        </p:spPr>
        <p:txBody>
          <a:bodyPr>
            <a:normAutofit fontScale="90000"/>
          </a:bodyPr>
          <a:lstStyle/>
          <a:p>
            <a:r>
              <a:rPr lang="en-US" b="1" dirty="0" smtClean="0"/>
              <a:t>Example of VPN Tunneling</a:t>
            </a:r>
            <a:r>
              <a:rPr lang="en-US" b="1" dirty="0" smtClean="0"/>
              <a:t>:</a:t>
            </a:r>
            <a:endParaRPr lang="en-US" dirty="0"/>
          </a:p>
        </p:txBody>
      </p:sp>
      <p:sp>
        <p:nvSpPr>
          <p:cNvPr id="3" name="Content Placeholder 2"/>
          <p:cNvSpPr>
            <a:spLocks noGrp="1"/>
          </p:cNvSpPr>
          <p:nvPr>
            <p:ph idx="1"/>
          </p:nvPr>
        </p:nvSpPr>
        <p:spPr>
          <a:xfrm>
            <a:off x="152400" y="762000"/>
            <a:ext cx="8839200" cy="5867400"/>
          </a:xfrm>
        </p:spPr>
        <p:txBody>
          <a:bodyPr>
            <a:noAutofit/>
          </a:bodyPr>
          <a:lstStyle/>
          <a:p>
            <a:pPr algn="just"/>
            <a:r>
              <a:rPr lang="en-US" sz="1800" dirty="0" smtClean="0"/>
              <a:t>The </a:t>
            </a:r>
            <a:r>
              <a:rPr lang="en-US" sz="1800" dirty="0" smtClean="0"/>
              <a:t>following steps illustrate the principles of a VPN client-server interaction in simple terms;</a:t>
            </a:r>
          </a:p>
          <a:p>
            <a:pPr algn="just"/>
            <a:r>
              <a:rPr lang="en-US" sz="1800" dirty="0" smtClean="0"/>
              <a:t>Assume a remote host with public </a:t>
            </a:r>
            <a:r>
              <a:rPr lang="en-US" sz="1800" dirty="0" smtClean="0">
                <a:hlinkClick r:id="rId2" tooltip="IP address"/>
              </a:rPr>
              <a:t>IP address</a:t>
            </a:r>
            <a:r>
              <a:rPr lang="en-US" sz="1800" dirty="0" smtClean="0"/>
              <a:t> 1.2.3.4 wishes to connect to a server found inside a company network. </a:t>
            </a:r>
            <a:endParaRPr lang="en-US" sz="1800" dirty="0" smtClean="0"/>
          </a:p>
          <a:p>
            <a:pPr algn="just"/>
            <a:r>
              <a:rPr lang="en-US" sz="1800" dirty="0" smtClean="0"/>
              <a:t>The </a:t>
            </a:r>
            <a:r>
              <a:rPr lang="en-US" sz="1800" dirty="0" smtClean="0"/>
              <a:t>server has internal address 192.168.1.10 and is not reachable publicly. </a:t>
            </a:r>
            <a:endParaRPr lang="en-US" sz="1800" dirty="0" smtClean="0"/>
          </a:p>
          <a:p>
            <a:pPr algn="just"/>
            <a:r>
              <a:rPr lang="en-US" sz="1800" dirty="0" smtClean="0"/>
              <a:t>Before </a:t>
            </a:r>
            <a:r>
              <a:rPr lang="en-US" sz="1800" dirty="0" smtClean="0"/>
              <a:t>the client can reach this server, it needs to go through a VPN server / firewall device that has public IP address 5.6.7.8 and an internal address of 192.168.1.1. </a:t>
            </a:r>
            <a:endParaRPr lang="en-US" sz="1800" dirty="0" smtClean="0"/>
          </a:p>
          <a:p>
            <a:pPr algn="just"/>
            <a:r>
              <a:rPr lang="en-US" sz="1800" dirty="0" smtClean="0"/>
              <a:t>All </a:t>
            </a:r>
            <a:r>
              <a:rPr lang="en-US" sz="1800" dirty="0" smtClean="0"/>
              <a:t>data between the client and the server will need to be kept confidential; hence a secure VPN is used.</a:t>
            </a:r>
          </a:p>
          <a:p>
            <a:pPr lvl="0" algn="just"/>
            <a:r>
              <a:rPr lang="en-US" sz="1800" dirty="0" smtClean="0"/>
              <a:t>The VPN client connects to a VPN server via an external network interface.</a:t>
            </a:r>
          </a:p>
          <a:p>
            <a:pPr lvl="0" algn="just"/>
            <a:r>
              <a:rPr lang="en-US" sz="1800" dirty="0" smtClean="0"/>
              <a:t>The VPN server assigns an IP address to the VPN client from the VPN server's </a:t>
            </a:r>
            <a:r>
              <a:rPr lang="en-US" sz="1800" dirty="0" smtClean="0">
                <a:hlinkClick r:id="rId3" tooltip="Subnetwork"/>
              </a:rPr>
              <a:t>subnet</a:t>
            </a:r>
            <a:r>
              <a:rPr lang="en-US" sz="1800" dirty="0" smtClean="0"/>
              <a:t>. </a:t>
            </a:r>
            <a:endParaRPr lang="en-US" sz="1800" dirty="0" smtClean="0"/>
          </a:p>
          <a:p>
            <a:pPr lvl="0" algn="just"/>
            <a:r>
              <a:rPr lang="en-US" sz="1800" dirty="0" smtClean="0"/>
              <a:t>The </a:t>
            </a:r>
            <a:r>
              <a:rPr lang="en-US" sz="1800" dirty="0" smtClean="0"/>
              <a:t>client gets internal IP address 192.168.1.50, for example, and creates a virtual network interface through which it will send encrypted packets to the other tunnel endpoint (the device at the other end of the tunnel). (This interface also gets the address 192.168.1.50.)</a:t>
            </a:r>
          </a:p>
          <a:p>
            <a:pPr lvl="0" algn="just"/>
            <a:r>
              <a:rPr lang="en-US" sz="1800" dirty="0" smtClean="0"/>
              <a:t>When the VPN client wishes to communicate with the company server, it prepares a packet addressed to 192.168.1.10, encrypts it and encapsulates it in an outer VPN packet, say an IPSec packet. </a:t>
            </a:r>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400800"/>
          </a:xfrm>
        </p:spPr>
        <p:txBody>
          <a:bodyPr>
            <a:noAutofit/>
          </a:bodyPr>
          <a:lstStyle/>
          <a:p>
            <a:r>
              <a:rPr lang="en-US" sz="1800" dirty="0" smtClean="0"/>
              <a:t>This packet is then sent to the VPN server at IP address 5.6.7.8 over the public Internet. </a:t>
            </a:r>
            <a:endParaRPr lang="en-US" sz="1800" dirty="0" smtClean="0"/>
          </a:p>
          <a:p>
            <a:r>
              <a:rPr lang="en-US" sz="1800" dirty="0" smtClean="0"/>
              <a:t>The </a:t>
            </a:r>
            <a:r>
              <a:rPr lang="en-US" sz="1800" dirty="0" smtClean="0"/>
              <a:t>inner packet is encrypted so that even if someone intercepts the packet over the Internet, they cannot get any information from it. </a:t>
            </a:r>
            <a:endParaRPr lang="en-US" sz="1800" dirty="0" smtClean="0"/>
          </a:p>
          <a:p>
            <a:r>
              <a:rPr lang="en-US" sz="1800" dirty="0" smtClean="0"/>
              <a:t>They </a:t>
            </a:r>
            <a:r>
              <a:rPr lang="en-US" sz="1800" dirty="0" smtClean="0"/>
              <a:t>can see that the remote host is communicating with a server/firewall, but none of the contents of the communication. </a:t>
            </a:r>
            <a:endParaRPr lang="en-US" sz="1800" dirty="0" smtClean="0"/>
          </a:p>
          <a:p>
            <a:r>
              <a:rPr lang="en-US" sz="1800" dirty="0" smtClean="0"/>
              <a:t>The </a:t>
            </a:r>
            <a:r>
              <a:rPr lang="en-US" sz="1800" dirty="0" smtClean="0"/>
              <a:t>inner encrypted packet has source address 192.168.1.50 and destination address 192.168.1.10. The outer packet has source address 1.2.3.4 and destination address 5.6.7.8</a:t>
            </a:r>
            <a:r>
              <a:rPr lang="en-US" sz="1800" dirty="0" smtClean="0"/>
              <a:t>.</a:t>
            </a:r>
          </a:p>
          <a:p>
            <a:pPr lvl="0"/>
            <a:r>
              <a:rPr lang="en-US" sz="1800" dirty="0" smtClean="0"/>
              <a:t>When </a:t>
            </a:r>
            <a:r>
              <a:rPr lang="en-US" sz="1800" dirty="0" smtClean="0"/>
              <a:t>the packet reaches the VPN server from the Internet, the VPN server unencapsulates the inner packet, decrypts it, finds the destination address to be 192.168.1.10, and forwards it to the intended server at 192.168.1.10.</a:t>
            </a:r>
          </a:p>
          <a:p>
            <a:pPr lvl="0"/>
            <a:r>
              <a:rPr lang="en-US" sz="1800" dirty="0" smtClean="0"/>
              <a:t>After some time, the VPN server receives a reply packet from 192.168.1.10, intended for 192.168.1.50. The VPN server consults its routing table, and sees this packet is intended for a remote host that must go through VPN.</a:t>
            </a:r>
          </a:p>
          <a:p>
            <a:pPr lvl="0"/>
            <a:r>
              <a:rPr lang="en-US" sz="1800" dirty="0" smtClean="0"/>
              <a:t>The VPN server encrypts this reply packet, encapsulates it in a VPN packet and sends it out over the Internet. The inner encrypted packet has source address 192.168.1.10 and destination address 192.168.1.50. </a:t>
            </a:r>
            <a:endParaRPr lang="en-US" sz="1800" dirty="0" smtClean="0"/>
          </a:p>
          <a:p>
            <a:pPr lvl="0"/>
            <a:r>
              <a:rPr lang="en-US" sz="1800" dirty="0" smtClean="0"/>
              <a:t>The </a:t>
            </a:r>
            <a:r>
              <a:rPr lang="en-US" sz="1800" dirty="0" smtClean="0"/>
              <a:t>outer VPN packet has source address 5.6.7.8 and destination address 1.2.3.4.</a:t>
            </a:r>
          </a:p>
          <a:p>
            <a:pPr lvl="0"/>
            <a:r>
              <a:rPr lang="en-US" sz="1800" dirty="0" smtClean="0"/>
              <a:t>The remote host receives the packet. The VPN client unencapsulates the inner packet, decrypts it, and passes it to the appropriate software at upper layers</a:t>
            </a:r>
            <a:r>
              <a:rPr lang="en-US" sz="1800" dirty="0" smtClean="0"/>
              <a:t>.</a:t>
            </a:r>
            <a:endParaRPr lang="en-US" sz="1800" dirty="0" smtClean="0"/>
          </a:p>
          <a:p>
            <a:r>
              <a:rPr lang="en-US" sz="1800" dirty="0" smtClean="0"/>
              <a:t>Overall, it is as if the remote computer and company server are on the same 192.168.1.0/24 network.</a:t>
            </a:r>
          </a:p>
          <a:p>
            <a:pPr>
              <a:buNone/>
            </a:pPr>
            <a:endParaRPr lang="en-US"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Tunneling protocols for VPN</a:t>
            </a:r>
            <a:r>
              <a:rPr lang="en-US" b="1" dirty="0" smtClean="0"/>
              <a:t>:</a:t>
            </a:r>
            <a:endParaRPr lang="en-US" dirty="0"/>
          </a:p>
        </p:txBody>
      </p:sp>
      <p:sp>
        <p:nvSpPr>
          <p:cNvPr id="3" name="Content Placeholder 2"/>
          <p:cNvSpPr>
            <a:spLocks noGrp="1"/>
          </p:cNvSpPr>
          <p:nvPr>
            <p:ph idx="1"/>
          </p:nvPr>
        </p:nvSpPr>
        <p:spPr>
          <a:xfrm>
            <a:off x="152400" y="685800"/>
            <a:ext cx="8839200" cy="6019800"/>
          </a:xfrm>
        </p:spPr>
        <p:txBody>
          <a:bodyPr>
            <a:noAutofit/>
          </a:bodyPr>
          <a:lstStyle/>
          <a:p>
            <a:r>
              <a:rPr lang="en-US" sz="1600" dirty="0" smtClean="0"/>
              <a:t>Five </a:t>
            </a:r>
            <a:r>
              <a:rPr lang="en-US" sz="1600" dirty="0" smtClean="0"/>
              <a:t>prominent tunneling protocols are readily used to establish successful VPN connection that includes </a:t>
            </a:r>
            <a:r>
              <a:rPr lang="en-US" sz="1600" b="1" dirty="0" smtClean="0"/>
              <a:t>PPTP VPN</a:t>
            </a:r>
            <a:r>
              <a:rPr lang="en-US" sz="1600" dirty="0" smtClean="0"/>
              <a:t>, </a:t>
            </a:r>
            <a:r>
              <a:rPr lang="en-US" sz="1600" b="1" dirty="0" smtClean="0"/>
              <a:t>L2TP VPN</a:t>
            </a:r>
            <a:r>
              <a:rPr lang="en-US" sz="1600" dirty="0" smtClean="0"/>
              <a:t>, </a:t>
            </a:r>
            <a:r>
              <a:rPr lang="en-US" sz="1600" b="1" dirty="0" smtClean="0"/>
              <a:t>IPSec</a:t>
            </a:r>
            <a:r>
              <a:rPr lang="en-US" sz="1600" dirty="0" smtClean="0"/>
              <a:t>, </a:t>
            </a:r>
            <a:r>
              <a:rPr lang="en-US" sz="1600" b="1" dirty="0" smtClean="0"/>
              <a:t>SSH VPN</a:t>
            </a:r>
            <a:r>
              <a:rPr lang="en-US" sz="1600" dirty="0" smtClean="0"/>
              <a:t> and </a:t>
            </a:r>
            <a:r>
              <a:rPr lang="en-US" sz="1600" b="1" dirty="0" smtClean="0"/>
              <a:t>SSTP VPN</a:t>
            </a:r>
            <a:r>
              <a:rPr lang="en-US" sz="1600" dirty="0" smtClean="0"/>
              <a:t>. Let us discuss them in brief.</a:t>
            </a:r>
          </a:p>
          <a:p>
            <a:pPr lvl="0"/>
            <a:r>
              <a:rPr lang="en-US" sz="1600" b="1" dirty="0" smtClean="0"/>
              <a:t>Point-to-Point Tunneling Protocol (PPTP): </a:t>
            </a:r>
            <a:r>
              <a:rPr lang="en-US" sz="1600" dirty="0" smtClean="0"/>
              <a:t>It is among the most widely preferred tunneling protocols and is available as a built in facility in almost all the windows OS versions. It utilizes a control channel over TCP to encapsulate PPP data packets. It itself does not provide authentication or encryption features but is dependent on the Point-to-Point Protocol (PPP). Still, it is the best to provide high security level and remote access during a VPN connection</a:t>
            </a:r>
            <a:r>
              <a:rPr lang="en-US" sz="1600" dirty="0" smtClean="0"/>
              <a:t>.</a:t>
            </a:r>
            <a:endParaRPr lang="en-US" sz="1600" dirty="0" smtClean="0"/>
          </a:p>
          <a:p>
            <a:pPr lvl="0"/>
            <a:r>
              <a:rPr lang="en-US" sz="1600" b="1" dirty="0" smtClean="0"/>
              <a:t>Layer 2 Tunneling Protocol</a:t>
            </a:r>
            <a:r>
              <a:rPr lang="en-US" sz="1600" dirty="0" smtClean="0"/>
              <a:t> (</a:t>
            </a:r>
            <a:r>
              <a:rPr lang="en-US" sz="1600" b="1" dirty="0" smtClean="0"/>
              <a:t>L2TP</a:t>
            </a:r>
            <a:r>
              <a:rPr lang="en-US" sz="1600" dirty="0" smtClean="0"/>
              <a:t>): It is also a capable tunneling protocol that supports VPN connection. Like PPTP, it also does not offer confidentiality and encryption on its own but depends on an encryption protocol for the same that it leverages to assure privacy within the tunnel. It has been developed out of the combination of L2F and PPTP taking their best features and exists at the data link layer in the OSI model, same as PPTP</a:t>
            </a:r>
            <a:r>
              <a:rPr lang="en-US" sz="1600" dirty="0" smtClean="0"/>
              <a:t>.</a:t>
            </a:r>
            <a:endParaRPr lang="en-US" sz="1600" dirty="0" smtClean="0"/>
          </a:p>
          <a:p>
            <a:pPr lvl="0"/>
            <a:r>
              <a:rPr lang="en-US" sz="1600" b="1" dirty="0" smtClean="0"/>
              <a:t>IP Security (IPSec):</a:t>
            </a:r>
            <a:r>
              <a:rPr lang="en-US" sz="1600" dirty="0" smtClean="0"/>
              <a:t> It is better known as an assemblage of varied protocols instead of being a single one. When combines with PPTP or L2TP, it provides accomplished encryption solutions and secures the data transfer within a VPN tunnel. It exists at the Layer 3, i.e. Network Layer of the OSI model</a:t>
            </a:r>
            <a:r>
              <a:rPr lang="en-US" sz="1600" dirty="0" smtClean="0"/>
              <a:t>.</a:t>
            </a:r>
            <a:endParaRPr lang="en-US" sz="1600" dirty="0" smtClean="0"/>
          </a:p>
          <a:p>
            <a:pPr lvl="0"/>
            <a:r>
              <a:rPr lang="en-US" sz="1600" b="1" dirty="0" smtClean="0"/>
              <a:t>Secure Shell (SSH):</a:t>
            </a:r>
            <a:r>
              <a:rPr lang="en-US" sz="1600" dirty="0" smtClean="0"/>
              <a:t> This is a new protocol as compared all the rest ones and seeks assistance of an encrypted channel to transfer the unencrypted data via a secure network efficiently. In locations where VPN is blocked, SSH somehow manages to hide the identity of users and prevents their IP address from being blocked</a:t>
            </a:r>
            <a:r>
              <a:rPr lang="en-US" sz="1600" dirty="0" smtClean="0"/>
              <a:t>.</a:t>
            </a:r>
            <a:endParaRPr lang="en-US" sz="1600" dirty="0" smtClean="0"/>
          </a:p>
          <a:p>
            <a:pPr lvl="0"/>
            <a:r>
              <a:rPr lang="en-US" sz="1600" b="1" dirty="0" smtClean="0"/>
              <a:t>Secure Socket Tunneling Protocol: </a:t>
            </a:r>
            <a:r>
              <a:rPr lang="en-US" sz="1600" dirty="0" smtClean="0"/>
              <a:t>This is yet another effective protocol that makes way for secure data transfer from network server to a remote terminal and vice versa, thereby bypassing all the firewalls and web proxies coming in its way. To accomplish such a successful data transaction, it utilizes HTTPs protocol and is very useful at places where PPTP or L2TP/IPSec cease to perform as per expected</a:t>
            </a:r>
            <a:r>
              <a:rPr lang="en-US" sz="1600" dirty="0" smtClean="0"/>
              <a:t>.</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Intranet</a:t>
            </a:r>
            <a:endParaRPr lang="en-US" dirty="0"/>
          </a:p>
        </p:txBody>
      </p:sp>
      <p:sp>
        <p:nvSpPr>
          <p:cNvPr id="3" name="Content Placeholder 2"/>
          <p:cNvSpPr>
            <a:spLocks noGrp="1"/>
          </p:cNvSpPr>
          <p:nvPr>
            <p:ph idx="1"/>
          </p:nvPr>
        </p:nvSpPr>
        <p:spPr>
          <a:xfrm>
            <a:off x="304800" y="1371600"/>
            <a:ext cx="8382000" cy="5181600"/>
          </a:xfrm>
        </p:spPr>
        <p:txBody>
          <a:bodyPr>
            <a:normAutofit fontScale="62500" lnSpcReduction="20000"/>
          </a:bodyPr>
          <a:lstStyle/>
          <a:p>
            <a:pPr algn="just"/>
            <a:r>
              <a:rPr lang="en-US" b="1" dirty="0" smtClean="0"/>
              <a:t>Intranet</a:t>
            </a:r>
            <a:r>
              <a:rPr lang="en-US" dirty="0" smtClean="0"/>
              <a:t> is system in which multiple PCs are networked to be connected to each other.</a:t>
            </a:r>
          </a:p>
          <a:p>
            <a:pPr algn="just"/>
            <a:r>
              <a:rPr lang="en-US" b="1" dirty="0" smtClean="0"/>
              <a:t>Intranet</a:t>
            </a:r>
            <a:r>
              <a:rPr lang="en-US" dirty="0" smtClean="0"/>
              <a:t> is a local or restricted communications network, especially a private network created using World Wide Web software</a:t>
            </a:r>
          </a:p>
          <a:p>
            <a:pPr algn="just"/>
            <a:r>
              <a:rPr lang="en-US" dirty="0" smtClean="0"/>
              <a:t>An </a:t>
            </a:r>
            <a:r>
              <a:rPr lang="en-US" b="1" dirty="0" smtClean="0"/>
              <a:t>intranet</a:t>
            </a:r>
            <a:r>
              <a:rPr lang="en-US" dirty="0" smtClean="0"/>
              <a:t> is a computer network that uses Internet Protocol technology to share information, operational systems, or computing services within an organization.</a:t>
            </a:r>
          </a:p>
          <a:p>
            <a:pPr algn="just"/>
            <a:r>
              <a:rPr lang="en-US" dirty="0" smtClean="0"/>
              <a:t>PCs in intranet are not available to the world of the intranet.</a:t>
            </a:r>
          </a:p>
          <a:p>
            <a:pPr algn="just"/>
            <a:r>
              <a:rPr lang="en-US" dirty="0" smtClean="0"/>
              <a:t>Usually each company or organization has their own intranet network and members/ employees of that company can access the computer in their intranet.</a:t>
            </a:r>
          </a:p>
          <a:p>
            <a:pPr algn="just"/>
            <a:r>
              <a:rPr lang="en-US" dirty="0" smtClean="0"/>
              <a:t>An IP address also identifies each computer in intranet, which is unique among the computers.</a:t>
            </a:r>
          </a:p>
          <a:p>
            <a:pPr algn="just"/>
            <a:r>
              <a:rPr lang="en-US" dirty="0" smtClean="0"/>
              <a:t>An intranet may host multiple private websites and constitute an important component and focal point of internal communication and collaboration. </a:t>
            </a:r>
          </a:p>
          <a:p>
            <a:pPr algn="just"/>
            <a:r>
              <a:rPr lang="en-US" dirty="0" smtClean="0"/>
              <a:t>Any of the well known Internet protocols may be found in an intranet, such as HTTP (web services), SMTP (e-mail), and FTP (file transfer protocol). Internet technologies are often deployed to provide modern interfaces to legacy information systems hosting corporate data</a:t>
            </a:r>
          </a:p>
          <a:p>
            <a:pPr algn="just">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Similarity and Difference in Internet &amp; Intranet</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Similarity</a:t>
            </a:r>
          </a:p>
          <a:p>
            <a:pPr lvl="1"/>
            <a:r>
              <a:rPr lang="en-US" dirty="0" smtClean="0"/>
              <a:t>Internet uses the internet protocols such as TCP/IP and FTP.</a:t>
            </a:r>
          </a:p>
          <a:p>
            <a:pPr lvl="1"/>
            <a:r>
              <a:rPr lang="en-US" dirty="0" smtClean="0"/>
              <a:t>Internet sites are accessible via web browser in similar way as websites in intranet. But only members of intranet network can access intranet-hosted sites.</a:t>
            </a:r>
          </a:p>
          <a:p>
            <a:pPr lvl="1"/>
            <a:r>
              <a:rPr lang="en-US" dirty="0" smtClean="0"/>
              <a:t>In intranet, own instant messengers can be used as similar to yahoo messenger/ Gtalk over the internet.</a:t>
            </a:r>
          </a:p>
          <a:p>
            <a:r>
              <a:rPr lang="en-US" b="1" dirty="0" smtClean="0"/>
              <a:t>Difference</a:t>
            </a:r>
          </a:p>
          <a:p>
            <a:pPr lvl="1"/>
            <a:r>
              <a:rPr lang="en-US" dirty="0" smtClean="0"/>
              <a:t>Internet is general to PCs all over the world where Intranet is specific to few PCs.</a:t>
            </a:r>
          </a:p>
          <a:p>
            <a:pPr lvl="1"/>
            <a:r>
              <a:rPr lang="en-US" dirty="0" smtClean="0"/>
              <a:t>Internet is wider access and provides a better access to websites to large population whereas intranet is restricted.</a:t>
            </a:r>
          </a:p>
          <a:p>
            <a:pPr lvl="1"/>
            <a:r>
              <a:rPr lang="en-US" dirty="0" smtClean="0"/>
              <a:t>Internet is not as safe as intranet as intranet can be safely privatized as per the need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5962"/>
          </a:xfrm>
        </p:spPr>
        <p:txBody>
          <a:bodyPr>
            <a:normAutofit fontScale="90000"/>
          </a:bodyPr>
          <a:lstStyle/>
          <a:p>
            <a:r>
              <a:rPr lang="en-US" dirty="0" smtClean="0"/>
              <a:t>Application of Intranets</a:t>
            </a:r>
            <a:endParaRPr lang="en-US" dirty="0"/>
          </a:p>
        </p:txBody>
      </p:sp>
      <p:sp>
        <p:nvSpPr>
          <p:cNvPr id="3" name="Content Placeholder 2"/>
          <p:cNvSpPr>
            <a:spLocks noGrp="1"/>
          </p:cNvSpPr>
          <p:nvPr>
            <p:ph idx="1"/>
          </p:nvPr>
        </p:nvSpPr>
        <p:spPr>
          <a:xfrm>
            <a:off x="457200" y="990600"/>
            <a:ext cx="8534400" cy="5562600"/>
          </a:xfrm>
        </p:spPr>
        <p:txBody>
          <a:bodyPr>
            <a:noAutofit/>
          </a:bodyPr>
          <a:lstStyle/>
          <a:p>
            <a:r>
              <a:rPr lang="en-US" sz="2000" dirty="0" smtClean="0"/>
              <a:t>Communication and collaboration:</a:t>
            </a:r>
          </a:p>
          <a:p>
            <a:pPr lvl="1"/>
            <a:r>
              <a:rPr lang="en-US" sz="2000" dirty="0" smtClean="0"/>
              <a:t>send and receive e-mail, faxes, voice mail, and paging</a:t>
            </a:r>
          </a:p>
          <a:p>
            <a:pPr lvl="1"/>
            <a:r>
              <a:rPr lang="en-US" sz="2000" dirty="0" smtClean="0"/>
              <a:t>discussion rooms and chat rooms</a:t>
            </a:r>
          </a:p>
          <a:p>
            <a:pPr lvl="1"/>
            <a:r>
              <a:rPr lang="en-US" sz="2000" dirty="0" smtClean="0"/>
              <a:t>audio and video conferencing</a:t>
            </a:r>
          </a:p>
          <a:p>
            <a:pPr lvl="1"/>
            <a:r>
              <a:rPr lang="en-US" sz="2000" dirty="0" smtClean="0"/>
              <a:t>virtual team meetings and project collaboration</a:t>
            </a:r>
          </a:p>
          <a:p>
            <a:pPr lvl="1"/>
            <a:r>
              <a:rPr lang="en-US" sz="2000" dirty="0" smtClean="0"/>
              <a:t>online company discussions as events (e.g., IBM Jams)</a:t>
            </a:r>
          </a:p>
          <a:p>
            <a:pPr lvl="1"/>
            <a:r>
              <a:rPr lang="en-US" sz="2000" dirty="0" err="1" smtClean="0"/>
              <a:t>inhouse</a:t>
            </a:r>
            <a:r>
              <a:rPr lang="en-US" sz="2000" dirty="0" smtClean="0"/>
              <a:t> blogs</a:t>
            </a:r>
          </a:p>
          <a:p>
            <a:r>
              <a:rPr lang="en-US" sz="2000" dirty="0" smtClean="0"/>
              <a:t>2) Web publishing</a:t>
            </a:r>
          </a:p>
          <a:p>
            <a:pPr lvl="1"/>
            <a:r>
              <a:rPr lang="en-US" sz="2000" dirty="0" smtClean="0"/>
              <a:t>develop and publish hyperlinked multi-media documents such as:</a:t>
            </a:r>
          </a:p>
          <a:p>
            <a:pPr lvl="1"/>
            <a:r>
              <a:rPr lang="en-US" sz="2000" dirty="0" smtClean="0"/>
              <a:t>policy manuals, company newsletters</a:t>
            </a:r>
          </a:p>
          <a:p>
            <a:pPr lvl="1"/>
            <a:r>
              <a:rPr lang="en-US" sz="2000" dirty="0" smtClean="0"/>
              <a:t>product catalogs</a:t>
            </a:r>
          </a:p>
          <a:p>
            <a:pPr lvl="1"/>
            <a:r>
              <a:rPr lang="en-US" sz="2000" dirty="0" smtClean="0"/>
              <a:t>technical drawings</a:t>
            </a:r>
          </a:p>
          <a:p>
            <a:pPr lvl="1"/>
            <a:r>
              <a:rPr lang="en-US" sz="2000" dirty="0" smtClean="0"/>
              <a:t>training material</a:t>
            </a:r>
          </a:p>
          <a:p>
            <a:pPr lvl="1"/>
            <a:r>
              <a:rPr lang="en-US" sz="2000" dirty="0" smtClean="0"/>
              <a:t>telephone directories</a:t>
            </a:r>
          </a:p>
          <a:p>
            <a:pPr>
              <a:buNone/>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normAutofit fontScale="92500" lnSpcReduction="20000"/>
          </a:bodyPr>
          <a:lstStyle/>
          <a:p>
            <a:r>
              <a:rPr lang="en-US" sz="2000" dirty="0" smtClean="0"/>
              <a:t>3) Business operations and management</a:t>
            </a:r>
          </a:p>
          <a:p>
            <a:pPr lvl="1"/>
            <a:r>
              <a:rPr lang="en-US" sz="2000" dirty="0" smtClean="0"/>
              <a:t>order processing</a:t>
            </a:r>
          </a:p>
          <a:p>
            <a:pPr lvl="1"/>
            <a:r>
              <a:rPr lang="en-US" sz="2000" dirty="0" smtClean="0"/>
              <a:t>inventory control</a:t>
            </a:r>
          </a:p>
          <a:p>
            <a:pPr lvl="1"/>
            <a:r>
              <a:rPr lang="en-US" sz="2000" dirty="0" smtClean="0"/>
              <a:t>production setup and control</a:t>
            </a:r>
          </a:p>
          <a:p>
            <a:pPr lvl="1"/>
            <a:r>
              <a:rPr lang="en-US" sz="2000" dirty="0" smtClean="0"/>
              <a:t>management information systems</a:t>
            </a:r>
          </a:p>
          <a:p>
            <a:pPr lvl="1"/>
            <a:r>
              <a:rPr lang="en-US" sz="2000" dirty="0" smtClean="0"/>
              <a:t>database access</a:t>
            </a:r>
          </a:p>
          <a:p>
            <a:r>
              <a:rPr lang="en-US" sz="2000" dirty="0" smtClean="0"/>
              <a:t>4) Intranet portal management</a:t>
            </a:r>
          </a:p>
          <a:p>
            <a:pPr lvl="1"/>
            <a:r>
              <a:rPr lang="en-US" sz="2000" dirty="0" smtClean="0"/>
              <a:t>centrally administer all network functions including servers, clients, security, directories, and traffic</a:t>
            </a:r>
          </a:p>
          <a:p>
            <a:pPr lvl="1"/>
            <a:r>
              <a:rPr lang="en-US" sz="2000" dirty="0" smtClean="0"/>
              <a:t>give users access to a variety of internal and external business tools/applications</a:t>
            </a:r>
          </a:p>
          <a:p>
            <a:pPr lvl="1"/>
            <a:r>
              <a:rPr lang="en-US" sz="2000" dirty="0" smtClean="0"/>
              <a:t>integrate different technologies</a:t>
            </a:r>
          </a:p>
          <a:p>
            <a:pPr lvl="1"/>
            <a:r>
              <a:rPr lang="en-US" sz="2000" dirty="0" smtClean="0"/>
              <a:t>conduct regular user research to identify and confirm strategy (random sample surveys, usability testing, focus groups, in-depth interviews with wireframes, etc.)</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Unit 2</a:t>
            </a:r>
            <a:endParaRPr lang="en-US" dirty="0"/>
          </a:p>
        </p:txBody>
      </p:sp>
      <p:sp>
        <p:nvSpPr>
          <p:cNvPr id="5" name="Subtitle 4"/>
          <p:cNvSpPr>
            <a:spLocks noGrp="1"/>
          </p:cNvSpPr>
          <p:nvPr>
            <p:ph type="subTitle" idx="1"/>
          </p:nvPr>
        </p:nvSpPr>
        <p:spPr/>
        <p:txBody>
          <a:bodyPr/>
          <a:lstStyle/>
          <a:p>
            <a:r>
              <a:rPr lang="en-US" dirty="0" smtClean="0"/>
              <a:t>Benefits and drawbacks of intranets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Benefits of an intranet</a:t>
            </a:r>
            <a:endParaRPr lang="en-US" dirty="0"/>
          </a:p>
        </p:txBody>
      </p:sp>
      <p:sp>
        <p:nvSpPr>
          <p:cNvPr id="3" name="Content Placeholder 2"/>
          <p:cNvSpPr>
            <a:spLocks noGrp="1"/>
          </p:cNvSpPr>
          <p:nvPr>
            <p:ph idx="1"/>
          </p:nvPr>
        </p:nvSpPr>
        <p:spPr>
          <a:xfrm>
            <a:off x="152400" y="990600"/>
            <a:ext cx="8763000" cy="5638800"/>
          </a:xfrm>
        </p:spPr>
        <p:txBody>
          <a:bodyPr>
            <a:noAutofit/>
          </a:bodyPr>
          <a:lstStyle/>
          <a:p>
            <a:pPr algn="just"/>
            <a:r>
              <a:rPr lang="en-US" sz="1900" b="1" dirty="0" smtClean="0"/>
              <a:t>Publishing-</a:t>
            </a:r>
            <a:r>
              <a:rPr lang="en-US" sz="1900" dirty="0" smtClean="0"/>
              <a:t> delivering information and business news as directories and web documents such as spreadsheets</a:t>
            </a:r>
          </a:p>
          <a:p>
            <a:pPr algn="just"/>
            <a:r>
              <a:rPr lang="en-US" sz="1900" b="1" dirty="0" smtClean="0"/>
              <a:t>Training</a:t>
            </a:r>
            <a:r>
              <a:rPr lang="en-US" sz="1900" dirty="0" smtClean="0"/>
              <a:t>-accessing and delivering various types of e-learning to the user’s desktop</a:t>
            </a:r>
          </a:p>
          <a:p>
            <a:pPr algn="just"/>
            <a:r>
              <a:rPr lang="en-US" sz="1900" b="1" dirty="0" smtClean="0"/>
              <a:t>Workflow</a:t>
            </a:r>
            <a:r>
              <a:rPr lang="en-US" sz="1900" dirty="0" smtClean="0"/>
              <a:t>- automating a range of administrative process</a:t>
            </a:r>
          </a:p>
          <a:p>
            <a:pPr algn="just"/>
            <a:r>
              <a:rPr lang="en-US" sz="1900" b="1" dirty="0" smtClean="0"/>
              <a:t>Front</a:t>
            </a:r>
            <a:r>
              <a:rPr lang="en-US" sz="1900" dirty="0" smtClean="0"/>
              <a:t>-end to corporate systems-providing a common interface to corporate databases and business information systems</a:t>
            </a:r>
          </a:p>
          <a:p>
            <a:pPr algn="just"/>
            <a:r>
              <a:rPr lang="en-US" sz="1900" b="1" dirty="0" smtClean="0"/>
              <a:t>Email</a:t>
            </a:r>
            <a:r>
              <a:rPr lang="en-US" sz="1900" dirty="0" smtClean="0"/>
              <a:t> – integrating intranet content with email services so that information can be distributed effectively</a:t>
            </a:r>
          </a:p>
          <a:p>
            <a:pPr algn="just"/>
            <a:r>
              <a:rPr lang="en-US" sz="1900" b="1" dirty="0" smtClean="0"/>
              <a:t>Better internal communications</a:t>
            </a:r>
            <a:r>
              <a:rPr lang="en-US" sz="1900" dirty="0" smtClean="0"/>
              <a:t>- corporate information can be stored centrally and accessed at any time</a:t>
            </a:r>
          </a:p>
          <a:p>
            <a:pPr algn="just"/>
            <a:r>
              <a:rPr lang="en-US" sz="1900" b="1" dirty="0" smtClean="0"/>
              <a:t>Sharing of resources and best practice</a:t>
            </a:r>
            <a:r>
              <a:rPr lang="en-US" sz="1900" dirty="0" smtClean="0"/>
              <a:t>- a virtual community can be created to facilitate information sharing and collaborative working</a:t>
            </a:r>
          </a:p>
          <a:p>
            <a:pPr algn="just"/>
            <a:r>
              <a:rPr lang="en-US" sz="1900" b="1" dirty="0" smtClean="0"/>
              <a:t>Improved customer service-</a:t>
            </a:r>
            <a:r>
              <a:rPr lang="en-US" sz="1900" dirty="0" smtClean="0"/>
              <a:t> better access to accurate and consistent information by your staff leads to enhanced levels of customer service</a:t>
            </a:r>
          </a:p>
          <a:p>
            <a:pPr algn="just"/>
            <a:r>
              <a:rPr lang="en-US" sz="1900" b="1" dirty="0" smtClean="0"/>
              <a:t>Reduction in paperwork-</a:t>
            </a:r>
            <a:r>
              <a:rPr lang="en-US" sz="1900" dirty="0" smtClean="0"/>
              <a:t> forms can be accessed and completed on the desktop, and then forwarded as appropriate for approval, without ever having to be printed out, and with the benefit of an audit trial</a:t>
            </a:r>
          </a:p>
          <a:p>
            <a:pPr algn="just"/>
            <a:endParaRPr lang="en-US" sz="1900" dirty="0" smtClean="0"/>
          </a:p>
          <a:p>
            <a:pPr algn="just">
              <a:buNone/>
            </a:pP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Contd…</a:t>
            </a:r>
            <a:endParaRPr lang="en-US" dirty="0"/>
          </a:p>
        </p:txBody>
      </p:sp>
      <p:sp>
        <p:nvSpPr>
          <p:cNvPr id="3" name="Content Placeholder 2"/>
          <p:cNvSpPr>
            <a:spLocks noGrp="1"/>
          </p:cNvSpPr>
          <p:nvPr>
            <p:ph idx="1"/>
          </p:nvPr>
        </p:nvSpPr>
        <p:spPr>
          <a:xfrm>
            <a:off x="457200" y="1219200"/>
            <a:ext cx="8229600" cy="5410200"/>
          </a:xfrm>
        </p:spPr>
        <p:txBody>
          <a:bodyPr>
            <a:noAutofit/>
          </a:bodyPr>
          <a:lstStyle/>
          <a:p>
            <a:pPr algn="just"/>
            <a:r>
              <a:rPr lang="en-US" sz="2400" dirty="0" smtClean="0"/>
              <a:t>Through intranet common corporate culture every user can view the similar information effectively.</a:t>
            </a:r>
          </a:p>
          <a:p>
            <a:pPr algn="just"/>
            <a:r>
              <a:rPr lang="en-US" sz="2400" dirty="0" smtClean="0"/>
              <a:t>Intranet offers improve teamwork through which team work is enabled and all certified users can access to information.</a:t>
            </a:r>
          </a:p>
          <a:p>
            <a:pPr algn="just"/>
            <a:r>
              <a:rPr lang="en-US" sz="2400" dirty="0" smtClean="0"/>
              <a:t>Intranet providing cross platform capability for UNIX, MAC, windows. </a:t>
            </a:r>
          </a:p>
          <a:p>
            <a:pPr algn="just"/>
            <a:r>
              <a:rPr lang="en-US" sz="2400" dirty="0" smtClean="0"/>
              <a:t>Intranet offering their user to write applications on their browser without cross browser compatibility issues.</a:t>
            </a:r>
          </a:p>
          <a:p>
            <a:pPr algn="just"/>
            <a:r>
              <a:rPr lang="en-US" sz="2400" dirty="0" smtClean="0"/>
              <a:t>Intranet is a Web-based tool that permits users to produce a customized site according their requirements. You can pull all Internet actions and most wanted contended into a single page, which make easier to access.</a:t>
            </a:r>
          </a:p>
          <a:p>
            <a:pPr algn="just">
              <a:buNone/>
            </a:pPr>
            <a:endParaRPr lang="en-US" sz="22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TotalTime>
  <Words>2332</Words>
  <Application>Microsoft Office PowerPoint</Application>
  <PresentationFormat>On-screen Show (4:3)</PresentationFormat>
  <Paragraphs>224</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Unit 1</vt:lpstr>
      <vt:lpstr>Internet</vt:lpstr>
      <vt:lpstr>Intranet</vt:lpstr>
      <vt:lpstr>Similarity and Difference in Internet &amp; Intranet</vt:lpstr>
      <vt:lpstr>Application of Intranets</vt:lpstr>
      <vt:lpstr>Contd..</vt:lpstr>
      <vt:lpstr>Unit 2</vt:lpstr>
      <vt:lpstr>Benefits of an intranet</vt:lpstr>
      <vt:lpstr>Contd…</vt:lpstr>
      <vt:lpstr>Why Intranet</vt:lpstr>
      <vt:lpstr>The advantages of Intranet</vt:lpstr>
      <vt:lpstr>Disadvantages</vt:lpstr>
      <vt:lpstr>Unit 3</vt:lpstr>
      <vt:lpstr>Introduction</vt:lpstr>
      <vt:lpstr>Unit 4</vt:lpstr>
      <vt:lpstr>Intranet Network Infrastructure:</vt:lpstr>
      <vt:lpstr>Why Is the Network Infrastructure Important to Your Intranet?</vt:lpstr>
      <vt:lpstr>Intranet Implementation Guidelines:</vt:lpstr>
      <vt:lpstr>Content Management: contd..</vt:lpstr>
      <vt:lpstr>Intranet Design with Open source Tools: DRUPAL, JUMLA:</vt:lpstr>
      <vt:lpstr>Tunneling Protocols:</vt:lpstr>
      <vt:lpstr>Contd..</vt:lpstr>
      <vt:lpstr>Different types of VPN tunneling:</vt:lpstr>
      <vt:lpstr>Example of VPN Tunneling:</vt:lpstr>
      <vt:lpstr>Slide 25</vt:lpstr>
      <vt:lpstr>Tunneling protocols for VPN: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User</dc:creator>
  <cp:lastModifiedBy>user</cp:lastModifiedBy>
  <cp:revision>24</cp:revision>
  <dcterms:created xsi:type="dcterms:W3CDTF">2006-08-16T00:00:00Z</dcterms:created>
  <dcterms:modified xsi:type="dcterms:W3CDTF">2016-06-02T15:54:29Z</dcterms:modified>
</cp:coreProperties>
</file>