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a:t>
            </a:r>
            <a:endParaRPr lang="en-US" dirty="0"/>
          </a:p>
        </p:txBody>
      </p:sp>
      <p:sp>
        <p:nvSpPr>
          <p:cNvPr id="3" name="Subtitle 2"/>
          <p:cNvSpPr>
            <a:spLocks noGrp="1"/>
          </p:cNvSpPr>
          <p:nvPr>
            <p:ph type="subTitle" idx="1"/>
          </p:nvPr>
        </p:nvSpPr>
        <p:spPr/>
        <p:txBody>
          <a:bodyPr/>
          <a:lstStyle/>
          <a:p>
            <a:r>
              <a:rPr lang="en-US" dirty="0" smtClean="0"/>
              <a:t>Broadband Communications, </a:t>
            </a:r>
            <a:endParaRPr lang="en-US" dirty="0" smtClean="0"/>
          </a:p>
          <a:p>
            <a:r>
              <a:rPr lang="en-US" dirty="0" smtClean="0"/>
              <a:t>Policy</a:t>
            </a:r>
            <a:r>
              <a:rPr lang="en-US" dirty="0" smtClean="0"/>
              <a:t>, xDSL and Cable Internet</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t>How Cable Internet Works</a:t>
            </a:r>
            <a:endParaRPr lang="en-US" dirty="0"/>
          </a:p>
        </p:txBody>
      </p:sp>
      <p:sp>
        <p:nvSpPr>
          <p:cNvPr id="3" name="Content Placeholder 2"/>
          <p:cNvSpPr>
            <a:spLocks noGrp="1"/>
          </p:cNvSpPr>
          <p:nvPr>
            <p:ph idx="1"/>
          </p:nvPr>
        </p:nvSpPr>
        <p:spPr>
          <a:xfrm>
            <a:off x="228600" y="609600"/>
            <a:ext cx="8686800" cy="2209799"/>
          </a:xfrm>
        </p:spPr>
        <p:txBody>
          <a:bodyPr>
            <a:normAutofit fontScale="62500" lnSpcReduction="20000"/>
          </a:bodyPr>
          <a:lstStyle/>
          <a:p>
            <a:pPr algn="just"/>
            <a:r>
              <a:rPr lang="en-US" dirty="0" smtClean="0"/>
              <a:t>Unlike dial up and DSL, which transmit data over a phone line, cable Internet service uses the cable TV infrastructure to transmit data. </a:t>
            </a:r>
          </a:p>
          <a:p>
            <a:pPr algn="just"/>
            <a:r>
              <a:rPr lang="en-US" dirty="0" smtClean="0"/>
              <a:t>Cable Internet users have a special cable modem, provided by the cable Internet companies themselves that use a slice of the available bandwidth of the connection to download an upload information. </a:t>
            </a:r>
          </a:p>
          <a:p>
            <a:pPr algn="just"/>
            <a:r>
              <a:rPr lang="en-US" dirty="0" smtClean="0"/>
              <a:t>Just like how a DSL connection does nit tie up its phone line, a cable Internet connection does not affect the ability to watch TV throughout the house</a:t>
            </a:r>
            <a:endParaRPr lang="en-US" dirty="0"/>
          </a:p>
        </p:txBody>
      </p:sp>
      <p:sp>
        <p:nvSpPr>
          <p:cNvPr id="4" name="Title 1"/>
          <p:cNvSpPr txBox="1">
            <a:spLocks/>
          </p:cNvSpPr>
          <p:nvPr/>
        </p:nvSpPr>
        <p:spPr>
          <a:xfrm>
            <a:off x="304800" y="2590800"/>
            <a:ext cx="8229600" cy="533400"/>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Benefits of Cable High</a:t>
            </a:r>
            <a:r>
              <a:rPr kumimoji="0" lang="en-US" sz="4400" b="0" i="0" u="none" strike="noStrike" kern="1200" cap="none" spc="0" normalizeH="0" noProof="0" dirty="0" smtClean="0">
                <a:ln>
                  <a:noFill/>
                </a:ln>
                <a:solidFill>
                  <a:schemeClr val="tx1"/>
                </a:solidFill>
                <a:effectLst/>
                <a:uLnTx/>
                <a:uFillTx/>
                <a:latin typeface="+mj-lt"/>
                <a:ea typeface="+mj-ea"/>
                <a:cs typeface="+mj-cs"/>
              </a:rPr>
              <a:t> speed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Content Placeholder 2"/>
          <p:cNvSpPr txBox="1">
            <a:spLocks/>
          </p:cNvSpPr>
          <p:nvPr/>
        </p:nvSpPr>
        <p:spPr>
          <a:xfrm>
            <a:off x="228600" y="3124200"/>
            <a:ext cx="8686800" cy="27432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Speed- Cable Connections are incredibly quick, with some cable Internet provider able to deliver download speeds as fast as 100 mbps.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t>Consistency- While the speed of a DSL connection is based on how close your house is to the phone company, cable connection will have a consistent speed no matter how far away the cable company is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No</a:t>
            </a:r>
            <a:r>
              <a:rPr kumimoji="0" lang="en-US" sz="2000" b="0" i="0" u="none" strike="noStrike" kern="1200" cap="none" spc="0" normalizeH="0" noProof="0" dirty="0" smtClean="0">
                <a:ln>
                  <a:noFill/>
                </a:ln>
                <a:solidFill>
                  <a:schemeClr val="tx1"/>
                </a:solidFill>
                <a:effectLst/>
                <a:uLnTx/>
                <a:uFillTx/>
                <a:latin typeface="+mn-lt"/>
                <a:ea typeface="+mn-ea"/>
                <a:cs typeface="+mn-cs"/>
              </a:rPr>
              <a:t> Landline Required- A cable connection does not require a phone line, which can help save your money</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aseline="0" dirty="0" smtClean="0"/>
              <a:t>Price</a:t>
            </a:r>
            <a:r>
              <a:rPr lang="en-US" sz="2000" dirty="0" smtClean="0"/>
              <a:t> – Cable high speed service typically delivers the lowest cost per Mbps in given area</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Always on Unlike a dial up connection,</a:t>
            </a:r>
            <a:r>
              <a:rPr kumimoji="0" lang="en-US" sz="2000" b="0" i="0" u="none" strike="noStrike" kern="1200" cap="none" spc="0" normalizeH="0" noProof="0" dirty="0" smtClean="0">
                <a:ln>
                  <a:noFill/>
                </a:ln>
                <a:solidFill>
                  <a:schemeClr val="tx1"/>
                </a:solidFill>
                <a:effectLst/>
                <a:uLnTx/>
                <a:uFillTx/>
                <a:latin typeface="+mn-lt"/>
                <a:ea typeface="+mn-ea"/>
                <a:cs typeface="+mn-cs"/>
              </a:rPr>
              <a:t> a cable connection is constantly connected and ready whenever you are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Broadband Communications</a:t>
            </a:r>
            <a:endParaRPr lang="en-US" dirty="0"/>
          </a:p>
        </p:txBody>
      </p:sp>
      <p:sp>
        <p:nvSpPr>
          <p:cNvPr id="4" name="Content Placeholder 3"/>
          <p:cNvSpPr>
            <a:spLocks noGrp="1"/>
          </p:cNvSpPr>
          <p:nvPr>
            <p:ph idx="1"/>
          </p:nvPr>
        </p:nvSpPr>
        <p:spPr>
          <a:xfrm>
            <a:off x="76200" y="1143000"/>
            <a:ext cx="8915400" cy="5562600"/>
          </a:xfrm>
        </p:spPr>
        <p:txBody>
          <a:bodyPr>
            <a:noAutofit/>
          </a:bodyPr>
          <a:lstStyle/>
          <a:p>
            <a:pPr algn="just"/>
            <a:r>
              <a:rPr lang="en-GB" sz="2000" dirty="0" smtClean="0"/>
              <a:t>A transmission facility having a bandwidth sufficient to carry </a:t>
            </a:r>
            <a:r>
              <a:rPr lang="en-GB" sz="2000" i="1" dirty="0" smtClean="0"/>
              <a:t>multiple</a:t>
            </a:r>
            <a:r>
              <a:rPr lang="en-GB" sz="2000" dirty="0" smtClean="0"/>
              <a:t> voice, video or data channels simultaneously. Each channel occupies (is modulated to) a different frequency bandwidth on the transmission medium and is demodulated to its original frequency at the receiving end; NB used originally to describe a channel with more bandwidth than a standard 48 KHz voice grade channel</a:t>
            </a:r>
            <a:r>
              <a:rPr lang="en-GB" sz="2000" dirty="0" smtClean="0"/>
              <a:t>.</a:t>
            </a:r>
            <a:endParaRPr lang="en-US" sz="2000" dirty="0" smtClean="0"/>
          </a:p>
          <a:p>
            <a:pPr algn="just"/>
            <a:r>
              <a:rPr lang="en-US" sz="2000" dirty="0" smtClean="0"/>
              <a:t>Broadband </a:t>
            </a:r>
            <a:r>
              <a:rPr lang="en-US" sz="2000" dirty="0" smtClean="0"/>
              <a:t>refers to telecommunication in which a wide band of frequencies is available to transmit information. </a:t>
            </a:r>
            <a:endParaRPr lang="en-US" sz="2000" dirty="0" smtClean="0"/>
          </a:p>
          <a:p>
            <a:pPr algn="just"/>
            <a:r>
              <a:rPr lang="en-US" sz="2000" dirty="0" smtClean="0"/>
              <a:t>Because </a:t>
            </a:r>
            <a:r>
              <a:rPr lang="en-US" sz="2000" dirty="0" smtClean="0"/>
              <a:t>a wide band of frequencies is available, information can be multiplexed and sent on many different frequencies or channels within the band concurrently, allowing more information to be transmitted in a given amount of time (much as more lanes on a highway allow more cars to travel on it at the same time). </a:t>
            </a:r>
          </a:p>
          <a:p>
            <a:pPr algn="just"/>
            <a:r>
              <a:rPr lang="en-US" sz="2000" dirty="0" smtClean="0"/>
              <a:t>It is generally agreed that Digital Subscriber Line (DSL) and cable </a:t>
            </a:r>
            <a:r>
              <a:rPr lang="en-US" sz="2000" dirty="0" smtClean="0"/>
              <a:t>TV are </a:t>
            </a:r>
            <a:r>
              <a:rPr lang="en-US" sz="2000" dirty="0" smtClean="0"/>
              <a:t>broadband services in the downstream direction. </a:t>
            </a:r>
            <a:endParaRPr lang="en-US" sz="2000" dirty="0" smtClean="0"/>
          </a:p>
          <a:p>
            <a:pPr algn="just"/>
            <a:r>
              <a:rPr lang="en-US" sz="2000" dirty="0" smtClean="0"/>
              <a:t>Related </a:t>
            </a:r>
            <a:r>
              <a:rPr lang="en-US" sz="2000" dirty="0" smtClean="0"/>
              <a:t>terms are </a:t>
            </a:r>
            <a:r>
              <a:rPr lang="en-US" sz="2000" i="1" dirty="0" smtClean="0"/>
              <a:t>wideband</a:t>
            </a:r>
            <a:r>
              <a:rPr lang="en-US" sz="2000" dirty="0" smtClean="0"/>
              <a:t> (a synonym), baseband (a one-channel band), and </a:t>
            </a:r>
            <a:r>
              <a:rPr lang="en-US" sz="2000" dirty="0" smtClean="0"/>
              <a:t>narrowband (</a:t>
            </a:r>
            <a:r>
              <a:rPr lang="en-US" sz="2000" dirty="0" smtClean="0"/>
              <a:t>sometimes meaning just wide enough to carry voice, or simply "not broadband").</a:t>
            </a:r>
          </a:p>
          <a:p>
            <a:pPr algn="just">
              <a:buNone/>
            </a:pPr>
            <a:endParaRPr 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228600" y="1371600"/>
            <a:ext cx="8610600" cy="5105400"/>
          </a:xfrm>
        </p:spPr>
        <p:txBody>
          <a:bodyPr>
            <a:normAutofit fontScale="85000" lnSpcReduction="20000"/>
          </a:bodyPr>
          <a:lstStyle/>
          <a:p>
            <a:r>
              <a:rPr lang="en-GB" dirty="0" smtClean="0"/>
              <a:t>At present, there is no internationally agreed definition of broadband. </a:t>
            </a:r>
            <a:endParaRPr lang="en-GB" dirty="0" smtClean="0"/>
          </a:p>
          <a:p>
            <a:r>
              <a:rPr lang="en-GB" dirty="0" smtClean="0"/>
              <a:t>In </a:t>
            </a:r>
            <a:r>
              <a:rPr lang="en-GB" dirty="0" smtClean="0"/>
              <a:t>general, </a:t>
            </a:r>
            <a:r>
              <a:rPr lang="en-GB" i="1" dirty="0" smtClean="0"/>
              <a:t>broadband</a:t>
            </a:r>
            <a:r>
              <a:rPr lang="en-GB" dirty="0" smtClean="0"/>
              <a:t> often refers to internet access service with transmission speed from hundreds of kbps (kilobits per second) to several Mbps (Megabits per second) </a:t>
            </a:r>
          </a:p>
          <a:p>
            <a:r>
              <a:rPr lang="en-GB" dirty="0" smtClean="0"/>
              <a:t>Note </a:t>
            </a:r>
            <a:r>
              <a:rPr lang="en-GB" dirty="0" smtClean="0"/>
              <a:t>that 'dedicated bandwidth' or 'shared bandwidth' services advertised by ISPs normally refers to the transmission speed of the customer access circuit between the customer's premise and the nearest exchange. </a:t>
            </a:r>
            <a:endParaRPr lang="en-GB" dirty="0" smtClean="0"/>
          </a:p>
          <a:p>
            <a:r>
              <a:rPr lang="en-GB" dirty="0" smtClean="0"/>
              <a:t>The </a:t>
            </a:r>
            <a:r>
              <a:rPr lang="en-GB" dirty="0" smtClean="0"/>
              <a:t>active users still have to share the public network resources outside the exchange, including local and external transmission circuit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r>
              <a:rPr lang="en-GB" dirty="0" smtClean="0"/>
              <a:t>Flavours of Broadband Communications</a:t>
            </a:r>
            <a:endParaRPr lang="en-US" dirty="0"/>
          </a:p>
        </p:txBody>
      </p:sp>
      <p:sp>
        <p:nvSpPr>
          <p:cNvPr id="3" name="Content Placeholder 2"/>
          <p:cNvSpPr>
            <a:spLocks noGrp="1"/>
          </p:cNvSpPr>
          <p:nvPr>
            <p:ph idx="1"/>
          </p:nvPr>
        </p:nvSpPr>
        <p:spPr/>
        <p:txBody>
          <a:bodyPr/>
          <a:lstStyle/>
          <a:p>
            <a:r>
              <a:rPr lang="en-GB" dirty="0" smtClean="0"/>
              <a:t>Fibre optics</a:t>
            </a:r>
          </a:p>
          <a:p>
            <a:pPr lvl="1"/>
            <a:r>
              <a:rPr lang="en-GB" dirty="0" smtClean="0"/>
              <a:t>Fibre to the home? </a:t>
            </a:r>
          </a:p>
          <a:p>
            <a:r>
              <a:rPr lang="en-GB" dirty="0" smtClean="0"/>
              <a:t>DSL/Cable Modems</a:t>
            </a:r>
          </a:p>
          <a:p>
            <a:pPr lvl="1"/>
            <a:r>
              <a:rPr lang="en-GB" dirty="0" smtClean="0"/>
              <a:t>Data rates cost etc</a:t>
            </a:r>
          </a:p>
          <a:p>
            <a:r>
              <a:rPr lang="en-GB" dirty="0" smtClean="0"/>
              <a:t>Wireless</a:t>
            </a:r>
          </a:p>
          <a:p>
            <a:pPr lvl="1"/>
            <a:r>
              <a:rPr lang="en-GB" dirty="0" smtClean="0"/>
              <a:t>IEEE802.11</a:t>
            </a:r>
          </a:p>
          <a:p>
            <a:r>
              <a:rPr lang="en-GB" dirty="0" smtClean="0"/>
              <a:t>Mobile</a:t>
            </a:r>
          </a:p>
          <a:p>
            <a:pPr lvl="1"/>
            <a:r>
              <a:rPr lang="en-GB" dirty="0" smtClean="0"/>
              <a:t>3G and beyond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Broadband Policy of Nepal</a:t>
            </a:r>
            <a:endParaRPr lang="en-US" dirty="0"/>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r>
              <a:rPr lang="en-US" dirty="0" smtClean="0"/>
              <a:t>The Broadband Policy is considered to be key to development of information and  communication technology and implementation of e- governance. I</a:t>
            </a:r>
          </a:p>
          <a:p>
            <a:r>
              <a:rPr lang="en-US" dirty="0" smtClean="0"/>
              <a:t>t is expected to make service delivery easy and effective in remote area by expanding wireless broadband internet as other means of communication are difficult because of rough terrain.</a:t>
            </a:r>
          </a:p>
          <a:p>
            <a:r>
              <a:rPr lang="en-US" dirty="0" smtClean="0"/>
              <a:t>The term broadband has not yet been defined in the context of Nepal even though it has been 15 years since the Internet became available in the country.</a:t>
            </a:r>
          </a:p>
          <a:p>
            <a:r>
              <a:rPr lang="en-US" dirty="0" smtClean="0"/>
              <a:t>The broadband policy is crucial for the overall development of the information and communication technology sector. </a:t>
            </a:r>
          </a:p>
          <a:p>
            <a:r>
              <a:rPr lang="en-US" dirty="0" smtClean="0"/>
              <a:t>According to the draft policy, broad band will identify. The minimum speed in kbps- uplink and downlink- where ever the service is offered. </a:t>
            </a:r>
          </a:p>
          <a:p>
            <a:r>
              <a:rPr lang="en-US" dirty="0" smtClean="0"/>
              <a:t>It will also guarantee the quality of service  throughout on a shared or dedicated basis on services that a service provider offers.</a:t>
            </a:r>
          </a:p>
          <a:p>
            <a:r>
              <a:rPr lang="en-US" dirty="0" smtClean="0"/>
              <a:t>At present, broadband has nothing to do with speed or quality. Currently local Internet service provider are advertising their services as broadband Internet without knowing its standards.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xDSL</a:t>
            </a:r>
            <a:endParaRPr lang="en-US" dirty="0"/>
          </a:p>
        </p:txBody>
      </p:sp>
      <p:sp>
        <p:nvSpPr>
          <p:cNvPr id="3" name="Content Placeholder 2"/>
          <p:cNvSpPr>
            <a:spLocks noGrp="1"/>
          </p:cNvSpPr>
          <p:nvPr>
            <p:ph idx="1"/>
          </p:nvPr>
        </p:nvSpPr>
        <p:spPr>
          <a:xfrm>
            <a:off x="228600" y="914400"/>
            <a:ext cx="8686800" cy="5638800"/>
          </a:xfrm>
        </p:spPr>
        <p:txBody>
          <a:bodyPr>
            <a:normAutofit fontScale="70000" lnSpcReduction="20000"/>
          </a:bodyPr>
          <a:lstStyle/>
          <a:p>
            <a:pPr algn="just"/>
            <a:r>
              <a:rPr lang="en-US" b="1" dirty="0" smtClean="0"/>
              <a:t>Digital subscriber line</a:t>
            </a:r>
            <a:r>
              <a:rPr lang="en-US" dirty="0" smtClean="0"/>
              <a:t> (</a:t>
            </a:r>
            <a:r>
              <a:rPr lang="en-US" b="1" dirty="0" smtClean="0"/>
              <a:t>DSL</a:t>
            </a:r>
            <a:r>
              <a:rPr lang="en-US" dirty="0" smtClean="0"/>
              <a:t>; originally </a:t>
            </a:r>
            <a:r>
              <a:rPr lang="en-US" b="1" dirty="0" smtClean="0"/>
              <a:t>digital subscriber loop</a:t>
            </a:r>
            <a:r>
              <a:rPr lang="en-US" dirty="0" smtClean="0"/>
              <a:t>) is a family of technologies that are used to provide internet access by transmitting digital data over telephone lines. </a:t>
            </a:r>
            <a:endParaRPr lang="en-US" dirty="0" smtClean="0"/>
          </a:p>
          <a:p>
            <a:pPr algn="just"/>
            <a:r>
              <a:rPr lang="en-US" dirty="0" smtClean="0"/>
              <a:t>xDSL Refers </a:t>
            </a:r>
            <a:r>
              <a:rPr lang="en-US" dirty="0" smtClean="0"/>
              <a:t>collectively to all types of </a:t>
            </a:r>
            <a:r>
              <a:rPr lang="en-US" b="1" i="1" dirty="0" smtClean="0"/>
              <a:t>d</a:t>
            </a:r>
            <a:r>
              <a:rPr lang="en-US" i="1" dirty="0" smtClean="0"/>
              <a:t>igital </a:t>
            </a:r>
            <a:r>
              <a:rPr lang="en-US" b="1" i="1" dirty="0" smtClean="0"/>
              <a:t>s</a:t>
            </a:r>
            <a:r>
              <a:rPr lang="en-US" i="1" dirty="0" smtClean="0"/>
              <a:t>ubscriber </a:t>
            </a:r>
            <a:r>
              <a:rPr lang="en-US" b="1" i="1" dirty="0" smtClean="0"/>
              <a:t>l</a:t>
            </a:r>
            <a:r>
              <a:rPr lang="en-US" i="1" dirty="0" smtClean="0"/>
              <a:t>ines,</a:t>
            </a:r>
            <a:r>
              <a:rPr lang="en-US" dirty="0" smtClean="0"/>
              <a:t> the two main categories being ADSL and SDSL. Two other types of xDSL technologies are </a:t>
            </a:r>
            <a:r>
              <a:rPr lang="en-US" i="1" dirty="0" smtClean="0"/>
              <a:t>High-data-rate DSL (HDSL)</a:t>
            </a:r>
            <a:r>
              <a:rPr lang="en-US" dirty="0" smtClean="0"/>
              <a:t> and </a:t>
            </a:r>
            <a:r>
              <a:rPr lang="en-US" i="1" dirty="0" smtClean="0"/>
              <a:t>Very high DSL (VDSL)</a:t>
            </a:r>
            <a:endParaRPr lang="en-US" dirty="0" smtClean="0"/>
          </a:p>
          <a:p>
            <a:pPr algn="just"/>
            <a:r>
              <a:rPr lang="en-US" dirty="0" smtClean="0"/>
              <a:t>DSL technologies use sophisticated modulation schemes to pack data onto copper wires. They are sometimes referred to as last-mile technologies because they are used only for connections from a telephone switching station to a home or office, not between switching stations</a:t>
            </a:r>
            <a:endParaRPr lang="en-US" dirty="0" smtClean="0"/>
          </a:p>
          <a:p>
            <a:pPr algn="just"/>
            <a:r>
              <a:rPr lang="en-US" dirty="0" smtClean="0"/>
              <a:t>In </a:t>
            </a:r>
            <a:r>
              <a:rPr lang="en-US" dirty="0" smtClean="0"/>
              <a:t>telecommunications marketing, the term DSL is widely understood to mean asymmetric digital subscriber line (ADSL), the most commonly installed DSL technology. DSL service is delivered simultaneously with wired telephone service on the same telephone </a:t>
            </a:r>
            <a:r>
              <a:rPr lang="en-US" dirty="0" smtClean="0"/>
              <a:t>line, this </a:t>
            </a:r>
            <a:r>
              <a:rPr lang="en-US" dirty="0" smtClean="0"/>
              <a:t>is possible because DSL uses higher frequency bands for data. </a:t>
            </a:r>
            <a:endParaRPr lang="en-US" dirty="0" smtClean="0"/>
          </a:p>
          <a:p>
            <a:pPr algn="just"/>
            <a:r>
              <a:rPr lang="en-US" dirty="0" smtClean="0"/>
              <a:t>On </a:t>
            </a:r>
            <a:r>
              <a:rPr lang="en-US" dirty="0" smtClean="0"/>
              <a:t>the customer premises, a DSL filter on each non-DSL outlet blocks any high-frequency interference to enable simultaneous use of the voice and DSL services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DSL</a:t>
            </a:r>
            <a:br>
              <a:rPr lang="en-US" dirty="0" smtClean="0"/>
            </a:br>
            <a:endParaRPr lang="en-US" dirty="0"/>
          </a:p>
        </p:txBody>
      </p:sp>
      <p:sp>
        <p:nvSpPr>
          <p:cNvPr id="3" name="Content Placeholder 2"/>
          <p:cNvSpPr>
            <a:spLocks noGrp="1"/>
          </p:cNvSpPr>
          <p:nvPr>
            <p:ph idx="1"/>
          </p:nvPr>
        </p:nvSpPr>
        <p:spPr>
          <a:xfrm>
            <a:off x="228600" y="1066800"/>
            <a:ext cx="8686800" cy="5562600"/>
          </a:xfrm>
        </p:spPr>
        <p:txBody>
          <a:bodyPr>
            <a:normAutofit fontScale="70000" lnSpcReduction="20000"/>
          </a:bodyPr>
          <a:lstStyle/>
          <a:p>
            <a:r>
              <a:rPr lang="en-US" dirty="0" smtClean="0"/>
              <a:t>ADSL </a:t>
            </a:r>
            <a:r>
              <a:rPr lang="en-US" dirty="0" smtClean="0"/>
              <a:t>- (Asymmetric Digital Subscriber Line) is the most </a:t>
            </a:r>
            <a:r>
              <a:rPr lang="en-US" dirty="0" smtClean="0"/>
              <a:t>popular form </a:t>
            </a:r>
            <a:r>
              <a:rPr lang="en-US" dirty="0" smtClean="0"/>
              <a:t>of DSL </a:t>
            </a:r>
            <a:r>
              <a:rPr lang="en-US" dirty="0" smtClean="0"/>
              <a:t>technology.</a:t>
            </a:r>
          </a:p>
          <a:p>
            <a:r>
              <a:rPr lang="en-US" dirty="0" smtClean="0"/>
              <a:t>ADSL </a:t>
            </a:r>
            <a:r>
              <a:rPr lang="en-US" dirty="0" smtClean="0"/>
              <a:t>Lite - A lower data rate version of Asymmetric </a:t>
            </a:r>
            <a:r>
              <a:rPr lang="en-US" dirty="0" smtClean="0"/>
              <a:t>Digital Subscriber </a:t>
            </a:r>
            <a:r>
              <a:rPr lang="en-US" dirty="0" smtClean="0"/>
              <a:t>Line (</a:t>
            </a:r>
            <a:r>
              <a:rPr lang="en-US" dirty="0" smtClean="0"/>
              <a:t>ADSL) </a:t>
            </a:r>
          </a:p>
          <a:p>
            <a:r>
              <a:rPr lang="en-US" dirty="0" smtClean="0"/>
              <a:t>CDSL </a:t>
            </a:r>
            <a:r>
              <a:rPr lang="en-US" dirty="0" smtClean="0"/>
              <a:t>- Consumer Digital Subscriber Line (CDSL) is a </a:t>
            </a:r>
            <a:r>
              <a:rPr lang="en-US" dirty="0" smtClean="0"/>
              <a:t>proprietary technology </a:t>
            </a:r>
            <a:r>
              <a:rPr lang="en-US" dirty="0" smtClean="0"/>
              <a:t>trademarked by Rockwell </a:t>
            </a:r>
            <a:r>
              <a:rPr lang="en-US" dirty="0" smtClean="0"/>
              <a:t>International.</a:t>
            </a:r>
          </a:p>
          <a:p>
            <a:r>
              <a:rPr lang="en-US" dirty="0" smtClean="0"/>
              <a:t>Ether Loop – Ether Loop </a:t>
            </a:r>
            <a:r>
              <a:rPr lang="en-US" dirty="0" smtClean="0"/>
              <a:t>is currently a proprietary technology </a:t>
            </a:r>
            <a:r>
              <a:rPr lang="en-US" dirty="0" smtClean="0"/>
              <a:t>from Nortel</a:t>
            </a:r>
            <a:r>
              <a:rPr lang="en-US" dirty="0" smtClean="0"/>
              <a:t>, short for Ethernet Local </a:t>
            </a:r>
            <a:r>
              <a:rPr lang="en-US" dirty="0" smtClean="0"/>
              <a:t>Loop.</a:t>
            </a:r>
          </a:p>
          <a:p>
            <a:r>
              <a:rPr lang="en-US" dirty="0" smtClean="0"/>
              <a:t>HDSL </a:t>
            </a:r>
            <a:r>
              <a:rPr lang="en-US" dirty="0" smtClean="0"/>
              <a:t>- High Bit-rate Digital Subscriber Line (HDSL) is </a:t>
            </a:r>
            <a:r>
              <a:rPr lang="en-US" dirty="0" smtClean="0"/>
              <a:t>generally used </a:t>
            </a:r>
            <a:r>
              <a:rPr lang="en-US" dirty="0" smtClean="0"/>
              <a:t>as a substitute for </a:t>
            </a:r>
            <a:r>
              <a:rPr lang="en-US" dirty="0" smtClean="0"/>
              <a:t>T1/E1.</a:t>
            </a:r>
          </a:p>
          <a:p>
            <a:r>
              <a:rPr lang="en-US" dirty="0" smtClean="0"/>
              <a:t>IDSL </a:t>
            </a:r>
            <a:r>
              <a:rPr lang="en-US" dirty="0" smtClean="0"/>
              <a:t>- ISDN based DSL developed originally by </a:t>
            </a:r>
            <a:r>
              <a:rPr lang="en-US" dirty="0" smtClean="0"/>
              <a:t>Ascend Communications.</a:t>
            </a:r>
          </a:p>
          <a:p>
            <a:r>
              <a:rPr lang="en-US" dirty="0" smtClean="0"/>
              <a:t>RADSL </a:t>
            </a:r>
            <a:r>
              <a:rPr lang="en-US" dirty="0" smtClean="0"/>
              <a:t>- Rate Adaptive Digital Subscriber Line (RADSL) is </a:t>
            </a:r>
            <a:r>
              <a:rPr lang="en-US" dirty="0" smtClean="0"/>
              <a:t>any rate </a:t>
            </a:r>
            <a:r>
              <a:rPr lang="en-US" dirty="0" smtClean="0"/>
              <a:t>adaptive DSL modem, but may specifically refer to </a:t>
            </a:r>
            <a:r>
              <a:rPr lang="en-US" dirty="0" smtClean="0"/>
              <a:t>a proprietary </a:t>
            </a:r>
            <a:r>
              <a:rPr lang="en-US" dirty="0" smtClean="0"/>
              <a:t>modulation standard designed by </a:t>
            </a:r>
            <a:r>
              <a:rPr lang="en-US" dirty="0" smtClean="0"/>
              <a:t>Globe span Semiconductor.</a:t>
            </a:r>
          </a:p>
          <a:p>
            <a:r>
              <a:rPr lang="en-US" dirty="0" smtClean="0"/>
              <a:t>SDSL </a:t>
            </a:r>
            <a:r>
              <a:rPr lang="en-US" dirty="0" smtClean="0"/>
              <a:t>- Symmetric Digital Subscriber Line (SDSL) is a </a:t>
            </a:r>
            <a:r>
              <a:rPr lang="en-US" dirty="0" smtClean="0"/>
              <a:t>2-wire implementation </a:t>
            </a:r>
            <a:r>
              <a:rPr lang="en-US" dirty="0" smtClean="0"/>
              <a:t>of (HDSL</a:t>
            </a:r>
            <a:r>
              <a:rPr lang="en-US" dirty="0" smtClean="0"/>
              <a:t>).</a:t>
            </a:r>
          </a:p>
          <a:p>
            <a:r>
              <a:rPr lang="en-US" dirty="0" smtClean="0"/>
              <a:t>VDSL </a:t>
            </a:r>
            <a:r>
              <a:rPr lang="en-US" dirty="0" smtClean="0"/>
              <a:t>- Very High Bit-rate Digital Subscriber Line (VDSL) </a:t>
            </a:r>
            <a:r>
              <a:rPr lang="en-US" dirty="0" smtClean="0"/>
              <a:t>is proposed </a:t>
            </a:r>
            <a:r>
              <a:rPr lang="en-US" dirty="0" smtClean="0"/>
              <a:t>for shorter local loops, perhaps up to 3000 ft.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smtClean="0"/>
              <a:t>Cable Internet</a:t>
            </a:r>
            <a:endParaRPr lang="en-US" dirty="0"/>
          </a:p>
        </p:txBody>
      </p:sp>
      <p:sp>
        <p:nvSpPr>
          <p:cNvPr id="3" name="Content Placeholder 2"/>
          <p:cNvSpPr>
            <a:spLocks noGrp="1"/>
          </p:cNvSpPr>
          <p:nvPr>
            <p:ph idx="1"/>
          </p:nvPr>
        </p:nvSpPr>
        <p:spPr>
          <a:xfrm>
            <a:off x="76200" y="990600"/>
            <a:ext cx="8915400" cy="5486400"/>
          </a:xfrm>
        </p:spPr>
        <p:txBody>
          <a:bodyPr>
            <a:noAutofit/>
          </a:bodyPr>
          <a:lstStyle/>
          <a:p>
            <a:r>
              <a:rPr lang="en-US" sz="2100" dirty="0" smtClean="0"/>
              <a:t>In telecommunications, </a:t>
            </a:r>
            <a:r>
              <a:rPr lang="en-US" sz="2100" b="1" dirty="0" smtClean="0"/>
              <a:t>cable Internet access</a:t>
            </a:r>
            <a:r>
              <a:rPr lang="en-US" sz="2100" dirty="0" smtClean="0"/>
              <a:t>, shortened to </a:t>
            </a:r>
            <a:r>
              <a:rPr lang="en-US" sz="2100" b="1" dirty="0" smtClean="0"/>
              <a:t>cable Internet</a:t>
            </a:r>
            <a:r>
              <a:rPr lang="en-US" sz="2100" dirty="0" smtClean="0"/>
              <a:t> is a form of broadband Internet access that uses the cable </a:t>
            </a:r>
            <a:r>
              <a:rPr lang="en-US" sz="2100" dirty="0" smtClean="0"/>
              <a:t>television infrastructure</a:t>
            </a:r>
            <a:r>
              <a:rPr lang="en-US" sz="2100" dirty="0" smtClean="0"/>
              <a:t>. </a:t>
            </a:r>
            <a:endParaRPr lang="en-US" sz="2100" dirty="0" smtClean="0"/>
          </a:p>
          <a:p>
            <a:r>
              <a:rPr lang="en-US" sz="2100" dirty="0" smtClean="0"/>
              <a:t>Like</a:t>
            </a:r>
            <a:r>
              <a:rPr lang="en-US" sz="2100" dirty="0" smtClean="0"/>
              <a:t> digital subscriber line and fiber to the premises services, cable Internet access provides network edge connectivity (last mile access) from </a:t>
            </a:r>
            <a:r>
              <a:rPr lang="en-US" sz="2100" dirty="0" smtClean="0"/>
              <a:t>the Internet </a:t>
            </a:r>
            <a:r>
              <a:rPr lang="en-US" sz="2100" dirty="0" smtClean="0"/>
              <a:t>service provider to an end user. </a:t>
            </a:r>
            <a:endParaRPr lang="en-US" sz="2100" dirty="0" smtClean="0"/>
          </a:p>
          <a:p>
            <a:r>
              <a:rPr lang="en-US" sz="2100" dirty="0" smtClean="0"/>
              <a:t>It </a:t>
            </a:r>
            <a:r>
              <a:rPr lang="en-US" sz="2100" dirty="0" smtClean="0"/>
              <a:t>is integrated into the cable television infrastructure analogously to DSL which uses the existing telephone network. </a:t>
            </a:r>
            <a:endParaRPr lang="en-US" sz="2100" dirty="0" smtClean="0"/>
          </a:p>
          <a:p>
            <a:r>
              <a:rPr lang="en-US" sz="2100" dirty="0" smtClean="0"/>
              <a:t>Cable </a:t>
            </a:r>
            <a:r>
              <a:rPr lang="en-US" sz="2100" dirty="0" smtClean="0"/>
              <a:t>TV networks and telecommunications networks are the two predominant forms of residential Internet access. Recently, both have seen increased competition from fiber deployments, wireless, </a:t>
            </a:r>
            <a:r>
              <a:rPr lang="en-US" sz="2100" dirty="0" smtClean="0"/>
              <a:t>and mobile</a:t>
            </a:r>
            <a:r>
              <a:rPr lang="en-US" sz="2100" dirty="0" smtClean="0"/>
              <a:t> </a:t>
            </a:r>
            <a:r>
              <a:rPr lang="en-US" sz="2100" dirty="0" smtClean="0"/>
              <a:t>networks.</a:t>
            </a:r>
          </a:p>
          <a:p>
            <a:r>
              <a:rPr lang="en-US" sz="2100" dirty="0" smtClean="0"/>
              <a:t>Broadband cable Internet access requires a cable modem at the customer's premises and a cable modem termination system at a cable operator facility, typically a cable television </a:t>
            </a:r>
            <a:r>
              <a:rPr lang="en-US" sz="2100" dirty="0" smtClean="0"/>
              <a:t>headed. </a:t>
            </a:r>
          </a:p>
          <a:p>
            <a:r>
              <a:rPr lang="en-US" sz="2100" dirty="0" smtClean="0"/>
              <a:t>The </a:t>
            </a:r>
            <a:r>
              <a:rPr lang="en-US" sz="2100" dirty="0" smtClean="0"/>
              <a:t>two are connected via coaxial cable or a Hybrid Fiber Coaxial (HFC) plant. </a:t>
            </a:r>
            <a:endParaRPr lang="en-US" sz="21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dirty="0" smtClean="0"/>
              <a:t>Contd..</a:t>
            </a:r>
            <a:endParaRPr lang="en-US" dirty="0"/>
          </a:p>
        </p:txBody>
      </p:sp>
      <p:sp>
        <p:nvSpPr>
          <p:cNvPr id="3" name="Content Placeholder 2"/>
          <p:cNvSpPr>
            <a:spLocks noGrp="1"/>
          </p:cNvSpPr>
          <p:nvPr>
            <p:ph idx="1"/>
          </p:nvPr>
        </p:nvSpPr>
        <p:spPr>
          <a:xfrm>
            <a:off x="76200" y="838200"/>
            <a:ext cx="8839200" cy="5715000"/>
          </a:xfrm>
        </p:spPr>
        <p:txBody>
          <a:bodyPr>
            <a:normAutofit fontScale="62500" lnSpcReduction="20000"/>
          </a:bodyPr>
          <a:lstStyle/>
          <a:p>
            <a:r>
              <a:rPr lang="en-US" dirty="0" smtClean="0"/>
              <a:t>While access networks are sometimes referred to as </a:t>
            </a:r>
            <a:r>
              <a:rPr lang="en-US" i="1" dirty="0" smtClean="0"/>
              <a:t>last-mile</a:t>
            </a:r>
            <a:r>
              <a:rPr lang="en-US" dirty="0" smtClean="0"/>
              <a:t> technologies, cable Internet systems can typically operate where the distance between the modem and the termination system is up to 160 kilometers (99 mi). </a:t>
            </a:r>
          </a:p>
          <a:p>
            <a:r>
              <a:rPr lang="en-US" dirty="0" smtClean="0"/>
              <a:t>If the HFC network is large, the cable modem termination system can be </a:t>
            </a:r>
            <a:r>
              <a:rPr lang="en-US" dirty="0" smtClean="0"/>
              <a:t>grouped into </a:t>
            </a:r>
            <a:r>
              <a:rPr lang="en-US" dirty="0" smtClean="0"/>
              <a:t>hubs for efficient management</a:t>
            </a:r>
            <a:r>
              <a:rPr lang="en-US" dirty="0" smtClean="0"/>
              <a:t>.</a:t>
            </a:r>
          </a:p>
          <a:p>
            <a:r>
              <a:rPr lang="en-US" dirty="0" smtClean="0"/>
              <a:t>Downstream</a:t>
            </a:r>
            <a:r>
              <a:rPr lang="en-US" dirty="0" smtClean="0"/>
              <a:t>, the direction toward the user, bit rates can be as much as 400 Mbit/s for business connections, and 250 Mbit/s for residential service in some countries. Upstream traffic, originating at the user, ranges from 384 </a:t>
            </a:r>
            <a:r>
              <a:rPr lang="en-US" dirty="0" smtClean="0"/>
              <a:t>kbit/s to </a:t>
            </a:r>
            <a:r>
              <a:rPr lang="en-US" dirty="0" smtClean="0"/>
              <a:t>more than 20 Mbit/s. </a:t>
            </a:r>
          </a:p>
          <a:p>
            <a:r>
              <a:rPr lang="en-US" dirty="0" smtClean="0"/>
              <a:t>One downstream channel can handle hundreds of cable modems. As the system grows, the cable modem termination system (CMTS) can be upgraded with more downstream and upstream ports, and grouped into hubs CMTS for efficient management</a:t>
            </a:r>
            <a:r>
              <a:rPr lang="en-US" dirty="0" smtClean="0"/>
              <a:t>.</a:t>
            </a:r>
          </a:p>
          <a:p>
            <a:r>
              <a:rPr lang="en-US" dirty="0" smtClean="0"/>
              <a:t>Most</a:t>
            </a:r>
            <a:r>
              <a:rPr lang="en-US" dirty="0" smtClean="0"/>
              <a:t> </a:t>
            </a:r>
            <a:r>
              <a:rPr lang="en-US" i="1" dirty="0" smtClean="0"/>
              <a:t>Data Over Cable Service Interface Specification</a:t>
            </a:r>
            <a:r>
              <a:rPr lang="en-US" dirty="0" smtClean="0"/>
              <a:t> (DOCSIS) cable modems restrict upload and download rates, with customizable limits. </a:t>
            </a:r>
          </a:p>
          <a:p>
            <a:r>
              <a:rPr lang="en-US" dirty="0" smtClean="0"/>
              <a:t>These limits are set in configuration files which are downloaded to the modem using the Trivial File Transfer Protocol, when the modem first establishes a connection to the provider's equipment. </a:t>
            </a:r>
          </a:p>
          <a:p>
            <a:r>
              <a:rPr lang="en-US" dirty="0" smtClean="0"/>
              <a:t>Some users</a:t>
            </a:r>
            <a:r>
              <a:rPr lang="en-US" baseline="30000" dirty="0" smtClean="0"/>
              <a:t> </a:t>
            </a:r>
            <a:r>
              <a:rPr lang="en-US" dirty="0" smtClean="0"/>
              <a:t>have attempted to override the bandwidth cap and gain access to the full bandwidth of the system (often as much as 30 Mbit/s), by uploading their own configuration file to the cable modem - a process called uncapping.</a:t>
            </a:r>
          </a:p>
          <a:p>
            <a:pPr>
              <a:buNone/>
            </a:pP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785</Words>
  <Application>Microsoft Office PowerPoint</Application>
  <PresentationFormat>On-screen Show (4:3)</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Unit 3</vt:lpstr>
      <vt:lpstr>Broadband Communications</vt:lpstr>
      <vt:lpstr>Contd..</vt:lpstr>
      <vt:lpstr>Flavours of Broadband Communications</vt:lpstr>
      <vt:lpstr>Broadband Policy of Nepal</vt:lpstr>
      <vt:lpstr>xDSL</vt:lpstr>
      <vt:lpstr>Types of DSL </vt:lpstr>
      <vt:lpstr>Cable Internet</vt:lpstr>
      <vt:lpstr>Contd..</vt:lpstr>
      <vt:lpstr>How Cable Internet Works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user</dc:creator>
  <cp:lastModifiedBy>user</cp:lastModifiedBy>
  <cp:revision>27</cp:revision>
  <dcterms:created xsi:type="dcterms:W3CDTF">2006-08-16T00:00:00Z</dcterms:created>
  <dcterms:modified xsi:type="dcterms:W3CDTF">2015-04-20T23:31:38Z</dcterms:modified>
</cp:coreProperties>
</file>