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8192665-63E4-41D4-917B-D7AD7866E94C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91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18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21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24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27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30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33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36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39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42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45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94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48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97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00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03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06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09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12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90200" y="475560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15" name="CustomShape 3"/>
          <p:cNvSpPr/>
          <p:nvPr/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6000" y="360000"/>
            <a:ext cx="8747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36000" y="1224000"/>
            <a:ext cx="874764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758800" y="6714000"/>
            <a:ext cx="1071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333333"/>
                </a:solidFill>
                <a:latin typeface="Trebuchet MS"/>
              </a:rPr>
              <a:t>PG 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912600" y="6946920"/>
            <a:ext cx="7019640" cy="2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My textbook story: what, why and how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What: a textbook on Feature Engineering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The Art of Feature Engineering: Essentials for Machine Learning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Coming in 2019, Cambridge University Press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Sharing my personal story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Meet more people in Vancouver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Encouraging others to write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Part I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4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Feature Selection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Dimensionality Reduction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Embeddings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5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Variable-length feature vectors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Deep-learning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Feature Learning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92268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Part II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6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WikiCities dataset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Semantic Graph population prediction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7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Time Series population prediction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92268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Part II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8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Text description population prediction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9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Satellite image population prediction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10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Video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GIS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Preferences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92268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How: Proposal writing process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Approaching publishers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Book proposal document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Sometimes directly available on their website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Otherwise need to contact editor in your area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My case I approached two publishers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One wanted a more general book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Reviewed my proposal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Then asked for a sample chapter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While writing, I approached a second publisher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It was a better fit and signed contract in May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2268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Proposal sections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Proposal structure is similar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 have seen them for three publishers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Similar sections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Reasons for writing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Table of Contents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Target audience / Marketing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Proof that you can write such book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92268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Proposal feedback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Your proposal will be reviewed by peers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In one case I got the reviewers feedback, in other I did not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For the current publisher I did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It was very useful in shaping the final book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Once you express interest to write, the editors might offer to review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 have reviewed a few proposals already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Can learn a lot from a well written proposal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2268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Sample Chapter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The first chapter is the hardest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It goes from zero to 100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Some publishers insist on it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Writing logistics are key to finish chapters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My writing style is not focused on finishing chapters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That has some logistic problems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Next time I will do things differently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Money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Normal agreement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Royalties (% of </a:t>
            </a:r>
            <a:r>
              <a:rPr b="1" lang="en-CA" sz="1800" spc="-1" strike="noStrike" u="sng">
                <a:uFillTx/>
                <a:latin typeface="Arial"/>
              </a:rPr>
              <a:t>profit</a:t>
            </a:r>
            <a:r>
              <a:rPr b="1" lang="en-CA" sz="1800" spc="-1" strike="noStrike">
                <a:latin typeface="Arial"/>
              </a:rPr>
              <a:t>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Profit, after subtracting all costs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Advance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If you want an advance, you have to ask it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Depends on the publisher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Bottom-line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Time spent writing &gt;&gt; expected money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2268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Proposed Feature Engineering Cycle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Start by splitting raw data into train and </a:t>
            </a:r>
            <a:r>
              <a:rPr b="1" lang="en-CA" sz="1800" spc="-1" strike="noStrike" u="sng">
                <a:uFillTx/>
                <a:latin typeface="Arial"/>
              </a:rPr>
              <a:t>final test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Use the train data to cycle through feature engineering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Propose two feature sets: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Best features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Conservative features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Evaluate both on the final test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Use “best features” only if it performs similarly to training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2268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proofreaders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I can still use a few more proofreaders for some chapters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Just read a chapter and comment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Content is correct?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Understandable?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Not editing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Volunteer work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If interested, just ping me on TW @pabloduboue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My background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Computer Science, Cordoba, Argentina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Years 1994-1998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Thesis in Spanish parsing using Haskell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PhD in Computer Science, Columbia University NY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Years 1999-2005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Natural Language Generation (NLP / AI)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Thesis on weakly supervised learning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Good  ML Practitioner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NLP uses tons of Feature Engineering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Consulting company in Vancouver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2268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AI in Production upcoming talk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A tale of 80,251 cities: Feature Engineering for Semantic Graphs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Covering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Feature Engineering lifecycle (Chapter 1)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DBpedia Case Study (Chapter 6)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Including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Sample code (jupyter notebooks)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Date tentatively Dec. 4</a:t>
            </a:r>
            <a:r>
              <a:rPr b="1" lang="en-CA" sz="1800" spc="-1" strike="noStrike" baseline="101000">
                <a:latin typeface="Arial"/>
              </a:rPr>
              <a:t>Th</a:t>
            </a:r>
            <a:r>
              <a:rPr b="1" lang="en-CA" sz="1800" spc="-1" strike="noStrike">
                <a:latin typeface="Arial"/>
              </a:rPr>
              <a:t> and place TBA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Why: my time at IBM Research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After my PhD, I joined IBM Research/NY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Years 2005-2010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Research Staff Member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Watson Project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Jeopardy! show requirements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Machine Learning ought to be fast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Combines information from multiple sources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Used a simpler model (logistic regression)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Tons of feature engineering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Wrote a DSL for feature engineering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ffffff"/>
                </a:solidFill>
                <a:latin typeface="DejaVu Sans"/>
              </a:rPr>
              <a:t>A framework for merging and ranking of answers in DeepQA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925200" y="1351080"/>
            <a:ext cx="8747640" cy="53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CA" sz="2200" spc="-1" strike="noStrike">
                <a:latin typeface="Arial"/>
              </a:rPr>
              <a:t>Gondek, Lally,Kalyanpur, Murdock, </a:t>
            </a:r>
            <a:r>
              <a:rPr b="1" lang="en-CA" sz="2200" spc="-1" strike="noStrike" u="sng">
                <a:uFillTx/>
                <a:latin typeface="Arial"/>
              </a:rPr>
              <a:t>Duboue</a:t>
            </a:r>
            <a:r>
              <a:rPr b="1" lang="en-CA" sz="2200" spc="-1" strike="noStrike">
                <a:latin typeface="Arial"/>
              </a:rPr>
              <a:t>, Zhang, Pan, Qiu, Welty (IBM Journal of R&amp;D, 2012)</a:t>
            </a:r>
            <a:endParaRPr b="0" lang="en-CA" sz="2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135800" y="955800"/>
            <a:ext cx="7996320" cy="468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Why: Cordoba University Course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Taught a semester course in Argentina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Year 2014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Machine Learning over Large Datasets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Apache Mahout and Hadoop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Course is in YouTube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In Spanish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http://aprendizajengrande.net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Lecture 5 covered Feature Engineering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Realized there was a lack of material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Why: Sabbatical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Moved to NY on a spouse visa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Year 2016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Not legally allowed to work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Revisited the idea of writing a textbook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Main concern with textbook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Wasting my time?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Adding to the uncountable existing books?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How: Background Search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Decided to start researching the book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Found Alice Zhang's O'Reily's book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Look into potential publishers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Traditional sources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Papers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ML Textbooks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Researching non-traditional sources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Videos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Quora/Stack Overflow/Blogs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Course material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What: Table of Contents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Focus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Helping a practitioner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People already familiar with ML algos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Helping also approach new domains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Part I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Domain independent methods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Part II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Case studies on popular domains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200 pages, 10 chapters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936000" y="360000"/>
            <a:ext cx="87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Part I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925200" y="1224000"/>
            <a:ext cx="874764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1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Introduction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2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Normalization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Histograms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Outliers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Chapter 3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Computable Features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Imputation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	</a:t>
            </a:r>
            <a:r>
              <a:rPr b="1" lang="en-CA" sz="1800" spc="-1" strike="noStrike">
                <a:latin typeface="Arial"/>
              </a:rPr>
              <a:t>Kernels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2010-07-21T22:54:02Z</dcterms:created>
  <dc:creator>Dion Moult</dc:creator>
  <dc:description/>
  <dc:language>en-CA</dc:language>
  <cp:lastModifiedBy>Pablo Duboue</cp:lastModifiedBy>
  <dcterms:modified xsi:type="dcterms:W3CDTF">2020-09-30T14:51:19Z</dcterms:modified>
  <cp:revision>39</cp:revision>
  <dc:subject/>
  <dc:title/>
</cp:coreProperties>
</file>