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337" r:id="rId4"/>
    <p:sldId id="259" r:id="rId5"/>
    <p:sldId id="399" r:id="rId6"/>
    <p:sldId id="400" r:id="rId7"/>
    <p:sldId id="401" r:id="rId8"/>
    <p:sldId id="402" r:id="rId9"/>
    <p:sldId id="376" r:id="rId10"/>
    <p:sldId id="260" r:id="rId11"/>
    <p:sldId id="261" r:id="rId12"/>
    <p:sldId id="262" r:id="rId13"/>
    <p:sldId id="263" r:id="rId14"/>
    <p:sldId id="334" r:id="rId15"/>
    <p:sldId id="264" r:id="rId16"/>
    <p:sldId id="265" r:id="rId17"/>
    <p:sldId id="336" r:id="rId18"/>
    <p:sldId id="338" r:id="rId19"/>
    <p:sldId id="339" r:id="rId20"/>
    <p:sldId id="356" r:id="rId21"/>
    <p:sldId id="340" r:id="rId22"/>
    <p:sldId id="354" r:id="rId23"/>
    <p:sldId id="355" r:id="rId24"/>
    <p:sldId id="357" r:id="rId25"/>
    <p:sldId id="362" r:id="rId26"/>
    <p:sldId id="361" r:id="rId27"/>
    <p:sldId id="358" r:id="rId28"/>
    <p:sldId id="363" r:id="rId29"/>
    <p:sldId id="360" r:id="rId30"/>
    <p:sldId id="359" r:id="rId31"/>
    <p:sldId id="342" r:id="rId32"/>
    <p:sldId id="365" r:id="rId33"/>
    <p:sldId id="366" r:id="rId34"/>
    <p:sldId id="367" r:id="rId35"/>
    <p:sldId id="343" r:id="rId36"/>
    <p:sldId id="368" r:id="rId37"/>
    <p:sldId id="369" r:id="rId38"/>
    <p:sldId id="371" r:id="rId39"/>
    <p:sldId id="370" r:id="rId40"/>
    <p:sldId id="344" r:id="rId41"/>
    <p:sldId id="373" r:id="rId42"/>
    <p:sldId id="372" r:id="rId43"/>
    <p:sldId id="412" r:id="rId44"/>
    <p:sldId id="411" r:id="rId45"/>
    <p:sldId id="374" r:id="rId46"/>
    <p:sldId id="420" r:id="rId47"/>
    <p:sldId id="375" r:id="rId48"/>
    <p:sldId id="410" r:id="rId49"/>
    <p:sldId id="345" r:id="rId50"/>
    <p:sldId id="421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46" r:id="rId60"/>
    <p:sldId id="385" r:id="rId61"/>
    <p:sldId id="409" r:id="rId62"/>
    <p:sldId id="347" r:id="rId63"/>
    <p:sldId id="386" r:id="rId64"/>
    <p:sldId id="403" r:id="rId65"/>
    <p:sldId id="348" r:id="rId66"/>
    <p:sldId id="387" r:id="rId67"/>
    <p:sldId id="388" r:id="rId68"/>
    <p:sldId id="389" r:id="rId69"/>
    <p:sldId id="404" r:id="rId70"/>
    <p:sldId id="349" r:id="rId71"/>
    <p:sldId id="390" r:id="rId72"/>
    <p:sldId id="391" r:id="rId73"/>
    <p:sldId id="405" r:id="rId74"/>
    <p:sldId id="350" r:id="rId75"/>
    <p:sldId id="392" r:id="rId76"/>
    <p:sldId id="393" r:id="rId77"/>
    <p:sldId id="394" r:id="rId78"/>
    <p:sldId id="406" r:id="rId79"/>
    <p:sldId id="351" r:id="rId80"/>
    <p:sldId id="413" r:id="rId81"/>
    <p:sldId id="414" r:id="rId82"/>
    <p:sldId id="415" r:id="rId83"/>
    <p:sldId id="407" r:id="rId84"/>
    <p:sldId id="352" r:id="rId85"/>
    <p:sldId id="395" r:id="rId86"/>
    <p:sldId id="396" r:id="rId87"/>
    <p:sldId id="408" r:id="rId88"/>
    <p:sldId id="353" r:id="rId89"/>
    <p:sldId id="398" r:id="rId90"/>
    <p:sldId id="397" r:id="rId91"/>
    <p:sldId id="416" r:id="rId92"/>
    <p:sldId id="417" r:id="rId93"/>
    <p:sldId id="418" r:id="rId94"/>
    <p:sldId id="419" r:id="rId95"/>
    <p:sldId id="422" r:id="rId96"/>
    <p:sldId id="423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1" autoAdjust="0"/>
  </p:normalViewPr>
  <p:slideViewPr>
    <p:cSldViewPr snapToGrid="0">
      <p:cViewPr>
        <p:scale>
          <a:sx n="75" d="100"/>
          <a:sy n="75" d="100"/>
        </p:scale>
        <p:origin x="1170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4AF60A-713C-41BA-9788-4C493DDC0A9C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0B6B1-3B77-43CD-8BCD-28A35A934C32}"/>
              </a:ext>
            </a:extLst>
          </p:cNvPr>
          <p:cNvSpPr/>
          <p:nvPr userDrawn="1"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7C158-4AC3-4F19-9B2E-E378FF9C5F1D}"/>
              </a:ext>
            </a:extLst>
          </p:cNvPr>
          <p:cNvSpPr/>
          <p:nvPr userDrawn="1"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387DD-C317-4A38-92F2-570A9852A2F0}"/>
              </a:ext>
            </a:extLst>
          </p:cNvPr>
          <p:cNvSpPr/>
          <p:nvPr userDrawn="1"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3FA924-D238-463F-8C95-57C0193C1106}"/>
              </a:ext>
            </a:extLst>
          </p:cNvPr>
          <p:cNvGrpSpPr/>
          <p:nvPr userDrawn="1"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90E247-C6CE-40B6-8428-235AF80E5010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79DA53-4709-4F24-A5F3-3A51000F7E65}"/>
                </a:ext>
              </a:extLst>
            </p:cNvPr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9AAFC5-0CD5-4076-BF37-4DF92EA68DD7}"/>
              </a:ext>
            </a:extLst>
          </p:cNvPr>
          <p:cNvGrpSpPr/>
          <p:nvPr userDrawn="1"/>
        </p:nvGrpSpPr>
        <p:grpSpPr>
          <a:xfrm>
            <a:off x="11103864" y="5858220"/>
            <a:ext cx="1062183" cy="936869"/>
            <a:chOff x="3629890" y="322425"/>
            <a:chExt cx="1062183" cy="9368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93794BF-2C95-4488-839C-A688183F29FA}"/>
                </a:ext>
              </a:extLst>
            </p:cNvPr>
            <p:cNvSpPr/>
            <p:nvPr userDrawn="1"/>
          </p:nvSpPr>
          <p:spPr>
            <a:xfrm>
              <a:off x="3629890" y="322425"/>
              <a:ext cx="1062183" cy="93686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F38B0D-E6A4-4AFC-BC81-35BB83B319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50691" y="412620"/>
              <a:ext cx="829816" cy="757326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33251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6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94CC89-948B-4A30-91B7-04909B51C521}"/>
              </a:ext>
            </a:extLst>
          </p:cNvPr>
          <p:cNvGrpSpPr/>
          <p:nvPr userDrawn="1"/>
        </p:nvGrpSpPr>
        <p:grpSpPr>
          <a:xfrm>
            <a:off x="10596417" y="5784606"/>
            <a:ext cx="1062183" cy="936869"/>
            <a:chOff x="3629890" y="322425"/>
            <a:chExt cx="1062183" cy="9368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A849BDA-31D8-404A-8E13-D73D0BFA5617}"/>
                </a:ext>
              </a:extLst>
            </p:cNvPr>
            <p:cNvSpPr/>
            <p:nvPr userDrawn="1"/>
          </p:nvSpPr>
          <p:spPr>
            <a:xfrm>
              <a:off x="3629890" y="322425"/>
              <a:ext cx="1062183" cy="93686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CC9A81-F760-4B94-8CB0-2CCF27C8E4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750691" y="412620"/>
              <a:ext cx="829816" cy="757326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65143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6EE328-6AFF-436B-881F-213D56084544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4328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00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550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5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1480828-6983-48AD-9E27-CBD3696F837E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753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C5EFB91-0324-450E-B17F-36DC0ECCE413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27/5/2018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18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667FD-78C0-4AC7-A54E-E798EA9D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5999" cy="685800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B30E8-F1E2-4AB4-83DE-393449C081C2}"/>
              </a:ext>
            </a:extLst>
          </p:cNvPr>
          <p:cNvSpPr txBox="1"/>
          <p:nvPr/>
        </p:nvSpPr>
        <p:spPr>
          <a:xfrm>
            <a:off x="1801792" y="2782669"/>
            <a:ext cx="8945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HACKADAY BELGRADE 26</a:t>
            </a:r>
            <a:r>
              <a:rPr lang="en-US" sz="3600" b="1" baseline="30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</a:t>
            </a:r>
            <a:r>
              <a:rPr lang="en-US" sz="36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MAY 2018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902BB-B984-43EE-8ECC-326AC15EB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" y="1005862"/>
            <a:ext cx="11905673" cy="1678758"/>
          </a:xfrm>
        </p:spPr>
        <p:txBody>
          <a:bodyPr anchor="b">
            <a:normAutofit/>
          </a:bodyPr>
          <a:lstStyle/>
          <a:p>
            <a:pPr algn="l"/>
            <a:r>
              <a:rPr lang="en-US" sz="8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9144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FPGA 101 -Workshop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ABABB-0946-4637-832B-D8A8C5052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407" y="5711170"/>
            <a:ext cx="6492394" cy="74227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Miodrag </a:t>
            </a:r>
            <a:r>
              <a:rPr lang="en-US" sz="3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Milanovi</a:t>
            </a:r>
            <a:r>
              <a:rPr lang="sr-Latn-RS" sz="3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ć</a:t>
            </a:r>
            <a:endParaRPr lang="en-US" sz="3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997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CC39-9F1B-499C-AC2D-2877BAC0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LEVELS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33ADD-D3F4-41CD-A1F4-A96C5500C388}"/>
              </a:ext>
            </a:extLst>
          </p:cNvPr>
          <p:cNvSpPr txBox="1"/>
          <p:nvPr/>
        </p:nvSpPr>
        <p:spPr>
          <a:xfrm>
            <a:off x="2875720" y="2464903"/>
            <a:ext cx="14179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8E032-3059-4246-B6F5-0D300E76CBBF}"/>
              </a:ext>
            </a:extLst>
          </p:cNvPr>
          <p:cNvSpPr txBox="1"/>
          <p:nvPr/>
        </p:nvSpPr>
        <p:spPr>
          <a:xfrm>
            <a:off x="4681065" y="2464902"/>
            <a:ext cx="14179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7AF70-AF4C-4834-9572-6B8A4FB67B9E}"/>
              </a:ext>
            </a:extLst>
          </p:cNvPr>
          <p:cNvSpPr txBox="1"/>
          <p:nvPr/>
        </p:nvSpPr>
        <p:spPr>
          <a:xfrm>
            <a:off x="6354415" y="2464900"/>
            <a:ext cx="14179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2D1B1-A97B-473F-ADC5-1AA2FDFFB780}"/>
              </a:ext>
            </a:extLst>
          </p:cNvPr>
          <p:cNvSpPr txBox="1"/>
          <p:nvPr/>
        </p:nvSpPr>
        <p:spPr>
          <a:xfrm>
            <a:off x="8415127" y="2464896"/>
            <a:ext cx="14179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Arial Black" panose="020B0A04020102020204" pitchFamily="34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11756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F2E4-744F-4B6B-A0B8-B19230BB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8F2A-7544-44FA-BD30-A1CEAD5B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XOR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NAND</a:t>
            </a:r>
          </a:p>
          <a:p>
            <a:r>
              <a:rPr lang="en-US" dirty="0"/>
              <a:t>NOR</a:t>
            </a:r>
          </a:p>
          <a:p>
            <a:r>
              <a:rPr lang="en-US" dirty="0"/>
              <a:t>XNOR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E1ED27-1C8A-4BEA-8CD2-6C17E298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07084"/>
              </p:ext>
            </p:extLst>
          </p:nvPr>
        </p:nvGraphicFramePr>
        <p:xfrm>
          <a:off x="2835147" y="2093976"/>
          <a:ext cx="8293101" cy="1771650"/>
        </p:xfrm>
        <a:graphic>
          <a:graphicData uri="http://schemas.openxmlformats.org/drawingml/2006/table">
            <a:tbl>
              <a:tblPr/>
              <a:tblGrid>
                <a:gridCol w="609134">
                  <a:extLst>
                    <a:ext uri="{9D8B030D-6E8A-4147-A177-3AD203B41FA5}">
                      <a16:colId xmlns:a16="http://schemas.microsoft.com/office/drawing/2014/main" val="1184697315"/>
                    </a:ext>
                  </a:extLst>
                </a:gridCol>
                <a:gridCol w="609134">
                  <a:extLst>
                    <a:ext uri="{9D8B030D-6E8A-4147-A177-3AD203B41FA5}">
                      <a16:colId xmlns:a16="http://schemas.microsoft.com/office/drawing/2014/main" val="758163492"/>
                    </a:ext>
                  </a:extLst>
                </a:gridCol>
                <a:gridCol w="1446692">
                  <a:extLst>
                    <a:ext uri="{9D8B030D-6E8A-4147-A177-3AD203B41FA5}">
                      <a16:colId xmlns:a16="http://schemas.microsoft.com/office/drawing/2014/main" val="1139588837"/>
                    </a:ext>
                  </a:extLst>
                </a:gridCol>
                <a:gridCol w="1094537">
                  <a:extLst>
                    <a:ext uri="{9D8B030D-6E8A-4147-A177-3AD203B41FA5}">
                      <a16:colId xmlns:a16="http://schemas.microsoft.com/office/drawing/2014/main" val="2036597605"/>
                    </a:ext>
                  </a:extLst>
                </a:gridCol>
                <a:gridCol w="1015223">
                  <a:extLst>
                    <a:ext uri="{9D8B030D-6E8A-4147-A177-3AD203B41FA5}">
                      <a16:colId xmlns:a16="http://schemas.microsoft.com/office/drawing/2014/main" val="1737450150"/>
                    </a:ext>
                  </a:extLst>
                </a:gridCol>
                <a:gridCol w="1154816">
                  <a:extLst>
                    <a:ext uri="{9D8B030D-6E8A-4147-A177-3AD203B41FA5}">
                      <a16:colId xmlns:a16="http://schemas.microsoft.com/office/drawing/2014/main" val="1598830464"/>
                    </a:ext>
                  </a:extLst>
                </a:gridCol>
                <a:gridCol w="1154816">
                  <a:extLst>
                    <a:ext uri="{9D8B030D-6E8A-4147-A177-3AD203B41FA5}">
                      <a16:colId xmlns:a16="http://schemas.microsoft.com/office/drawing/2014/main" val="1344381606"/>
                    </a:ext>
                  </a:extLst>
                </a:gridCol>
                <a:gridCol w="1208749">
                  <a:extLst>
                    <a:ext uri="{9D8B030D-6E8A-4147-A177-3AD203B41FA5}">
                      <a16:colId xmlns:a16="http://schemas.microsoft.com/office/drawing/2014/main" val="3277038729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OUTPUT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4523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AND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NAND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OR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NOR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NOR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XNOR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502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109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0675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229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9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2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396D-4F70-4A80-AED7-B5EE1667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CC0D01-2469-4D89-9495-72B627DE7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240369"/>
              </p:ext>
            </p:extLst>
          </p:nvPr>
        </p:nvGraphicFramePr>
        <p:xfrm>
          <a:off x="4337981" y="1136133"/>
          <a:ext cx="7493000" cy="2066925"/>
        </p:xfrm>
        <a:graphic>
          <a:graphicData uri="http://schemas.openxmlformats.org/drawingml/2006/table">
            <a:tbl>
              <a:tblPr/>
              <a:tblGrid>
                <a:gridCol w="1619936">
                  <a:extLst>
                    <a:ext uri="{9D8B030D-6E8A-4147-A177-3AD203B41FA5}">
                      <a16:colId xmlns:a16="http://schemas.microsoft.com/office/drawing/2014/main" val="935575670"/>
                    </a:ext>
                  </a:extLst>
                </a:gridCol>
                <a:gridCol w="1448414">
                  <a:extLst>
                    <a:ext uri="{9D8B030D-6E8A-4147-A177-3AD203B41FA5}">
                      <a16:colId xmlns:a16="http://schemas.microsoft.com/office/drawing/2014/main" val="2569319178"/>
                    </a:ext>
                  </a:extLst>
                </a:gridCol>
                <a:gridCol w="1095839">
                  <a:extLst>
                    <a:ext uri="{9D8B030D-6E8A-4147-A177-3AD203B41FA5}">
                      <a16:colId xmlns:a16="http://schemas.microsoft.com/office/drawing/2014/main" val="3674739765"/>
                    </a:ext>
                  </a:extLst>
                </a:gridCol>
                <a:gridCol w="1016431">
                  <a:extLst>
                    <a:ext uri="{9D8B030D-6E8A-4147-A177-3AD203B41FA5}">
                      <a16:colId xmlns:a16="http://schemas.microsoft.com/office/drawing/2014/main" val="3691369541"/>
                    </a:ext>
                  </a:extLst>
                </a:gridCol>
                <a:gridCol w="1156190">
                  <a:extLst>
                    <a:ext uri="{9D8B030D-6E8A-4147-A177-3AD203B41FA5}">
                      <a16:colId xmlns:a16="http://schemas.microsoft.com/office/drawing/2014/main" val="514676743"/>
                    </a:ext>
                  </a:extLst>
                </a:gridCol>
                <a:gridCol w="1156190">
                  <a:extLst>
                    <a:ext uri="{9D8B030D-6E8A-4147-A177-3AD203B41FA5}">
                      <a16:colId xmlns:a16="http://schemas.microsoft.com/office/drawing/2014/main" val="402523341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!Q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848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rising edge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2138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rising edge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2568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falling edge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!Q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263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557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4413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6513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08C4292-B446-49A2-ACDE-2EA3FC9044C5}"/>
              </a:ext>
            </a:extLst>
          </p:cNvPr>
          <p:cNvSpPr/>
          <p:nvPr/>
        </p:nvSpPr>
        <p:spPr>
          <a:xfrm>
            <a:off x="2026740" y="3072015"/>
            <a:ext cx="13970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9C2DDBE-B41C-4433-9C93-49E824FE0AF1}"/>
              </a:ext>
            </a:extLst>
          </p:cNvPr>
          <p:cNvSpPr/>
          <p:nvPr/>
        </p:nvSpPr>
        <p:spPr>
          <a:xfrm rot="5400000">
            <a:off x="2001340" y="4049915"/>
            <a:ext cx="292100" cy="2413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AE9F57-6A32-4B55-B88B-1718B5A8CC77}"/>
              </a:ext>
            </a:extLst>
          </p:cNvPr>
          <p:cNvCxnSpPr>
            <a:stCxn id="9" idx="3"/>
          </p:cNvCxnSpPr>
          <p:nvPr/>
        </p:nvCxnSpPr>
        <p:spPr>
          <a:xfrm flipH="1">
            <a:off x="1531440" y="4170565"/>
            <a:ext cx="4953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52033-82EB-4E61-815B-DD809A74AE18}"/>
              </a:ext>
            </a:extLst>
          </p:cNvPr>
          <p:cNvCxnSpPr/>
          <p:nvPr/>
        </p:nvCxnSpPr>
        <p:spPr>
          <a:xfrm flipH="1">
            <a:off x="1531440" y="3615864"/>
            <a:ext cx="4953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3C9646-CA62-4D60-8C97-9B6801D2FDF8}"/>
              </a:ext>
            </a:extLst>
          </p:cNvPr>
          <p:cNvCxnSpPr/>
          <p:nvPr/>
        </p:nvCxnSpPr>
        <p:spPr>
          <a:xfrm flipH="1">
            <a:off x="3423740" y="3596814"/>
            <a:ext cx="4953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BD54E9-27C6-4920-9E1F-04F7E3A1970A}"/>
              </a:ext>
            </a:extLst>
          </p:cNvPr>
          <p:cNvCxnSpPr/>
          <p:nvPr/>
        </p:nvCxnSpPr>
        <p:spPr>
          <a:xfrm flipH="1">
            <a:off x="3423740" y="4151515"/>
            <a:ext cx="4953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E9F24B-E640-4F21-A64B-8C3C6FD678BC}"/>
              </a:ext>
            </a:extLst>
          </p:cNvPr>
          <p:cNvSpPr txBox="1"/>
          <p:nvPr/>
        </p:nvSpPr>
        <p:spPr>
          <a:xfrm>
            <a:off x="1162073" y="34121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47084-182C-4A14-819B-D66EF07EC833}"/>
              </a:ext>
            </a:extLst>
          </p:cNvPr>
          <p:cNvSpPr txBox="1"/>
          <p:nvPr/>
        </p:nvSpPr>
        <p:spPr>
          <a:xfrm>
            <a:off x="871040" y="402451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6A991-5950-4F44-9216-385448AD4F6C}"/>
              </a:ext>
            </a:extLst>
          </p:cNvPr>
          <p:cNvSpPr txBox="1"/>
          <p:nvPr/>
        </p:nvSpPr>
        <p:spPr>
          <a:xfrm>
            <a:off x="3919040" y="34048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4B1B8-08BC-45EB-AF05-BCAA81352F5F}"/>
              </a:ext>
            </a:extLst>
          </p:cNvPr>
          <p:cNvSpPr txBox="1"/>
          <p:nvPr/>
        </p:nvSpPr>
        <p:spPr>
          <a:xfrm>
            <a:off x="3912865" y="39858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!Q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66463E-4B9A-46DE-A297-8F47904EDBDB}"/>
              </a:ext>
            </a:extLst>
          </p:cNvPr>
          <p:cNvCxnSpPr/>
          <p:nvPr/>
        </p:nvCxnSpPr>
        <p:spPr>
          <a:xfrm>
            <a:off x="2986832" y="5465444"/>
            <a:ext cx="1320800" cy="673100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5C6A6D-505A-4422-A226-9F1868E50051}"/>
              </a:ext>
            </a:extLst>
          </p:cNvPr>
          <p:cNvSpPr txBox="1"/>
          <p:nvPr/>
        </p:nvSpPr>
        <p:spPr>
          <a:xfrm>
            <a:off x="914677" y="5986149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B83BCD-1E97-41AB-BD12-35FF0E9A83D6}"/>
              </a:ext>
            </a:extLst>
          </p:cNvPr>
          <p:cNvSpPr/>
          <p:nvPr/>
        </p:nvSpPr>
        <p:spPr>
          <a:xfrm>
            <a:off x="2147390" y="5243715"/>
            <a:ext cx="527050" cy="123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F8283C-52EE-484C-94C6-637670CC977E}"/>
              </a:ext>
            </a:extLst>
          </p:cNvPr>
          <p:cNvSpPr/>
          <p:nvPr/>
        </p:nvSpPr>
        <p:spPr>
          <a:xfrm>
            <a:off x="3417565" y="5242988"/>
            <a:ext cx="527050" cy="123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A1724D-4A88-4BA6-96F1-184751A28425}"/>
              </a:ext>
            </a:extLst>
          </p:cNvPr>
          <p:cNvSpPr txBox="1"/>
          <p:nvPr/>
        </p:nvSpPr>
        <p:spPr>
          <a:xfrm>
            <a:off x="1179421" y="490639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Rising 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52131D-9F98-4B19-8E46-34FDAD6252A9}"/>
              </a:ext>
            </a:extLst>
          </p:cNvPr>
          <p:cNvSpPr txBox="1"/>
          <p:nvPr/>
        </p:nvSpPr>
        <p:spPr>
          <a:xfrm>
            <a:off x="3619675" y="467774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Falling edge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571E58C-BF8F-443A-AF3C-7E1AA1E625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4988" y="5465854"/>
            <a:ext cx="1181844" cy="613887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1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464E-7BC2-4B65-B49E-D62B017B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FPGA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988-527C-4342-BACE-937D120D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Field-programmable gate array</a:t>
            </a:r>
          </a:p>
          <a:p>
            <a:r>
              <a:rPr lang="en-US" dirty="0"/>
              <a:t>Logic block – LUT + D Flip-Flop + full adder</a:t>
            </a:r>
          </a:p>
          <a:p>
            <a:r>
              <a:rPr lang="en-US" dirty="0"/>
              <a:t>I/O block – one per each pin</a:t>
            </a:r>
          </a:p>
          <a:p>
            <a:r>
              <a:rPr lang="en-US" dirty="0"/>
              <a:t>Interconnections, clock tree</a:t>
            </a:r>
          </a:p>
          <a:p>
            <a:r>
              <a:rPr lang="en-US" dirty="0"/>
              <a:t>Hard block – Block RAM, multipliers, DSP, CPU,…</a:t>
            </a:r>
          </a:p>
          <a:p>
            <a:endParaRPr lang="en-US" dirty="0"/>
          </a:p>
          <a:p>
            <a:r>
              <a:rPr lang="en-US" dirty="0"/>
              <a:t>Vendors: Xilinx, Intel/Altera, Lattice, </a:t>
            </a:r>
            <a:r>
              <a:rPr lang="en-US" dirty="0" err="1"/>
              <a:t>Microsemi</a:t>
            </a:r>
            <a:r>
              <a:rPr lang="en-US" dirty="0"/>
              <a:t> …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817E0-22DF-4C82-81D3-5F7CE98AC1DD}"/>
              </a:ext>
            </a:extLst>
          </p:cNvPr>
          <p:cNvSpPr/>
          <p:nvPr/>
        </p:nvSpPr>
        <p:spPr>
          <a:xfrm>
            <a:off x="9634330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A8007-EB59-49FB-8307-A9D54BEC450F}"/>
              </a:ext>
            </a:extLst>
          </p:cNvPr>
          <p:cNvSpPr/>
          <p:nvPr/>
        </p:nvSpPr>
        <p:spPr>
          <a:xfrm>
            <a:off x="9945756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8272C-8DE6-4A30-B763-A00AED9F4F67}"/>
              </a:ext>
            </a:extLst>
          </p:cNvPr>
          <p:cNvSpPr/>
          <p:nvPr/>
        </p:nvSpPr>
        <p:spPr>
          <a:xfrm>
            <a:off x="10245454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974A1D-6581-49BA-B0A4-A55CAF3D1567}"/>
              </a:ext>
            </a:extLst>
          </p:cNvPr>
          <p:cNvSpPr/>
          <p:nvPr/>
        </p:nvSpPr>
        <p:spPr>
          <a:xfrm>
            <a:off x="10545152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B96AA2-9BC6-4820-B230-498B04E0DC41}"/>
              </a:ext>
            </a:extLst>
          </p:cNvPr>
          <p:cNvSpPr/>
          <p:nvPr/>
        </p:nvSpPr>
        <p:spPr>
          <a:xfrm>
            <a:off x="10856578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DC09B-680F-4F74-A164-E35B3B4776C6}"/>
              </a:ext>
            </a:extLst>
          </p:cNvPr>
          <p:cNvSpPr/>
          <p:nvPr/>
        </p:nvSpPr>
        <p:spPr>
          <a:xfrm>
            <a:off x="9309058" y="2382990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3B36C-8BFD-44F4-99B4-04FB442BFBB2}"/>
              </a:ext>
            </a:extLst>
          </p:cNvPr>
          <p:cNvSpPr/>
          <p:nvPr/>
        </p:nvSpPr>
        <p:spPr>
          <a:xfrm>
            <a:off x="9638881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DA12F-E471-41CF-B178-D25865DD63FD}"/>
              </a:ext>
            </a:extLst>
          </p:cNvPr>
          <p:cNvSpPr/>
          <p:nvPr/>
        </p:nvSpPr>
        <p:spPr>
          <a:xfrm>
            <a:off x="9937737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EF32E-48EE-4739-8709-B1CBB896BEAB}"/>
              </a:ext>
            </a:extLst>
          </p:cNvPr>
          <p:cNvSpPr/>
          <p:nvPr/>
        </p:nvSpPr>
        <p:spPr>
          <a:xfrm>
            <a:off x="10250530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FA007-4129-420F-B9F2-B870C4ECCA2D}"/>
              </a:ext>
            </a:extLst>
          </p:cNvPr>
          <p:cNvSpPr/>
          <p:nvPr/>
        </p:nvSpPr>
        <p:spPr>
          <a:xfrm>
            <a:off x="10544837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9EDAF-33CE-4605-849E-D1831726C017}"/>
              </a:ext>
            </a:extLst>
          </p:cNvPr>
          <p:cNvSpPr/>
          <p:nvPr/>
        </p:nvSpPr>
        <p:spPr>
          <a:xfrm>
            <a:off x="10836542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7BC8B0-EABF-4425-B2F7-6AFDBBA73C1A}"/>
              </a:ext>
            </a:extLst>
          </p:cNvPr>
          <p:cNvSpPr/>
          <p:nvPr/>
        </p:nvSpPr>
        <p:spPr>
          <a:xfrm>
            <a:off x="11161534" y="2382990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C3AEEB-BF8F-44AF-B532-70D464874681}"/>
              </a:ext>
            </a:extLst>
          </p:cNvPr>
          <p:cNvSpPr/>
          <p:nvPr/>
        </p:nvSpPr>
        <p:spPr>
          <a:xfrm>
            <a:off x="9309057" y="2644572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EAE91E-8A2F-4C86-BF56-47EFC4A02A99}"/>
              </a:ext>
            </a:extLst>
          </p:cNvPr>
          <p:cNvSpPr/>
          <p:nvPr/>
        </p:nvSpPr>
        <p:spPr>
          <a:xfrm>
            <a:off x="9638880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2E773D-1460-4D68-9049-9D70F385739A}"/>
              </a:ext>
            </a:extLst>
          </p:cNvPr>
          <p:cNvSpPr/>
          <p:nvPr/>
        </p:nvSpPr>
        <p:spPr>
          <a:xfrm>
            <a:off x="9937736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54D82D-F069-4363-A6A3-F6A3D0182E4B}"/>
              </a:ext>
            </a:extLst>
          </p:cNvPr>
          <p:cNvSpPr/>
          <p:nvPr/>
        </p:nvSpPr>
        <p:spPr>
          <a:xfrm>
            <a:off x="10250529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43479E-0FFB-46E4-A841-9BDF18601C4F}"/>
              </a:ext>
            </a:extLst>
          </p:cNvPr>
          <p:cNvSpPr/>
          <p:nvPr/>
        </p:nvSpPr>
        <p:spPr>
          <a:xfrm>
            <a:off x="10544836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12F2B2-B6BA-4873-A99A-A94EBB3D91A5}"/>
              </a:ext>
            </a:extLst>
          </p:cNvPr>
          <p:cNvSpPr/>
          <p:nvPr/>
        </p:nvSpPr>
        <p:spPr>
          <a:xfrm>
            <a:off x="10836541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B8113-D046-49DC-95FF-0F9C8E6EC1C7}"/>
              </a:ext>
            </a:extLst>
          </p:cNvPr>
          <p:cNvSpPr/>
          <p:nvPr/>
        </p:nvSpPr>
        <p:spPr>
          <a:xfrm>
            <a:off x="11161533" y="2634441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AE86D-6F25-45BD-B398-54B8C299C26E}"/>
              </a:ext>
            </a:extLst>
          </p:cNvPr>
          <p:cNvSpPr/>
          <p:nvPr/>
        </p:nvSpPr>
        <p:spPr>
          <a:xfrm>
            <a:off x="9309057" y="2906154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83C82F-1ADB-401F-A02E-8E26BBEFDCA8}"/>
              </a:ext>
            </a:extLst>
          </p:cNvPr>
          <p:cNvSpPr/>
          <p:nvPr/>
        </p:nvSpPr>
        <p:spPr>
          <a:xfrm>
            <a:off x="9638880" y="2906154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877C88-99DF-489F-98B6-B2553C7AA84D}"/>
              </a:ext>
            </a:extLst>
          </p:cNvPr>
          <p:cNvSpPr/>
          <p:nvPr/>
        </p:nvSpPr>
        <p:spPr>
          <a:xfrm>
            <a:off x="9937736" y="2906154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3CD43A-1BEB-412F-AD86-905D1A55A5A6}"/>
              </a:ext>
            </a:extLst>
          </p:cNvPr>
          <p:cNvSpPr/>
          <p:nvPr/>
        </p:nvSpPr>
        <p:spPr>
          <a:xfrm>
            <a:off x="10250529" y="2906154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E8E8C3-43C8-4DE5-A666-0D73F50934C3}"/>
              </a:ext>
            </a:extLst>
          </p:cNvPr>
          <p:cNvSpPr/>
          <p:nvPr/>
        </p:nvSpPr>
        <p:spPr>
          <a:xfrm>
            <a:off x="10544836" y="2906154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AE940-85ED-43ED-93DF-23FCBA935951}"/>
              </a:ext>
            </a:extLst>
          </p:cNvPr>
          <p:cNvSpPr/>
          <p:nvPr/>
        </p:nvSpPr>
        <p:spPr>
          <a:xfrm>
            <a:off x="10836541" y="2906154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825721-EA69-4DCF-805E-171F1BC31092}"/>
              </a:ext>
            </a:extLst>
          </p:cNvPr>
          <p:cNvSpPr/>
          <p:nvPr/>
        </p:nvSpPr>
        <p:spPr>
          <a:xfrm>
            <a:off x="11161533" y="2906154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2F30B-0205-4644-B327-6685660FBCEA}"/>
              </a:ext>
            </a:extLst>
          </p:cNvPr>
          <p:cNvSpPr/>
          <p:nvPr/>
        </p:nvSpPr>
        <p:spPr>
          <a:xfrm>
            <a:off x="9309057" y="3167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83163A-A4E8-4145-9A50-96E151835FFA}"/>
              </a:ext>
            </a:extLst>
          </p:cNvPr>
          <p:cNvSpPr/>
          <p:nvPr/>
        </p:nvSpPr>
        <p:spPr>
          <a:xfrm>
            <a:off x="9638880" y="3167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BFE13D-7DD1-476A-A02F-DEF4537A2A0B}"/>
              </a:ext>
            </a:extLst>
          </p:cNvPr>
          <p:cNvSpPr/>
          <p:nvPr/>
        </p:nvSpPr>
        <p:spPr>
          <a:xfrm>
            <a:off x="9937736" y="3167736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2C22E7-7656-4A5C-A62F-65F7DBFD7475}"/>
              </a:ext>
            </a:extLst>
          </p:cNvPr>
          <p:cNvSpPr/>
          <p:nvPr/>
        </p:nvSpPr>
        <p:spPr>
          <a:xfrm>
            <a:off x="10250529" y="3167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47C19E-5C60-4F72-85BC-EACE759987DB}"/>
              </a:ext>
            </a:extLst>
          </p:cNvPr>
          <p:cNvSpPr/>
          <p:nvPr/>
        </p:nvSpPr>
        <p:spPr>
          <a:xfrm>
            <a:off x="10544836" y="3167736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02690-5164-46F0-8D33-75016ABBD5BF}"/>
              </a:ext>
            </a:extLst>
          </p:cNvPr>
          <p:cNvSpPr/>
          <p:nvPr/>
        </p:nvSpPr>
        <p:spPr>
          <a:xfrm>
            <a:off x="10836541" y="3167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AB1F75-D1A6-42BD-9067-10156E663ADF}"/>
              </a:ext>
            </a:extLst>
          </p:cNvPr>
          <p:cNvSpPr/>
          <p:nvPr/>
        </p:nvSpPr>
        <p:spPr>
          <a:xfrm>
            <a:off x="11161533" y="3167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F1DE85-75ED-4AE9-84A7-CA15B5CC85BA}"/>
              </a:ext>
            </a:extLst>
          </p:cNvPr>
          <p:cNvSpPr/>
          <p:nvPr/>
        </p:nvSpPr>
        <p:spPr>
          <a:xfrm>
            <a:off x="9309057" y="3439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817856-9A02-43CF-BED0-8F510C6C9B1C}"/>
              </a:ext>
            </a:extLst>
          </p:cNvPr>
          <p:cNvSpPr/>
          <p:nvPr/>
        </p:nvSpPr>
        <p:spPr>
          <a:xfrm>
            <a:off x="9638880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61E8A-07A7-41DA-A023-22F683D28F82}"/>
              </a:ext>
            </a:extLst>
          </p:cNvPr>
          <p:cNvSpPr/>
          <p:nvPr/>
        </p:nvSpPr>
        <p:spPr>
          <a:xfrm>
            <a:off x="9937736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8BFAE-485F-4D8E-B7AD-595400DBE7B2}"/>
              </a:ext>
            </a:extLst>
          </p:cNvPr>
          <p:cNvSpPr/>
          <p:nvPr/>
        </p:nvSpPr>
        <p:spPr>
          <a:xfrm>
            <a:off x="10250529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31622-A1FA-460B-B59D-E192DD71F78B}"/>
              </a:ext>
            </a:extLst>
          </p:cNvPr>
          <p:cNvSpPr/>
          <p:nvPr/>
        </p:nvSpPr>
        <p:spPr>
          <a:xfrm>
            <a:off x="10544836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E3EA08-EC5E-42BD-88AE-57EF02474C66}"/>
              </a:ext>
            </a:extLst>
          </p:cNvPr>
          <p:cNvSpPr/>
          <p:nvPr/>
        </p:nvSpPr>
        <p:spPr>
          <a:xfrm>
            <a:off x="10836541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24B1E6-71C9-49FC-8288-45A95FEA4F67}"/>
              </a:ext>
            </a:extLst>
          </p:cNvPr>
          <p:cNvSpPr/>
          <p:nvPr/>
        </p:nvSpPr>
        <p:spPr>
          <a:xfrm>
            <a:off x="11161533" y="3439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80C612-AB6E-4A8D-82FA-DF16405D9DCB}"/>
              </a:ext>
            </a:extLst>
          </p:cNvPr>
          <p:cNvSpPr/>
          <p:nvPr/>
        </p:nvSpPr>
        <p:spPr>
          <a:xfrm>
            <a:off x="9309057" y="3711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DA48E5-3C2B-41AB-9B48-DAD9765AE1C6}"/>
              </a:ext>
            </a:extLst>
          </p:cNvPr>
          <p:cNvSpPr/>
          <p:nvPr/>
        </p:nvSpPr>
        <p:spPr>
          <a:xfrm>
            <a:off x="9638880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1904C7-24B1-42FC-AE64-BC6E5E434974}"/>
              </a:ext>
            </a:extLst>
          </p:cNvPr>
          <p:cNvSpPr/>
          <p:nvPr/>
        </p:nvSpPr>
        <p:spPr>
          <a:xfrm>
            <a:off x="9937736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8604FD-83C6-4275-BE39-DCF159ADCA5D}"/>
              </a:ext>
            </a:extLst>
          </p:cNvPr>
          <p:cNvSpPr/>
          <p:nvPr/>
        </p:nvSpPr>
        <p:spPr>
          <a:xfrm>
            <a:off x="10250529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15D6C2-5B0A-4555-A533-8055F8130A7A}"/>
              </a:ext>
            </a:extLst>
          </p:cNvPr>
          <p:cNvSpPr/>
          <p:nvPr/>
        </p:nvSpPr>
        <p:spPr>
          <a:xfrm>
            <a:off x="10544836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7C5D25-5CD8-4B0E-9BE3-91A165E30A65}"/>
              </a:ext>
            </a:extLst>
          </p:cNvPr>
          <p:cNvSpPr/>
          <p:nvPr/>
        </p:nvSpPr>
        <p:spPr>
          <a:xfrm>
            <a:off x="10836541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7BB608-6408-4FFC-9B87-14391AB997AC}"/>
              </a:ext>
            </a:extLst>
          </p:cNvPr>
          <p:cNvSpPr/>
          <p:nvPr/>
        </p:nvSpPr>
        <p:spPr>
          <a:xfrm>
            <a:off x="11161533" y="3711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0AB994-4790-4496-8FD7-C239A8103829}"/>
              </a:ext>
            </a:extLst>
          </p:cNvPr>
          <p:cNvSpPr/>
          <p:nvPr/>
        </p:nvSpPr>
        <p:spPr>
          <a:xfrm>
            <a:off x="9634330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6159BC-26DC-41AB-980B-95EDEAEC2F89}"/>
              </a:ext>
            </a:extLst>
          </p:cNvPr>
          <p:cNvSpPr/>
          <p:nvPr/>
        </p:nvSpPr>
        <p:spPr>
          <a:xfrm>
            <a:off x="9945756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9F1779-8B5B-4851-A1C2-CB3A7E14D3EC}"/>
              </a:ext>
            </a:extLst>
          </p:cNvPr>
          <p:cNvSpPr/>
          <p:nvPr/>
        </p:nvSpPr>
        <p:spPr>
          <a:xfrm>
            <a:off x="10245454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61B2D3-AB49-4D21-B45A-6916B23D2FF1}"/>
              </a:ext>
            </a:extLst>
          </p:cNvPr>
          <p:cNvSpPr/>
          <p:nvPr/>
        </p:nvSpPr>
        <p:spPr>
          <a:xfrm>
            <a:off x="10545152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C856B2-B447-43F0-9675-8ECB645EE61E}"/>
              </a:ext>
            </a:extLst>
          </p:cNvPr>
          <p:cNvSpPr/>
          <p:nvPr/>
        </p:nvSpPr>
        <p:spPr>
          <a:xfrm>
            <a:off x="10856578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BA0415-CDD8-45E0-879C-DF397E7211E1}"/>
              </a:ext>
            </a:extLst>
          </p:cNvPr>
          <p:cNvCxnSpPr>
            <a:cxnSpLocks/>
            <a:stCxn id="56" idx="0"/>
            <a:endCxn id="6" idx="2"/>
          </p:cNvCxnSpPr>
          <p:nvPr/>
        </p:nvCxnSpPr>
        <p:spPr>
          <a:xfrm flipV="1">
            <a:off x="9720470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D0E8DE-F8F3-4AC4-B7F0-ED401BFA28EB}"/>
              </a:ext>
            </a:extLst>
          </p:cNvPr>
          <p:cNvCxnSpPr>
            <a:cxnSpLocks/>
          </p:cNvCxnSpPr>
          <p:nvPr/>
        </p:nvCxnSpPr>
        <p:spPr>
          <a:xfrm flipV="1">
            <a:off x="10028442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AC1D1B-479A-4419-8E35-8739E26A9EC9}"/>
              </a:ext>
            </a:extLst>
          </p:cNvPr>
          <p:cNvCxnSpPr>
            <a:cxnSpLocks/>
          </p:cNvCxnSpPr>
          <p:nvPr/>
        </p:nvCxnSpPr>
        <p:spPr>
          <a:xfrm flipV="1">
            <a:off x="10323720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EF930E-1CD8-4E26-85E6-68DD025B8583}"/>
              </a:ext>
            </a:extLst>
          </p:cNvPr>
          <p:cNvCxnSpPr>
            <a:cxnSpLocks/>
          </p:cNvCxnSpPr>
          <p:nvPr/>
        </p:nvCxnSpPr>
        <p:spPr>
          <a:xfrm flipV="1">
            <a:off x="10628520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EEDB58-B292-4D78-B1E0-4E6001C0FF31}"/>
              </a:ext>
            </a:extLst>
          </p:cNvPr>
          <p:cNvCxnSpPr>
            <a:cxnSpLocks/>
          </p:cNvCxnSpPr>
          <p:nvPr/>
        </p:nvCxnSpPr>
        <p:spPr>
          <a:xfrm flipV="1">
            <a:off x="10926970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48FA5D-D5B9-4ED3-8F05-9380BD182723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9481337" y="24553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229E67-2D28-4D4F-9C14-44D1D3404DBF}"/>
              </a:ext>
            </a:extLst>
          </p:cNvPr>
          <p:cNvCxnSpPr/>
          <p:nvPr/>
        </p:nvCxnSpPr>
        <p:spPr>
          <a:xfrm>
            <a:off x="9481336" y="27093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43E5C8-B3E9-41B6-B310-CBA5BC59EBEC}"/>
              </a:ext>
            </a:extLst>
          </p:cNvPr>
          <p:cNvCxnSpPr/>
          <p:nvPr/>
        </p:nvCxnSpPr>
        <p:spPr>
          <a:xfrm>
            <a:off x="9481336" y="29760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5E592F-CFE4-434A-830A-F20A83343438}"/>
              </a:ext>
            </a:extLst>
          </p:cNvPr>
          <p:cNvCxnSpPr/>
          <p:nvPr/>
        </p:nvCxnSpPr>
        <p:spPr>
          <a:xfrm>
            <a:off x="9483621" y="32300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9124E7-29AA-49BC-9536-D525509C1EB4}"/>
              </a:ext>
            </a:extLst>
          </p:cNvPr>
          <p:cNvCxnSpPr/>
          <p:nvPr/>
        </p:nvCxnSpPr>
        <p:spPr>
          <a:xfrm>
            <a:off x="9483621" y="34967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9E6C59C-C71B-42FB-ACCD-675F4F45D3FD}"/>
              </a:ext>
            </a:extLst>
          </p:cNvPr>
          <p:cNvCxnSpPr/>
          <p:nvPr/>
        </p:nvCxnSpPr>
        <p:spPr>
          <a:xfrm>
            <a:off x="9481336" y="37761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6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C69D-2692-443D-892C-11D76D7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4F656-6A02-478E-AEC7-AB151E8D0130}"/>
              </a:ext>
            </a:extLst>
          </p:cNvPr>
          <p:cNvSpPr/>
          <p:nvPr/>
        </p:nvSpPr>
        <p:spPr>
          <a:xfrm>
            <a:off x="1979720" y="3160450"/>
            <a:ext cx="1713390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BC407-E9E4-479F-B379-FBF47776D181}"/>
              </a:ext>
            </a:extLst>
          </p:cNvPr>
          <p:cNvSpPr/>
          <p:nvPr/>
        </p:nvSpPr>
        <p:spPr>
          <a:xfrm>
            <a:off x="5255580" y="3160450"/>
            <a:ext cx="1242874" cy="1012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  <a:p>
            <a:pPr algn="ctr"/>
            <a:r>
              <a:rPr lang="en-US" dirty="0"/>
              <a:t>Adder</a:t>
            </a: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7D606278-E802-4959-B87E-A94552D6AED0}"/>
              </a:ext>
            </a:extLst>
          </p:cNvPr>
          <p:cNvSpPr/>
          <p:nvPr/>
        </p:nvSpPr>
        <p:spPr>
          <a:xfrm rot="16200000">
            <a:off x="4262434" y="4588785"/>
            <a:ext cx="106976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DE8D6783-331D-4324-B9D8-FFF72BA14641}"/>
              </a:ext>
            </a:extLst>
          </p:cNvPr>
          <p:cNvSpPr/>
          <p:nvPr/>
        </p:nvSpPr>
        <p:spPr>
          <a:xfrm rot="16200000">
            <a:off x="6799666" y="3598000"/>
            <a:ext cx="106976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FECB515-72BC-4E3F-B4EE-5327C2B54B8C}"/>
              </a:ext>
            </a:extLst>
          </p:cNvPr>
          <p:cNvSpPr/>
          <p:nvPr/>
        </p:nvSpPr>
        <p:spPr>
          <a:xfrm rot="16200000">
            <a:off x="9829912" y="3331300"/>
            <a:ext cx="106976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3544D-1F31-4748-93A9-E4129C4580AB}"/>
              </a:ext>
            </a:extLst>
          </p:cNvPr>
          <p:cNvSpPr/>
          <p:nvPr/>
        </p:nvSpPr>
        <p:spPr>
          <a:xfrm>
            <a:off x="8342864" y="3160450"/>
            <a:ext cx="1162974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Flip-Flop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854A10-198D-45F6-ABC1-39D50F0661A9}"/>
              </a:ext>
            </a:extLst>
          </p:cNvPr>
          <p:cNvSpPr/>
          <p:nvPr/>
        </p:nvSpPr>
        <p:spPr>
          <a:xfrm>
            <a:off x="1633491" y="2166151"/>
            <a:ext cx="9339309" cy="3639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D25DFA-48EF-42E2-BA4C-9C9DCC7CC857}"/>
              </a:ext>
            </a:extLst>
          </p:cNvPr>
          <p:cNvCxnSpPr/>
          <p:nvPr/>
        </p:nvCxnSpPr>
        <p:spPr>
          <a:xfrm>
            <a:off x="923278" y="3435658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A9763-95C2-4783-8B7D-82AF5F8F2ED3}"/>
              </a:ext>
            </a:extLst>
          </p:cNvPr>
          <p:cNvCxnSpPr/>
          <p:nvPr/>
        </p:nvCxnSpPr>
        <p:spPr>
          <a:xfrm>
            <a:off x="923278" y="3708645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6EC18D-616D-47A2-A447-782D90550F62}"/>
              </a:ext>
            </a:extLst>
          </p:cNvPr>
          <p:cNvCxnSpPr/>
          <p:nvPr/>
        </p:nvCxnSpPr>
        <p:spPr>
          <a:xfrm>
            <a:off x="923278" y="4007158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0AF0B5-ABF9-4C4D-91BC-F47CAF79C335}"/>
              </a:ext>
            </a:extLst>
          </p:cNvPr>
          <p:cNvCxnSpPr>
            <a:cxnSpLocks/>
          </p:cNvCxnSpPr>
          <p:nvPr/>
        </p:nvCxnSpPr>
        <p:spPr>
          <a:xfrm>
            <a:off x="3693110" y="3435658"/>
            <a:ext cx="15624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2B1B1-2420-4928-A1B1-7D61BA81C1B4}"/>
              </a:ext>
            </a:extLst>
          </p:cNvPr>
          <p:cNvCxnSpPr>
            <a:cxnSpLocks/>
          </p:cNvCxnSpPr>
          <p:nvPr/>
        </p:nvCxnSpPr>
        <p:spPr>
          <a:xfrm>
            <a:off x="3693110" y="3854758"/>
            <a:ext cx="15624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EAD898C-C74B-4839-8A6F-BB630FA83F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9939" y="3880038"/>
            <a:ext cx="1269510" cy="380750"/>
          </a:xfrm>
          <a:prstGeom prst="bentConnector3">
            <a:avLst>
              <a:gd name="adj1" fmla="val 10041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6D6744-F87B-40BB-ABA4-6F70AC6313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7641" y="4234537"/>
            <a:ext cx="1316485" cy="556928"/>
          </a:xfrm>
          <a:prstGeom prst="bentConnector3">
            <a:avLst>
              <a:gd name="adj1" fmla="val 9977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938E23-195C-4945-A17B-99C33B2034AF}"/>
              </a:ext>
            </a:extLst>
          </p:cNvPr>
          <p:cNvCxnSpPr/>
          <p:nvPr/>
        </p:nvCxnSpPr>
        <p:spPr>
          <a:xfrm>
            <a:off x="10671116" y="3637624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26C764-F6BF-4B8A-80C2-88AD8D52597B}"/>
              </a:ext>
            </a:extLst>
          </p:cNvPr>
          <p:cNvCxnSpPr>
            <a:cxnSpLocks/>
          </p:cNvCxnSpPr>
          <p:nvPr/>
        </p:nvCxnSpPr>
        <p:spPr>
          <a:xfrm flipV="1">
            <a:off x="6498454" y="3701988"/>
            <a:ext cx="529768" cy="11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FECAD7-2288-4864-AD56-88E4DB639507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5103638" y="4280331"/>
            <a:ext cx="1924584" cy="614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7E1A73-0878-4981-9869-DF78B7A53051}"/>
              </a:ext>
            </a:extLst>
          </p:cNvPr>
          <p:cNvCxnSpPr>
            <a:cxnSpLocks/>
          </p:cNvCxnSpPr>
          <p:nvPr/>
        </p:nvCxnSpPr>
        <p:spPr>
          <a:xfrm>
            <a:off x="7640870" y="3842108"/>
            <a:ext cx="701994" cy="12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A50B91-2482-4C25-8E9B-F38156E22DEE}"/>
              </a:ext>
            </a:extLst>
          </p:cNvPr>
          <p:cNvCxnSpPr>
            <a:cxnSpLocks/>
          </p:cNvCxnSpPr>
          <p:nvPr/>
        </p:nvCxnSpPr>
        <p:spPr>
          <a:xfrm>
            <a:off x="9505838" y="3948268"/>
            <a:ext cx="5728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CE88A7-80F7-46CA-B5DD-EBE083878982}"/>
              </a:ext>
            </a:extLst>
          </p:cNvPr>
          <p:cNvCxnSpPr>
            <a:cxnSpLocks/>
          </p:cNvCxnSpPr>
          <p:nvPr/>
        </p:nvCxnSpPr>
        <p:spPr>
          <a:xfrm flipV="1">
            <a:off x="7991867" y="2849880"/>
            <a:ext cx="0" cy="992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B8D35A-BE4A-424E-987F-8C77044D98D2}"/>
              </a:ext>
            </a:extLst>
          </p:cNvPr>
          <p:cNvCxnSpPr>
            <a:cxnSpLocks/>
          </p:cNvCxnSpPr>
          <p:nvPr/>
        </p:nvCxnSpPr>
        <p:spPr>
          <a:xfrm flipH="1">
            <a:off x="7982175" y="2849880"/>
            <a:ext cx="12387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2AA5A6A-7F3A-437A-93CF-9DF18D83E1FC}"/>
              </a:ext>
            </a:extLst>
          </p:cNvPr>
          <p:cNvCxnSpPr/>
          <p:nvPr/>
        </p:nvCxnSpPr>
        <p:spPr>
          <a:xfrm>
            <a:off x="9220943" y="2849880"/>
            <a:ext cx="837525" cy="64008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A2F765-FDA2-4E2F-B625-6638F9356719}"/>
              </a:ext>
            </a:extLst>
          </p:cNvPr>
          <p:cNvCxnSpPr>
            <a:cxnSpLocks/>
          </p:cNvCxnSpPr>
          <p:nvPr/>
        </p:nvCxnSpPr>
        <p:spPr>
          <a:xfrm>
            <a:off x="7770410" y="1447800"/>
            <a:ext cx="0" cy="48539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AAE283-F079-445A-B57D-705F4241C7BE}"/>
              </a:ext>
            </a:extLst>
          </p:cNvPr>
          <p:cNvCxnSpPr/>
          <p:nvPr/>
        </p:nvCxnSpPr>
        <p:spPr>
          <a:xfrm>
            <a:off x="7770410" y="4076700"/>
            <a:ext cx="57245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C89D6F-6F88-4C11-BA9C-A76B8FD4317D}"/>
              </a:ext>
            </a:extLst>
          </p:cNvPr>
          <p:cNvSpPr txBox="1"/>
          <p:nvPr/>
        </p:nvSpPr>
        <p:spPr>
          <a:xfrm>
            <a:off x="7770271" y="604337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844F02-00A2-4638-817E-2C56B7530A0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797314" y="5323013"/>
            <a:ext cx="0" cy="97872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571247-A34C-4EBF-AF97-E61568BFAC2D}"/>
              </a:ext>
            </a:extLst>
          </p:cNvPr>
          <p:cNvCxnSpPr>
            <a:cxnSpLocks/>
          </p:cNvCxnSpPr>
          <p:nvPr/>
        </p:nvCxnSpPr>
        <p:spPr>
          <a:xfrm flipH="1" flipV="1">
            <a:off x="7323640" y="4360229"/>
            <a:ext cx="11840" cy="19415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A95AD7-7CCA-4E85-A103-3B25BB1C060E}"/>
              </a:ext>
            </a:extLst>
          </p:cNvPr>
          <p:cNvCxnSpPr>
            <a:cxnSpLocks/>
          </p:cNvCxnSpPr>
          <p:nvPr/>
        </p:nvCxnSpPr>
        <p:spPr>
          <a:xfrm flipV="1">
            <a:off x="10364792" y="4101706"/>
            <a:ext cx="0" cy="23110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7E74AC-C3F3-41D9-A155-0419B8F73165}"/>
              </a:ext>
            </a:extLst>
          </p:cNvPr>
          <p:cNvCxnSpPr>
            <a:cxnSpLocks/>
          </p:cNvCxnSpPr>
          <p:nvPr/>
        </p:nvCxnSpPr>
        <p:spPr>
          <a:xfrm>
            <a:off x="5825564" y="1688977"/>
            <a:ext cx="0" cy="14714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45F08E-FAFA-496E-AECD-4AFDB629D236}"/>
              </a:ext>
            </a:extLst>
          </p:cNvPr>
          <p:cNvCxnSpPr>
            <a:cxnSpLocks/>
          </p:cNvCxnSpPr>
          <p:nvPr/>
        </p:nvCxnSpPr>
        <p:spPr>
          <a:xfrm>
            <a:off x="5825564" y="4172504"/>
            <a:ext cx="0" cy="18708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55D8CD8-4B75-49C5-810B-153AA04234FE}"/>
              </a:ext>
            </a:extLst>
          </p:cNvPr>
          <p:cNvSpPr txBox="1"/>
          <p:nvPr/>
        </p:nvSpPr>
        <p:spPr>
          <a:xfrm>
            <a:off x="5377521" y="134746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0A6CEC-438B-42C0-95C5-7CF7E17CBB35}"/>
              </a:ext>
            </a:extLst>
          </p:cNvPr>
          <p:cNvSpPr txBox="1"/>
          <p:nvPr/>
        </p:nvSpPr>
        <p:spPr>
          <a:xfrm>
            <a:off x="5350383" y="607677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out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02C6A0-D5BE-4C87-BFAD-4AE3573CD708}"/>
              </a:ext>
            </a:extLst>
          </p:cNvPr>
          <p:cNvSpPr txBox="1"/>
          <p:nvPr/>
        </p:nvSpPr>
        <p:spPr>
          <a:xfrm>
            <a:off x="136836" y="35349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4988BF-09BF-4173-A62B-E64FE55D8305}"/>
              </a:ext>
            </a:extLst>
          </p:cNvPr>
          <p:cNvSpPr txBox="1"/>
          <p:nvPr/>
        </p:nvSpPr>
        <p:spPr>
          <a:xfrm>
            <a:off x="11084929" y="376360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9311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A19C-6A23-4CDE-A4EE-0AD674FC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program	 FPGA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9CE-B131-49BD-BA22-8834B2F9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HDL - Hardware description language</a:t>
            </a:r>
          </a:p>
          <a:p>
            <a:r>
              <a:rPr lang="en-US" dirty="0"/>
              <a:t>VHDL and Verilog</a:t>
            </a:r>
          </a:p>
          <a:p>
            <a:endParaRPr lang="en-US" dirty="0"/>
          </a:p>
          <a:p>
            <a:r>
              <a:rPr lang="en-US" dirty="0"/>
              <a:t>Analysis: parsing and validation of HDL</a:t>
            </a:r>
          </a:p>
          <a:p>
            <a:r>
              <a:rPr lang="en-US" dirty="0"/>
              <a:t>Synthesis: HDL -&gt; netlist</a:t>
            </a:r>
          </a:p>
          <a:p>
            <a:r>
              <a:rPr lang="en-US" dirty="0"/>
              <a:t>Place-and-route: netlist -&gt; specific FPGA technology</a:t>
            </a:r>
          </a:p>
          <a:p>
            <a:r>
              <a:rPr lang="en-US" dirty="0"/>
              <a:t>Assembler: specific FPGA technology -&gt; bitstream</a:t>
            </a:r>
          </a:p>
          <a:p>
            <a:r>
              <a:rPr lang="en-US" dirty="0"/>
              <a:t>Programming: deploying bitstream on device (serial flash memory or directly)</a:t>
            </a:r>
          </a:p>
          <a:p>
            <a:r>
              <a:rPr lang="en-US" dirty="0"/>
              <a:t>Timing analysis</a:t>
            </a:r>
          </a:p>
          <a:p>
            <a:r>
              <a:rPr lang="en-US" dirty="0"/>
              <a:t>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0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AD34-6436-42BE-AC90-1A3D86C8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C363-3D40-4CBE-90C0-C89EAB4E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Yosys</a:t>
            </a:r>
            <a:r>
              <a:rPr lang="en-US" dirty="0"/>
              <a:t> - Verilog synthesis tool by Clifford Wolf</a:t>
            </a:r>
          </a:p>
          <a:p>
            <a:r>
              <a:rPr lang="en-US" dirty="0"/>
              <a:t>Arachne </a:t>
            </a:r>
            <a:r>
              <a:rPr lang="en-US" dirty="0" err="1"/>
              <a:t>PnR</a:t>
            </a:r>
            <a:r>
              <a:rPr lang="en-US" dirty="0"/>
              <a:t> - Place and route tool by Cotton Seed</a:t>
            </a:r>
          </a:p>
          <a:p>
            <a:r>
              <a:rPr lang="en-US" dirty="0"/>
              <a:t>Project </a:t>
            </a:r>
            <a:r>
              <a:rPr lang="en-US" dirty="0" err="1"/>
              <a:t>IceStorm</a:t>
            </a:r>
            <a:r>
              <a:rPr lang="en-US" dirty="0"/>
              <a:t> – Assembler, time analysis and FPGA programming tool  </a:t>
            </a:r>
          </a:p>
          <a:p>
            <a:pPr marL="0" indent="0">
              <a:buNone/>
            </a:pPr>
            <a:r>
              <a:rPr lang="en-US" dirty="0"/>
              <a:t>		by Clifford Wolf and Mathias </a:t>
            </a:r>
            <a:r>
              <a:rPr lang="en-US" dirty="0" err="1"/>
              <a:t>Lasser</a:t>
            </a:r>
            <a:endParaRPr lang="en-US" dirty="0"/>
          </a:p>
          <a:p>
            <a:r>
              <a:rPr lang="en-US" dirty="0"/>
              <a:t>APIO – micro-ecosystem for open FPGAs by </a:t>
            </a:r>
            <a:r>
              <a:rPr lang="es-ES" dirty="0"/>
              <a:t>Jesús Arroyo Torrens and Juan González (</a:t>
            </a:r>
            <a:r>
              <a:rPr lang="es-ES" dirty="0" err="1"/>
              <a:t>Obijuan</a:t>
            </a:r>
            <a:r>
              <a:rPr lang="es-ES" dirty="0"/>
              <a:t>)</a:t>
            </a:r>
          </a:p>
          <a:p>
            <a:r>
              <a:rPr lang="en-US" dirty="0" err="1"/>
              <a:t>Icestudio</a:t>
            </a:r>
            <a:r>
              <a:rPr lang="en-US" dirty="0"/>
              <a:t> - graphic editor for open FPGAs by </a:t>
            </a:r>
            <a:r>
              <a:rPr lang="es-ES" dirty="0"/>
              <a:t>Jesús Arroyo Torrens</a:t>
            </a:r>
            <a:endParaRPr lang="en-US" dirty="0"/>
          </a:p>
          <a:p>
            <a:r>
              <a:rPr lang="en-US" dirty="0"/>
              <a:t>Lattice iCE40 FPGA only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48C2-9F52-402E-9EDD-C3F429BB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A012-EC5D-42F5-98BE-BC3181F4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Icarus Verilog by Stephen Williams</a:t>
            </a:r>
          </a:p>
          <a:p>
            <a:r>
              <a:rPr lang="en-US" dirty="0" err="1"/>
              <a:t>Verilator</a:t>
            </a:r>
            <a:r>
              <a:rPr lang="en-US" dirty="0"/>
              <a:t> by Wilson Snyder with Duane </a:t>
            </a:r>
            <a:r>
              <a:rPr lang="en-US" dirty="0" err="1"/>
              <a:t>Galbi</a:t>
            </a:r>
            <a:r>
              <a:rPr lang="en-US" dirty="0"/>
              <a:t> and Paul Wasson</a:t>
            </a:r>
          </a:p>
          <a:p>
            <a:r>
              <a:rPr lang="en-US" dirty="0" err="1"/>
              <a:t>FuseSoC</a:t>
            </a:r>
            <a:r>
              <a:rPr lang="en-US" dirty="0"/>
              <a:t> - package manager and a set of build tools for FPGA/ASIC development by Olof </a:t>
            </a:r>
            <a:r>
              <a:rPr lang="en-US" dirty="0" err="1"/>
              <a:t>Kindgren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LET’s SETUP</a:t>
            </a:r>
          </a:p>
        </p:txBody>
      </p:sp>
    </p:spTree>
    <p:extLst>
      <p:ext uri="{BB962C8B-B14F-4D97-AF65-F5344CB8AC3E}">
        <p14:creationId xmlns:p14="http://schemas.microsoft.com/office/powerpoint/2010/main" val="78755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BBD2-67BF-4D2C-89E4-1A53C693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EFDF-AC2D-4C7E-846A-A6A8A1C5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apio</a:t>
            </a:r>
            <a:r>
              <a:rPr lang="en-US" dirty="0"/>
              <a:t> drivers --</a:t>
            </a:r>
            <a:r>
              <a:rPr lang="en-US" dirty="0" err="1"/>
              <a:t>ftdi</a:t>
            </a:r>
            <a:r>
              <a:rPr lang="en-US" dirty="0"/>
              <a:t>-enable</a:t>
            </a:r>
          </a:p>
          <a:p>
            <a:r>
              <a:rPr lang="en-US" dirty="0" err="1"/>
              <a:t>apio</a:t>
            </a:r>
            <a:r>
              <a:rPr lang="en-US" dirty="0"/>
              <a:t> system –</a:t>
            </a:r>
            <a:r>
              <a:rPr lang="en-US" dirty="0" err="1"/>
              <a:t>lsftdi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Number of FTDI devices found: 1</a:t>
            </a:r>
          </a:p>
          <a:p>
            <a:pPr marL="457200" lvl="1" indent="0">
              <a:buNone/>
            </a:pPr>
            <a:r>
              <a:rPr lang="en-US" dirty="0"/>
              <a:t>Checking device: 0</a:t>
            </a:r>
          </a:p>
          <a:p>
            <a:pPr marL="457200" lvl="1" indent="0">
              <a:buNone/>
            </a:pPr>
            <a:r>
              <a:rPr lang="en-US" dirty="0"/>
              <a:t>Manufacturer: FTDI, Description: Single RS232-HS</a:t>
            </a:r>
          </a:p>
          <a:p>
            <a:r>
              <a:rPr lang="en-US" dirty="0" err="1"/>
              <a:t>apio</a:t>
            </a:r>
            <a:r>
              <a:rPr lang="en-US" dirty="0"/>
              <a:t> system –</a:t>
            </a:r>
            <a:r>
              <a:rPr lang="en-US" dirty="0" err="1"/>
              <a:t>lsserial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Number of Serial devices found: 1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COM3</a:t>
            </a:r>
          </a:p>
          <a:p>
            <a:pPr marL="457200" lvl="1" indent="0">
              <a:buNone/>
            </a:pPr>
            <a:r>
              <a:rPr lang="en-US" dirty="0"/>
              <a:t>Description: USB-SERIAL CH340 (COM3)</a:t>
            </a:r>
          </a:p>
          <a:p>
            <a:pPr marL="457200" lvl="1" indent="0">
              <a:buNone/>
            </a:pPr>
            <a:r>
              <a:rPr lang="en-US" dirty="0"/>
              <a:t>Hardware info: USB VID:PID=1A86:7523 SER=5 LOCATION=1-13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5FC2659-59AB-4EC4-8496-A4F1AE39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9F11C2-13AC-4C5D-A1E3-4E26536A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6AC8-A622-4EFD-9FE4-CEB39B03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814287"/>
            <a:ext cx="6789237" cy="40653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Engineer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Hardware and emulation enthusiast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Software developer since year 2000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Software architect at “Levi Nine” Serbia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Worked in C,C++,C# and Java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Working on MAME emulation project since 2006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Gave few talks related to FPGA targeting software developers.</a:t>
            </a:r>
          </a:p>
        </p:txBody>
      </p:sp>
    </p:spTree>
    <p:extLst>
      <p:ext uri="{BB962C8B-B14F-4D97-AF65-F5344CB8AC3E}">
        <p14:creationId xmlns:p14="http://schemas.microsoft.com/office/powerpoint/2010/main" val="44133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73F-7488-4522-B850-1EA7CA4E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update 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37086-D244-44FC-8293-B241C94D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2242972"/>
            <a:ext cx="547763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 err="1"/>
              <a:t>Icestudio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8672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D783E-DFD8-4A7C-A47E-F1AE2D59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23850"/>
            <a:ext cx="859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8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39070F-8E72-43A4-92B2-8BE43AFF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23850"/>
            <a:ext cx="859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9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5850F-DBD3-485F-BEDC-D7A3723B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52425"/>
            <a:ext cx="85915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8A09F-A6BA-4594-B499-CBDA7EA8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52425"/>
            <a:ext cx="85915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6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77BC4-68ED-45E7-9405-0BE3024D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52425"/>
            <a:ext cx="85915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00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2DD2E-D6E3-4B7B-B659-974BA645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52425"/>
            <a:ext cx="85915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49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A1A6F-9B54-4193-B28B-CA27A44A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52425"/>
            <a:ext cx="85915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88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21695-CA9C-4475-A646-9FC6ACAB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52425"/>
            <a:ext cx="85915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5FC2659-59AB-4EC4-8496-A4F1AE39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9F11C2-13AC-4C5D-A1E3-4E26536A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6AC8-A622-4EFD-9FE4-CEB39B03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28" y="1504951"/>
            <a:ext cx="4425222" cy="3943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Jan Dolinaj – for helping making these boards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David Shah – for great help in designing boards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Grant Jennings and Lattice – for </a:t>
            </a:r>
            <a:r>
              <a:rPr lang="en-US" sz="1600" dirty="0" err="1">
                <a:solidFill>
                  <a:schemeClr val="tx1"/>
                </a:solidFill>
              </a:rPr>
              <a:t>Upduino</a:t>
            </a:r>
            <a:r>
              <a:rPr lang="en-US" sz="1600" dirty="0">
                <a:solidFill>
                  <a:schemeClr val="tx1"/>
                </a:solidFill>
              </a:rPr>
              <a:t> 2 board and support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OSH Park and Drew </a:t>
            </a:r>
            <a:r>
              <a:rPr lang="en-US" sz="1600" dirty="0" err="1">
                <a:solidFill>
                  <a:schemeClr val="tx1"/>
                </a:solidFill>
              </a:rPr>
              <a:t>Fustini</a:t>
            </a:r>
            <a:r>
              <a:rPr lang="en-US" sz="1600" dirty="0">
                <a:solidFill>
                  <a:schemeClr val="tx1"/>
                </a:solidFill>
              </a:rPr>
              <a:t> – for sponsoring PCB production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IcoTC</a:t>
            </a:r>
            <a:r>
              <a:rPr lang="en-US" sz="1600" dirty="0">
                <a:solidFill>
                  <a:schemeClr val="tx1"/>
                </a:solidFill>
              </a:rPr>
              <a:t> and Clifford Wolf – for excellent tools and logistic support for project</a:t>
            </a:r>
          </a:p>
          <a:p>
            <a:pPr>
              <a:lnSpc>
                <a:spcPct val="100000"/>
              </a:lnSpc>
            </a:pPr>
            <a:r>
              <a:rPr lang="es-ES" sz="1600" dirty="0">
                <a:solidFill>
                  <a:schemeClr val="tx1"/>
                </a:solidFill>
              </a:rPr>
              <a:t>Jesús Arroyo Torrens and Juan González </a:t>
            </a:r>
            <a:r>
              <a:rPr lang="es-ES" sz="1600" dirty="0" err="1">
                <a:solidFill>
                  <a:schemeClr val="tx1"/>
                </a:solidFill>
              </a:rPr>
              <a:t>for</a:t>
            </a:r>
            <a:r>
              <a:rPr lang="es-ES" sz="1600" dirty="0">
                <a:solidFill>
                  <a:schemeClr val="tx1"/>
                </a:solidFill>
              </a:rPr>
              <a:t> APIO and </a:t>
            </a:r>
            <a:r>
              <a:rPr lang="es-ES" sz="1600" dirty="0" err="1">
                <a:solidFill>
                  <a:schemeClr val="tx1"/>
                </a:solidFill>
              </a:rPr>
              <a:t>IceStudio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Risc</a:t>
            </a:r>
            <a:r>
              <a:rPr lang="en-US" sz="1600" dirty="0">
                <a:solidFill>
                  <a:schemeClr val="tx1"/>
                </a:solidFill>
              </a:rPr>
              <a:t>-V and </a:t>
            </a:r>
            <a:r>
              <a:rPr lang="en-US" sz="1600" dirty="0" err="1">
                <a:solidFill>
                  <a:schemeClr val="tx1"/>
                </a:solidFill>
              </a:rPr>
              <a:t>MicroPython</a:t>
            </a:r>
            <a:r>
              <a:rPr lang="en-US" sz="1600" dirty="0">
                <a:solidFill>
                  <a:schemeClr val="tx1"/>
                </a:solidFill>
              </a:rPr>
              <a:t> community 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Hackaday</a:t>
            </a:r>
            <a:r>
              <a:rPr lang="en-US" sz="1600" dirty="0">
                <a:solidFill>
                  <a:schemeClr val="tx1"/>
                </a:solidFill>
              </a:rPr>
              <a:t> for creating this great event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77750-0EAA-41FB-8F33-B784A3F4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52425"/>
            <a:ext cx="85915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7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7" y="2173085"/>
            <a:ext cx="8279149" cy="1492132"/>
          </a:xfrm>
        </p:spPr>
        <p:txBody>
          <a:bodyPr>
            <a:normAutofit/>
          </a:bodyPr>
          <a:lstStyle/>
          <a:p>
            <a:r>
              <a:rPr lang="en-US" sz="9600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52306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C074-F161-44D3-901B-7E4DD41A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APIO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2AE16-65FA-4C4B-AE07-D4005C9B5867}"/>
              </a:ext>
            </a:extLst>
          </p:cNvPr>
          <p:cNvSpPr/>
          <p:nvPr/>
        </p:nvSpPr>
        <p:spPr>
          <a:xfrm>
            <a:off x="1251678" y="3940728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[env]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fpga101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A9AA4F-9072-4FEF-9A75-8253C0A9DA87}"/>
              </a:ext>
            </a:extLst>
          </p:cNvPr>
          <p:cNvSpPr/>
          <p:nvPr/>
        </p:nvSpPr>
        <p:spPr>
          <a:xfrm>
            <a:off x="1251678" y="2052340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apio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--board fpga101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Creating apio.ini file 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File 'apio.ini' has been successfully created!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2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0C02-C254-4245-96DC-1F832EC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AC548-55A8-4992-A59E-C1E15098DA90}"/>
              </a:ext>
            </a:extLst>
          </p:cNvPr>
          <p:cNvSpPr/>
          <p:nvPr/>
        </p:nvSpPr>
        <p:spPr>
          <a:xfrm>
            <a:off x="1377513" y="1128451"/>
            <a:ext cx="427666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# 12 MHz clock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CLK</a:t>
            </a:r>
            <a:r>
              <a:rPr lang="en-US" sz="1200" dirty="0">
                <a:solidFill>
                  <a:schemeClr val="bg1"/>
                </a:solidFill>
              </a:rPr>
              <a:t> 35 # input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# LCD connector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LCD_CLK </a:t>
            </a:r>
            <a:r>
              <a:rPr lang="en-US" sz="1200" dirty="0">
                <a:solidFill>
                  <a:schemeClr val="bg1"/>
                </a:solidFill>
              </a:rPr>
              <a:t>18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LCD_DEN </a:t>
            </a:r>
            <a:r>
              <a:rPr lang="en-US" sz="1200" dirty="0">
                <a:solidFill>
                  <a:schemeClr val="bg1"/>
                </a:solidFill>
              </a:rPr>
              <a:t>19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LCD_VS</a:t>
            </a:r>
            <a:r>
              <a:rPr lang="en-US" sz="1200" dirty="0">
                <a:solidFill>
                  <a:schemeClr val="bg1"/>
                </a:solidFill>
              </a:rPr>
              <a:t>  11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LCD_HS  </a:t>
            </a:r>
            <a:r>
              <a:rPr lang="en-US" sz="1200" dirty="0">
                <a:solidFill>
                  <a:schemeClr val="bg1"/>
                </a:solidFill>
              </a:rPr>
              <a:t>9 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LCD_RST </a:t>
            </a:r>
            <a:r>
              <a:rPr lang="en-US" sz="1200" dirty="0">
                <a:solidFill>
                  <a:schemeClr val="bg1"/>
                </a:solidFill>
              </a:rPr>
              <a:t>2 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LCD_D7  </a:t>
            </a:r>
            <a:r>
              <a:rPr lang="en-US" sz="1200" dirty="0">
                <a:solidFill>
                  <a:schemeClr val="bg1"/>
                </a:solidFill>
              </a:rPr>
              <a:t>6 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LCD_D6  </a:t>
            </a:r>
            <a:r>
              <a:rPr lang="en-US" sz="1200" dirty="0">
                <a:solidFill>
                  <a:schemeClr val="bg1"/>
                </a:solidFill>
              </a:rPr>
              <a:t>44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LCD_D5  </a:t>
            </a:r>
            <a:r>
              <a:rPr lang="en-US" sz="1200" dirty="0">
                <a:solidFill>
                  <a:schemeClr val="bg1"/>
                </a:solidFill>
              </a:rPr>
              <a:t>4 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LCD_D4  </a:t>
            </a:r>
            <a:r>
              <a:rPr lang="en-US" sz="1200" dirty="0">
                <a:solidFill>
                  <a:schemeClr val="bg1"/>
                </a:solidFill>
              </a:rPr>
              <a:t>3 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LCD_D3  </a:t>
            </a:r>
            <a:r>
              <a:rPr lang="en-US" sz="1200" dirty="0">
                <a:solidFill>
                  <a:schemeClr val="bg1"/>
                </a:solidFill>
              </a:rPr>
              <a:t>48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LCD_D2  </a:t>
            </a:r>
            <a:r>
              <a:rPr lang="en-US" sz="1200" dirty="0">
                <a:solidFill>
                  <a:schemeClr val="bg1"/>
                </a:solidFill>
              </a:rPr>
              <a:t>45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LCD_D1  </a:t>
            </a:r>
            <a:r>
              <a:rPr lang="en-US" sz="1200" dirty="0">
                <a:solidFill>
                  <a:schemeClr val="bg1"/>
                </a:solidFill>
              </a:rPr>
              <a:t>47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LCD_D0  </a:t>
            </a:r>
            <a:r>
              <a:rPr lang="en-US" sz="1200" dirty="0">
                <a:solidFill>
                  <a:schemeClr val="bg1"/>
                </a:solidFill>
              </a:rPr>
              <a:t>46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LCD_PWM </a:t>
            </a:r>
            <a:r>
              <a:rPr lang="en-US" sz="1200" dirty="0">
                <a:solidFill>
                  <a:schemeClr val="bg1"/>
                </a:solidFill>
              </a:rPr>
              <a:t>13 # output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# Buttons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B0</a:t>
            </a:r>
            <a:r>
              <a:rPr lang="en-US" sz="1200" dirty="0">
                <a:solidFill>
                  <a:schemeClr val="bg1"/>
                </a:solidFill>
              </a:rPr>
              <a:t> 23 # input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B1</a:t>
            </a:r>
            <a:r>
              <a:rPr lang="en-US" sz="1200" dirty="0">
                <a:solidFill>
                  <a:schemeClr val="bg1"/>
                </a:solidFill>
              </a:rPr>
              <a:t> 25 # input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B2</a:t>
            </a:r>
            <a:r>
              <a:rPr lang="en-US" sz="1200" dirty="0">
                <a:solidFill>
                  <a:schemeClr val="bg1"/>
                </a:solidFill>
              </a:rPr>
              <a:t> 26 # input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B3</a:t>
            </a:r>
            <a:r>
              <a:rPr lang="en-US" sz="1200" dirty="0">
                <a:solidFill>
                  <a:schemeClr val="bg1"/>
                </a:solidFill>
              </a:rPr>
              <a:t> 27 # input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B4</a:t>
            </a:r>
            <a:r>
              <a:rPr lang="en-US" sz="1200" dirty="0">
                <a:solidFill>
                  <a:schemeClr val="bg1"/>
                </a:solidFill>
              </a:rPr>
              <a:t> 21 # input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B5</a:t>
            </a:r>
            <a:r>
              <a:rPr lang="en-US" sz="1200" dirty="0">
                <a:solidFill>
                  <a:schemeClr val="bg1"/>
                </a:solidFill>
              </a:rPr>
              <a:t> 12 # input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# Audio jack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AUDIO</a:t>
            </a:r>
            <a:r>
              <a:rPr lang="en-US" sz="1200" dirty="0">
                <a:solidFill>
                  <a:schemeClr val="bg1"/>
                </a:solidFill>
              </a:rPr>
              <a:t> 37 # output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A55DB-F511-4B28-A70C-D99EABF0D189}"/>
              </a:ext>
            </a:extLst>
          </p:cNvPr>
          <p:cNvSpPr/>
          <p:nvPr/>
        </p:nvSpPr>
        <p:spPr>
          <a:xfrm>
            <a:off x="6340839" y="1128451"/>
            <a:ext cx="4276667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# PMOD connector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PMOD0</a:t>
            </a:r>
            <a:r>
              <a:rPr lang="en-US" sz="1200" dirty="0">
                <a:solidFill>
                  <a:schemeClr val="bg1"/>
                </a:solidFill>
              </a:rPr>
              <a:t> 32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PMOD1</a:t>
            </a:r>
            <a:r>
              <a:rPr lang="en-US" sz="1200" dirty="0">
                <a:solidFill>
                  <a:schemeClr val="bg1"/>
                </a:solidFill>
              </a:rPr>
              <a:t> 31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PMOD2</a:t>
            </a:r>
            <a:r>
              <a:rPr lang="en-US" sz="1200" dirty="0">
                <a:solidFill>
                  <a:schemeClr val="bg1"/>
                </a:solidFill>
              </a:rPr>
              <a:t> 34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PMOD3</a:t>
            </a:r>
            <a:r>
              <a:rPr lang="en-US" sz="1200" dirty="0">
                <a:solidFill>
                  <a:schemeClr val="bg1"/>
                </a:solidFill>
              </a:rPr>
              <a:t> 43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PMOD4</a:t>
            </a:r>
            <a:r>
              <a:rPr lang="en-US" sz="1200" dirty="0">
                <a:solidFill>
                  <a:schemeClr val="bg1"/>
                </a:solidFill>
              </a:rPr>
              <a:t> 36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PMOD5</a:t>
            </a:r>
            <a:r>
              <a:rPr lang="en-US" sz="1200" dirty="0">
                <a:solidFill>
                  <a:schemeClr val="bg1"/>
                </a:solidFill>
              </a:rPr>
              <a:t> 42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PMOD6</a:t>
            </a:r>
            <a:r>
              <a:rPr lang="en-US" sz="1200" dirty="0">
                <a:solidFill>
                  <a:schemeClr val="bg1"/>
                </a:solidFill>
              </a:rPr>
              <a:t> 38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PMOD7</a:t>
            </a:r>
            <a:r>
              <a:rPr lang="en-US" sz="1200" dirty="0">
                <a:solidFill>
                  <a:schemeClr val="bg1"/>
                </a:solidFill>
              </a:rPr>
              <a:t> 28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# RGB LED Driver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LED_G </a:t>
            </a:r>
            <a:r>
              <a:rPr lang="en-US" sz="1200" dirty="0">
                <a:solidFill>
                  <a:schemeClr val="bg1"/>
                </a:solidFill>
              </a:rPr>
              <a:t>39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LED_B </a:t>
            </a:r>
            <a:r>
              <a:rPr lang="en-US" sz="1200" dirty="0">
                <a:solidFill>
                  <a:schemeClr val="bg1"/>
                </a:solidFill>
              </a:rPr>
              <a:t>40 # output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set_io</a:t>
            </a:r>
            <a:r>
              <a:rPr lang="en-US" sz="1200" dirty="0">
                <a:solidFill>
                  <a:schemeClr val="bg1"/>
                </a:solidFill>
              </a:rPr>
              <a:t> -</a:t>
            </a:r>
            <a:r>
              <a:rPr lang="en-US" sz="1200" dirty="0" err="1">
                <a:solidFill>
                  <a:schemeClr val="bg1"/>
                </a:solidFill>
              </a:rPr>
              <a:t>nowarn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LED_R </a:t>
            </a:r>
            <a:r>
              <a:rPr lang="en-US" sz="1200" dirty="0">
                <a:solidFill>
                  <a:schemeClr val="bg1"/>
                </a:solidFill>
              </a:rPr>
              <a:t>41 # output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73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E51B-9EFE-4E4B-8180-3F146EE9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LED.V (VERILOG FILE)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91780-92E1-46A5-9266-CB6601F264E1}"/>
              </a:ext>
            </a:extLst>
          </p:cNvPr>
          <p:cNvSpPr/>
          <p:nvPr/>
        </p:nvSpPr>
        <p:spPr>
          <a:xfrm>
            <a:off x="1251678" y="2006938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LED_B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LED_B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92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7" y="2173085"/>
            <a:ext cx="8168093" cy="1492132"/>
          </a:xfrm>
        </p:spPr>
        <p:txBody>
          <a:bodyPr>
            <a:normAutofit/>
          </a:bodyPr>
          <a:lstStyle/>
          <a:p>
            <a:r>
              <a:rPr lang="en-US" sz="9600" dirty="0"/>
              <a:t>LED - COUNTER</a:t>
            </a:r>
          </a:p>
        </p:txBody>
      </p:sp>
    </p:spTree>
    <p:extLst>
      <p:ext uri="{BB962C8B-B14F-4D97-AF65-F5344CB8AC3E}">
        <p14:creationId xmlns:p14="http://schemas.microsoft.com/office/powerpoint/2010/main" val="330493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072D-298E-4CC2-BB36-14791ADD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1F5F0-5696-4557-B952-2A9ED312823F}"/>
              </a:ext>
            </a:extLst>
          </p:cNvPr>
          <p:cNvSpPr/>
          <p:nvPr/>
        </p:nvSpPr>
        <p:spPr>
          <a:xfrm>
            <a:off x="1502139" y="1414201"/>
            <a:ext cx="48387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rgb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CLK,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LED_R,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LED_G,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LED_B,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LCD_PWM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LCD_PWM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initial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CLK)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LED_R 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LED_G 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LED_B 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67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6B1F-8AD4-40FF-B973-8F3C9A5D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67430-8CFC-4CFC-AA37-6D4D1744149A}"/>
              </a:ext>
            </a:extLst>
          </p:cNvPr>
          <p:cNvSpPr/>
          <p:nvPr/>
        </p:nvSpPr>
        <p:spPr>
          <a:xfrm>
            <a:off x="1251678" y="1931667"/>
            <a:ext cx="8267700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`timescale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1ns/1ps 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rgb_tb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wire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led_r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wire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led_g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wire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led_b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wire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led_pwm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rgb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leds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(.CLK(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),.LED_R(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led_r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),.LED_G(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led_g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.LED_B(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led_b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),.LCD_PWM(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led_pwm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#(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initial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dumpfile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rgb_tb.vcd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dumpvars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,rgb_tb);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#1000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$finish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87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E1DB-9642-4353-AAFE-66C20C94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APIO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84D3B-B6D7-4564-AB3C-1536CE050E42}"/>
              </a:ext>
            </a:extLst>
          </p:cNvPr>
          <p:cNvSpPr/>
          <p:nvPr/>
        </p:nvSpPr>
        <p:spPr>
          <a:xfrm>
            <a:off x="1251677" y="2003762"/>
            <a:ext cx="1017832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apio</a:t>
            </a:r>
            <a:r>
              <a:rPr lang="en-US" dirty="0">
                <a:solidFill>
                  <a:srgbClr val="00B0F0"/>
                </a:solidFill>
              </a:rPr>
              <a:t> verify</a:t>
            </a:r>
          </a:p>
          <a:p>
            <a:r>
              <a:rPr lang="en-US" dirty="0" err="1">
                <a:solidFill>
                  <a:schemeClr val="bg1"/>
                </a:solidFill>
              </a:rPr>
              <a:t>iverilog</a:t>
            </a:r>
            <a:r>
              <a:rPr lang="en-US" dirty="0">
                <a:solidFill>
                  <a:schemeClr val="bg1"/>
                </a:solidFill>
              </a:rPr>
              <a:t> -o </a:t>
            </a:r>
            <a:r>
              <a:rPr lang="en-US" dirty="0" err="1">
                <a:solidFill>
                  <a:schemeClr val="bg1"/>
                </a:solidFill>
              </a:rPr>
              <a:t>hardware.out</a:t>
            </a:r>
            <a:r>
              <a:rPr lang="en-US" dirty="0">
                <a:solidFill>
                  <a:schemeClr val="bg1"/>
                </a:solidFill>
              </a:rPr>
              <a:t> -D VCD_OUTPUT= "C:\msys64\opt\homedir\.apio\packages\toolchain-iverilog\vlib\cells_sim.v" </a:t>
            </a:r>
            <a:r>
              <a:rPr lang="en-US" dirty="0" err="1">
                <a:solidFill>
                  <a:schemeClr val="bg1"/>
                </a:solidFill>
              </a:rPr>
              <a:t>rgb.v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========================= [SUCCESS] Took 0.30 seconds============================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5C3DD-30DD-40D2-9D60-C0189A64811D}"/>
              </a:ext>
            </a:extLst>
          </p:cNvPr>
          <p:cNvSpPr/>
          <p:nvPr/>
        </p:nvSpPr>
        <p:spPr>
          <a:xfrm>
            <a:off x="1251677" y="3333336"/>
            <a:ext cx="10178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apio</a:t>
            </a:r>
            <a:r>
              <a:rPr lang="en-US" dirty="0">
                <a:solidFill>
                  <a:srgbClr val="00B0F0"/>
                </a:solidFill>
              </a:rPr>
              <a:t> lint</a:t>
            </a:r>
          </a:p>
          <a:p>
            <a:r>
              <a:rPr lang="en-US" dirty="0" err="1">
                <a:solidFill>
                  <a:schemeClr val="bg1"/>
                </a:solidFill>
              </a:rPr>
              <a:t>verilator</a:t>
            </a:r>
            <a:r>
              <a:rPr lang="en-US" dirty="0">
                <a:solidFill>
                  <a:schemeClr val="bg1"/>
                </a:solidFill>
              </a:rPr>
              <a:t> --lint-only -IC:\msys64\opt\</a:t>
            </a:r>
            <a:r>
              <a:rPr lang="en-US" dirty="0" err="1">
                <a:solidFill>
                  <a:schemeClr val="bg1"/>
                </a:solidFill>
              </a:rPr>
              <a:t>homedir</a:t>
            </a:r>
            <a:r>
              <a:rPr lang="en-US" dirty="0">
                <a:solidFill>
                  <a:schemeClr val="bg1"/>
                </a:solidFill>
              </a:rPr>
              <a:t>\.</a:t>
            </a:r>
            <a:r>
              <a:rPr lang="en-US" dirty="0" err="1">
                <a:solidFill>
                  <a:schemeClr val="bg1"/>
                </a:solidFill>
              </a:rPr>
              <a:t>apio</a:t>
            </a:r>
            <a:r>
              <a:rPr lang="en-US" dirty="0">
                <a:solidFill>
                  <a:schemeClr val="bg1"/>
                </a:solidFill>
              </a:rPr>
              <a:t>\packages\toolchain-</a:t>
            </a:r>
            <a:r>
              <a:rPr lang="en-US" dirty="0" err="1">
                <a:solidFill>
                  <a:schemeClr val="bg1"/>
                </a:solidFill>
              </a:rPr>
              <a:t>verilator</a:t>
            </a:r>
            <a:r>
              <a:rPr lang="en-US" dirty="0">
                <a:solidFill>
                  <a:schemeClr val="bg1"/>
                </a:solidFill>
              </a:rPr>
              <a:t>\share </a:t>
            </a:r>
            <a:r>
              <a:rPr lang="en-US" dirty="0" err="1">
                <a:solidFill>
                  <a:schemeClr val="bg1"/>
                </a:solidFill>
              </a:rPr>
              <a:t>rgb.v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========================= [SUCCESS] Took 0.21 seconds============================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58368-BF0E-4AFD-8730-24C6398E3A7C}"/>
              </a:ext>
            </a:extLst>
          </p:cNvPr>
          <p:cNvSpPr/>
          <p:nvPr/>
        </p:nvSpPr>
        <p:spPr>
          <a:xfrm>
            <a:off x="1251677" y="4385911"/>
            <a:ext cx="1017832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apio</a:t>
            </a:r>
            <a:r>
              <a:rPr lang="en-US" dirty="0">
                <a:solidFill>
                  <a:srgbClr val="00B0F0"/>
                </a:solidFill>
              </a:rPr>
              <a:t> sim</a:t>
            </a:r>
          </a:p>
          <a:p>
            <a:r>
              <a:rPr lang="en-US" dirty="0" err="1">
                <a:solidFill>
                  <a:schemeClr val="bg1"/>
                </a:solidFill>
              </a:rPr>
              <a:t>iverilog</a:t>
            </a:r>
            <a:r>
              <a:rPr lang="en-US" dirty="0">
                <a:solidFill>
                  <a:schemeClr val="bg1"/>
                </a:solidFill>
              </a:rPr>
              <a:t> -o </a:t>
            </a:r>
            <a:r>
              <a:rPr lang="en-US" dirty="0" err="1">
                <a:solidFill>
                  <a:schemeClr val="bg1"/>
                </a:solidFill>
              </a:rPr>
              <a:t>rgb_tb.out</a:t>
            </a:r>
            <a:r>
              <a:rPr lang="en-US" dirty="0">
                <a:solidFill>
                  <a:schemeClr val="bg1"/>
                </a:solidFill>
              </a:rPr>
              <a:t> -D VCD_OUTPUT=</a:t>
            </a:r>
            <a:r>
              <a:rPr lang="en-US" dirty="0" err="1">
                <a:solidFill>
                  <a:schemeClr val="bg1"/>
                </a:solidFill>
              </a:rPr>
              <a:t>rgb_tb</a:t>
            </a:r>
            <a:r>
              <a:rPr lang="en-US" dirty="0">
                <a:solidFill>
                  <a:schemeClr val="bg1"/>
                </a:solidFill>
              </a:rPr>
              <a:t> "C:\msys64\opt\homedir\.apio\packages\toolchain-iverilog\vlib\cells_sim.v" </a:t>
            </a:r>
            <a:r>
              <a:rPr lang="en-US" dirty="0" err="1">
                <a:solidFill>
                  <a:schemeClr val="bg1"/>
                </a:solidFill>
              </a:rPr>
              <a:t>rgb.v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rgb_tb.v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vvp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rgb_tb.out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VCD info: </a:t>
            </a:r>
            <a:r>
              <a:rPr lang="en-US" dirty="0" err="1">
                <a:solidFill>
                  <a:schemeClr val="bg1"/>
                </a:solidFill>
              </a:rPr>
              <a:t>dumpfile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rgb_tb.vcd</a:t>
            </a:r>
            <a:r>
              <a:rPr lang="en-US" dirty="0">
                <a:solidFill>
                  <a:schemeClr val="bg1"/>
                </a:solidFill>
              </a:rPr>
              <a:t> opened for output.</a:t>
            </a:r>
          </a:p>
          <a:p>
            <a:r>
              <a:rPr lang="en-US" dirty="0" err="1">
                <a:solidFill>
                  <a:schemeClr val="bg1"/>
                </a:solidFill>
              </a:rPr>
              <a:t>gtkwave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rgb_tb.vcd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rgb_tb.gtkw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90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64D6F-60D5-4898-B027-CBB6A08C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19100"/>
            <a:ext cx="9544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9DCE-44A9-4405-9011-A55FC7C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LEARN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BE4F-B9D8-4BC0-90C3-A6116FD9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FPGA and how it works</a:t>
            </a:r>
          </a:p>
          <a:p>
            <a:r>
              <a:rPr lang="en-US" dirty="0"/>
              <a:t>How to use visual design tools to create hardware solutions</a:t>
            </a:r>
          </a:p>
          <a:p>
            <a:r>
              <a:rPr lang="en-US" dirty="0"/>
              <a:t>Verilog basics</a:t>
            </a:r>
          </a:p>
          <a:p>
            <a:r>
              <a:rPr lang="en-US" dirty="0"/>
              <a:t>How to create audio and video</a:t>
            </a:r>
          </a:p>
          <a:p>
            <a:r>
              <a:rPr lang="en-US" dirty="0"/>
              <a:t>Create CPU</a:t>
            </a:r>
          </a:p>
          <a:p>
            <a:r>
              <a:rPr lang="en-US" dirty="0"/>
              <a:t>Use existing </a:t>
            </a:r>
            <a:r>
              <a:rPr lang="en-US" dirty="0" err="1"/>
              <a:t>Risc</a:t>
            </a:r>
            <a:r>
              <a:rPr lang="en-US" dirty="0"/>
              <a:t>-V CPU core and run C programs on it</a:t>
            </a:r>
          </a:p>
          <a:p>
            <a:r>
              <a:rPr lang="en-US" dirty="0"/>
              <a:t>Run </a:t>
            </a:r>
            <a:r>
              <a:rPr lang="en-US" dirty="0" err="1"/>
              <a:t>MicroPython</a:t>
            </a:r>
            <a:r>
              <a:rPr lang="en-US" dirty="0"/>
              <a:t> on FPGA and program directly on it</a:t>
            </a:r>
          </a:p>
          <a:p>
            <a:r>
              <a:rPr lang="en-US" dirty="0"/>
              <a:t>And much more …</a:t>
            </a:r>
          </a:p>
        </p:txBody>
      </p:sp>
    </p:spTree>
    <p:extLst>
      <p:ext uri="{BB962C8B-B14F-4D97-AF65-F5344CB8AC3E}">
        <p14:creationId xmlns:p14="http://schemas.microsoft.com/office/powerpoint/2010/main" val="2575430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2076804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C0CC-163D-491E-A7F1-5214C6FF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361F2-52B5-48D8-BEFE-5187F7D79EE4}"/>
              </a:ext>
            </a:extLst>
          </p:cNvPr>
          <p:cNvSpPr/>
          <p:nvPr/>
        </p:nvSpPr>
        <p:spPr>
          <a:xfrm>
            <a:off x="1251678" y="2123718"/>
            <a:ext cx="6096000" cy="424731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button_rgb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CLK,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LED_R,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LED_G,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LED_B,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LCD_PWM,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B0,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B1,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B2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LCD_PWM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LED_R = !B0;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LED_G = !B1;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LED_B = !B2;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65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CCCE-7120-4677-B9C7-980243FB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AS TRIGGER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419E2-08FC-4BF3-905A-D18A11915597}"/>
              </a:ext>
            </a:extLst>
          </p:cNvPr>
          <p:cNvSpPr/>
          <p:nvPr/>
        </p:nvSpPr>
        <p:spPr>
          <a:xfrm>
            <a:off x="1251678" y="2073771"/>
            <a:ext cx="6096000" cy="461664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CLK,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LED_R,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LED_G,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LED_B,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LCD_PWM,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B0)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LCD_PWM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LED_R 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LED_G 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LED_B 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1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BEE5-3A6B-411B-994A-C6918CC3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DEBOUNCER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57193-DE3A-4891-A4FD-224872C1E611}"/>
              </a:ext>
            </a:extLst>
          </p:cNvPr>
          <p:cNvSpPr/>
          <p:nvPr/>
        </p:nvSpPr>
        <p:spPr>
          <a:xfrm>
            <a:off x="1251678" y="1128451"/>
            <a:ext cx="6096000" cy="569386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button_rgb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CLK,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LED_R,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LED_G,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LED_B,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 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LCD_PWM,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CLK)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B0;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B0 ==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LCD_PWM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LED_R 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LED_G 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LED_B = !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29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different buttons to different RGB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69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3537107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70FA-1B55-4070-A0E3-8EA62A9D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9EE4-33DB-4936-ABE5-427149B4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– Analog Converter</a:t>
            </a:r>
          </a:p>
          <a:p>
            <a:r>
              <a:rPr lang="en-US" dirty="0"/>
              <a:t>PWM</a:t>
            </a:r>
          </a:p>
          <a:p>
            <a:r>
              <a:rPr lang="en-US" dirty="0"/>
              <a:t>We will change frequency of change, but keep 50% duty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74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115B-C4F6-4AD7-90E0-FB7E5E0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SOUNDS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5A87F-9062-45C0-B788-61FE3EC93D46}"/>
              </a:ext>
            </a:extLst>
          </p:cNvPr>
          <p:cNvSpPr/>
          <p:nvPr/>
        </p:nvSpPr>
        <p:spPr>
          <a:xfrm>
            <a:off x="1251678" y="1874517"/>
            <a:ext cx="4129947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audio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CLK,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LCD_PWM,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B0,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B1,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B2,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B3,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B4,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B5,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AUDIO);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parameter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TONE_A4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12000000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440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parameter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TONE_B4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12000000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494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parameter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TONE_C5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12000000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523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parameter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TONE_D5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12000000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587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parameter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TONE_E5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12000000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659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parameter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TONE_F5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12000000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698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parameter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TONE_G5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12000000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783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counter;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DD26C-A917-4DBD-AF69-630DB9946EEB}"/>
              </a:ext>
            </a:extLst>
          </p:cNvPr>
          <p:cNvSpPr/>
          <p:nvPr/>
        </p:nvSpPr>
        <p:spPr>
          <a:xfrm>
            <a:off x="5915025" y="1874517"/>
            <a:ext cx="4552950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CLK) 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(counter==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counter &lt;= (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B0 ? TONE_A4-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B1 ? TONE_B4-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B2 ? TONE_C5-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B3 ? TONE_D5-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B4 ? TONE_E5-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B5 ? TONE_F5-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counter &lt;= counter-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CLK) 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(counter==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AUDIO &lt;= ~AUDIO;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LCD_PWM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81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police car siren sound</a:t>
            </a:r>
          </a:p>
          <a:p>
            <a:r>
              <a:rPr lang="en-US" dirty="0"/>
              <a:t>Play full octave round and round</a:t>
            </a:r>
          </a:p>
        </p:txBody>
      </p:sp>
    </p:spTree>
    <p:extLst>
      <p:ext uri="{BB962C8B-B14F-4D97-AF65-F5344CB8AC3E}">
        <p14:creationId xmlns:p14="http://schemas.microsoft.com/office/powerpoint/2010/main" val="1882147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2887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112303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04EB-9D1C-4062-B630-114D3041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D04835-8362-4AC4-8126-BCA4E8B77CC2}"/>
              </a:ext>
            </a:extLst>
          </p:cNvPr>
          <p:cNvSpPr/>
          <p:nvPr/>
        </p:nvSpPr>
        <p:spPr>
          <a:xfrm>
            <a:off x="1468073" y="1384184"/>
            <a:ext cx="6425967" cy="49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front porch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A1084-0781-4FE8-887D-A783D7D7B8D4}"/>
              </a:ext>
            </a:extLst>
          </p:cNvPr>
          <p:cNvSpPr/>
          <p:nvPr/>
        </p:nvSpPr>
        <p:spPr>
          <a:xfrm>
            <a:off x="1468073" y="5099820"/>
            <a:ext cx="6425967" cy="4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back porch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35716D-2DEE-4954-9E3C-229EBE7B0F3B}"/>
              </a:ext>
            </a:extLst>
          </p:cNvPr>
          <p:cNvSpPr/>
          <p:nvPr/>
        </p:nvSpPr>
        <p:spPr>
          <a:xfrm>
            <a:off x="1468073" y="5586655"/>
            <a:ext cx="6425967" cy="3670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sync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8D2FFF-BF95-4CCD-BDE6-C1643338FB89}"/>
              </a:ext>
            </a:extLst>
          </p:cNvPr>
          <p:cNvSpPr/>
          <p:nvPr/>
        </p:nvSpPr>
        <p:spPr>
          <a:xfrm>
            <a:off x="1468073" y="1874517"/>
            <a:ext cx="1191152" cy="322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front </a:t>
            </a:r>
          </a:p>
          <a:p>
            <a:pPr algn="ctr"/>
            <a:r>
              <a:rPr lang="en-US" dirty="0"/>
              <a:t>porch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A2952-B061-4A90-927A-49D0531648AC}"/>
              </a:ext>
            </a:extLst>
          </p:cNvPr>
          <p:cNvSpPr/>
          <p:nvPr/>
        </p:nvSpPr>
        <p:spPr>
          <a:xfrm>
            <a:off x="6615403" y="1873817"/>
            <a:ext cx="1278635" cy="322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</a:t>
            </a:r>
          </a:p>
          <a:p>
            <a:pPr algn="ctr"/>
            <a:r>
              <a:rPr lang="en-US" dirty="0"/>
              <a:t>back</a:t>
            </a:r>
          </a:p>
          <a:p>
            <a:pPr algn="ctr"/>
            <a:r>
              <a:rPr lang="en-US" dirty="0"/>
              <a:t>porch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05E85-20B2-4E17-B750-E3B9C22C9BFF}"/>
              </a:ext>
            </a:extLst>
          </p:cNvPr>
          <p:cNvSpPr/>
          <p:nvPr/>
        </p:nvSpPr>
        <p:spPr>
          <a:xfrm>
            <a:off x="7894039" y="1384183"/>
            <a:ext cx="461396" cy="45694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Horizontal sync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48998-543D-4419-8121-49AB92CB6536}"/>
              </a:ext>
            </a:extLst>
          </p:cNvPr>
          <p:cNvSpPr/>
          <p:nvPr/>
        </p:nvSpPr>
        <p:spPr>
          <a:xfrm>
            <a:off x="2659225" y="1874517"/>
            <a:ext cx="3956177" cy="3222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Visible area</a:t>
            </a:r>
          </a:p>
        </p:txBody>
      </p:sp>
    </p:spTree>
    <p:extLst>
      <p:ext uri="{BB962C8B-B14F-4D97-AF65-F5344CB8AC3E}">
        <p14:creationId xmlns:p14="http://schemas.microsoft.com/office/powerpoint/2010/main" val="2646330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C49C-0D78-42D7-B696-DE16167F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generator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96310-63FF-4F8C-9BB4-3219B10E1AB1}"/>
              </a:ext>
            </a:extLst>
          </p:cNvPr>
          <p:cNvSpPr/>
          <p:nvPr/>
        </p:nvSpPr>
        <p:spPr>
          <a:xfrm>
            <a:off x="1251678" y="1874517"/>
            <a:ext cx="8267701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/* ------------------------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Clock generator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------------------------*/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clkhf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locked;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pixclk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(* ROUTE_THROUGH_FABRIC=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SB_HFOSC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#(.CLKHF_DIV(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"0b01"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hfosc_i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.CLKHFEN(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.CLKHFPU(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.CLKHF(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clkhf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pll_i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clock_in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clkhf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clock_out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pixclk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 .locked(locked))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81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CC07-B901-4C61-B025-E945556E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B08D8-A08A-437F-8189-3509DCD730DC}"/>
              </a:ext>
            </a:extLst>
          </p:cNvPr>
          <p:cNvSpPr/>
          <p:nvPr/>
        </p:nvSpPr>
        <p:spPr>
          <a:xfrm>
            <a:off x="1365978" y="1128451"/>
            <a:ext cx="7000875" cy="56938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* Given input frequency: 24.000 MHz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* Requested output frequency: 19.200 MHz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* Achieved output frequency: 19.125 MHz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clock_in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clock_out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locked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SB_PLL40_CORE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#(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.FEEDBACK_PATH(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"SIMPLE"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.DIVR(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4'b0001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    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DIVR = 1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.DIVF(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7'b0110010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 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DIVF = 50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.DIVQ(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3'b101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     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DIVQ = 5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.FILTER_RANGE(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3'b001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  </a:t>
            </a:r>
            <a:r>
              <a:rPr lang="en-US" sz="1400" dirty="0">
                <a:solidFill>
                  <a:srgbClr val="608B4E"/>
                </a:solidFill>
                <a:latin typeface="Consolas" panose="020B0609020204030204" pitchFamily="49" charset="0"/>
              </a:rPr>
              <a:t>// FILTER_RANGE = 1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)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.LOCK(locked),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.RESETB(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.BYPASS(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.REFERENCECLK(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clock_in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.PLLOUTGLOBAL(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clock_out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14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4098-3502-411E-A206-8AD8A0DD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generator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2B5A5-FE9B-44A3-BC2F-9F224D4E66D9}"/>
              </a:ext>
            </a:extLst>
          </p:cNvPr>
          <p:cNvSpPr/>
          <p:nvPr/>
        </p:nvSpPr>
        <p:spPr>
          <a:xfrm>
            <a:off x="1251678" y="2071629"/>
            <a:ext cx="705802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//19.2MHz pixel clock in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resetn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lcd_dat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lcd_hsync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lcd_vsync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lcd_den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v_pos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rgb_data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22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50C2-F628-4080-B2C8-8A7005F5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COLOR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CA47-F62B-4814-9253-8EB34795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181983"/>
            <a:ext cx="10178322" cy="2697609"/>
          </a:xfrm>
        </p:spPr>
        <p:txBody>
          <a:bodyPr/>
          <a:lstStyle/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Try different colors</a:t>
            </a:r>
          </a:p>
          <a:p>
            <a:pPr lvl="1"/>
            <a:r>
              <a:rPr lang="en-US" dirty="0"/>
              <a:t>Try to change color depending of button 0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FD248-BDB7-4FFC-AAE6-E444E1B21081}"/>
              </a:ext>
            </a:extLst>
          </p:cNvPr>
          <p:cNvSpPr/>
          <p:nvPr/>
        </p:nvSpPr>
        <p:spPr>
          <a:xfrm>
            <a:off x="1251678" y="2489951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rgb_data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24'hff0000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9587-4AB1-47FA-8592-5524635D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9BFCC-1D44-4101-A0ED-8C90D3C591EC}"/>
              </a:ext>
            </a:extLst>
          </p:cNvPr>
          <p:cNvSpPr/>
          <p:nvPr/>
        </p:nvSpPr>
        <p:spPr>
          <a:xfrm>
            <a:off x="1174459" y="2967335"/>
            <a:ext cx="796954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rgb_data = (h_pos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320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		h_pos[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 ^ v_pos[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 ?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24'h000000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		24'h000000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97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AF9D-B576-4DE4-A0AA-555EA8FE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DD73-3431-4AB5-A386-00B29F6546E6}"/>
              </a:ext>
            </a:extLst>
          </p:cNvPr>
          <p:cNvSpPr/>
          <p:nvPr/>
        </p:nvSpPr>
        <p:spPr>
          <a:xfrm>
            <a:off x="1065401" y="2136339"/>
            <a:ext cx="988223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rgb_data = (h_pos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? {h_pos[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18'd0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 :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	(h_pos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? {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h_pos[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 :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	(h_pos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192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? {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16'd0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h_pos[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 :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	(h_pos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256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? {h_pos[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h_pos[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h_pos[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 :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	(h_pos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320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? {h_pos[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h_pos[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 :</a:t>
            </a:r>
          </a:p>
          <a:p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	24'd0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79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A565-AF95-4BD9-927A-922ADB03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BA81D-8DA0-4C9D-A63D-CAAE8BA6E0A5}"/>
              </a:ext>
            </a:extLst>
          </p:cNvPr>
          <p:cNvSpPr/>
          <p:nvPr/>
        </p:nvSpPr>
        <p:spPr>
          <a:xfrm>
            <a:off x="1251678" y="1942743"/>
            <a:ext cx="1033072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rgb_data =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(h_pos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B0) ?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(h_pos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B1) ?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(h_pos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B2) ?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(h_pos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B3) ?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(h_pos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B5) ?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24'hff6633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(h_pos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h_pos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&gt;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v_pos &lt;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&amp;&amp; B4) ?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24'hff6633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24'h000000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69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key-test example according to your board layout</a:t>
            </a:r>
          </a:p>
          <a:p>
            <a:r>
              <a:rPr lang="en-US" dirty="0"/>
              <a:t>Try generating flag image</a:t>
            </a:r>
          </a:p>
          <a:p>
            <a:r>
              <a:rPr lang="en-US" dirty="0"/>
              <a:t>Experiment with idea of your own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127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7" y="2173085"/>
            <a:ext cx="8891545" cy="1492132"/>
          </a:xfrm>
        </p:spPr>
        <p:txBody>
          <a:bodyPr>
            <a:normAutofit/>
          </a:bodyPr>
          <a:lstStyle/>
          <a:p>
            <a:r>
              <a:rPr lang="en-US" sz="9600" dirty="0"/>
              <a:t>STATE MACHINES</a:t>
            </a:r>
          </a:p>
        </p:txBody>
      </p:sp>
    </p:spTree>
    <p:extLst>
      <p:ext uri="{BB962C8B-B14F-4D97-AF65-F5344CB8AC3E}">
        <p14:creationId xmlns:p14="http://schemas.microsoft.com/office/powerpoint/2010/main" val="108346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3059E-2DC3-4947-833F-39567D2A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84" y="315214"/>
            <a:ext cx="4747831" cy="62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43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769B-96D1-464A-A0C7-7744F8D5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state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DAF50-1D04-4B9C-9AF3-68273CC5BA84}"/>
              </a:ext>
            </a:extLst>
          </p:cNvPr>
          <p:cNvSpPr/>
          <p:nvPr/>
        </p:nvSpPr>
        <p:spPr>
          <a:xfrm>
            <a:off x="1251678" y="1702296"/>
            <a:ext cx="6096000" cy="504753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state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2'b00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initial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rgb_data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24'h0000ff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pixclk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(state)</a:t>
            </a:r>
          </a:p>
          <a:p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		2'b00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		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32'h02ffffff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		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rgb_data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clk_cnt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32'd0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		state &lt;=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2'b01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		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			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		2'b01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83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states</a:t>
            </a:r>
          </a:p>
          <a:p>
            <a:r>
              <a:rPr lang="en-US" dirty="0"/>
              <a:t>Make buttons change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42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103905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A8D1-7DF6-4495-9E97-177CEAEC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SYNCED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C0069-6F44-4180-9096-C1B89EAEC5FE}"/>
              </a:ext>
            </a:extLst>
          </p:cNvPr>
          <p:cNvSpPr/>
          <p:nvPr/>
        </p:nvSpPr>
        <p:spPr>
          <a:xfrm>
            <a:off x="1251678" y="2023319"/>
            <a:ext cx="6096000" cy="452431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font_rom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store[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4095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initial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readmemh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font_vga.mem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store);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&lt;= store[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56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font/background color in example</a:t>
            </a:r>
          </a:p>
          <a:p>
            <a:r>
              <a:rPr lang="en-US" dirty="0"/>
              <a:t>Use your of custom text displayed</a:t>
            </a:r>
          </a:p>
          <a:p>
            <a:r>
              <a:rPr lang="en-US" dirty="0"/>
              <a:t>Try making text to be double width or double height when displayed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1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SPRITES</a:t>
            </a:r>
          </a:p>
        </p:txBody>
      </p:sp>
    </p:spTree>
    <p:extLst>
      <p:ext uri="{BB962C8B-B14F-4D97-AF65-F5344CB8AC3E}">
        <p14:creationId xmlns:p14="http://schemas.microsoft.com/office/powerpoint/2010/main" val="1345870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4674-66DB-48C2-95F1-59555FA7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wide indexed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2212EF-9F42-43A4-85AC-2FDFCCEA4510}"/>
              </a:ext>
            </a:extLst>
          </p:cNvPr>
          <p:cNvSpPr/>
          <p:nvPr/>
        </p:nvSpPr>
        <p:spPr>
          <a:xfrm>
            <a:off x="1251678" y="1379577"/>
            <a:ext cx="4423408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module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sprite_rom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output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24'h000000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24'h180002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24'h240001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24'h390100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24'h530000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24'h710000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24'h8a0000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24'ha20000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24'hba0000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24'hdd0002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24'hff0000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24'hff3031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24'hff5f62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24'hff8d8b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24'hffcccb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palette[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FD6D0-9689-42FA-B67A-863A3D88CFD6}"/>
              </a:ext>
            </a:extLst>
          </p:cNvPr>
          <p:cNvSpPr/>
          <p:nvPr/>
        </p:nvSpPr>
        <p:spPr>
          <a:xfrm>
            <a:off x="6063343" y="1379577"/>
            <a:ext cx="4978400" cy="23698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store[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4095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initial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readmemh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sprite.mem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store);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palette[store[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]];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endmodule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899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7BC7-A59E-40D4-BDBE-631DC3B3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SPRITE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8E09E-CB02-4D91-9E0A-1EEB35697E37}"/>
              </a:ext>
            </a:extLst>
          </p:cNvPr>
          <p:cNvSpPr/>
          <p:nvPr/>
        </p:nvSpPr>
        <p:spPr>
          <a:xfrm>
            <a:off x="1251678" y="1874517"/>
            <a:ext cx="8382000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sprite_rgb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v_pos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sprite_rom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sprite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pixclk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}),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sprite_rgb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rgb_data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&amp;&amp;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v_pos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v_pos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sprite_rgb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457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27D9-9FBF-4B2D-AE62-AEC3B49C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SPRITE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05BE6-8EA8-4110-A1E0-866AC38FE485}"/>
              </a:ext>
            </a:extLst>
          </p:cNvPr>
          <p:cNvSpPr/>
          <p:nvPr/>
        </p:nvSpPr>
        <p:spPr>
          <a:xfrm>
            <a:off x="1367792" y="1128451"/>
            <a:ext cx="6096000" cy="569386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localparam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SCREEN_WIDTH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localparam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SCREEN_HEIGHT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240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sprite_vel_x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sprite_vel_y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sprite_vel_x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SCREEN_WIDTH)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sprite_vel_x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sprite_vel_y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end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SCREEN_HEIGHT)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begin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sprite_vel_y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end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sprite_vel_x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pos_y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sprite_vel_y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79136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speed of moving in example</a:t>
            </a:r>
          </a:p>
          <a:p>
            <a:r>
              <a:rPr lang="en-US" dirty="0"/>
              <a:t>Make sprite react on commands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AB1FF-A15B-42C5-96A6-072A2D12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14" y="314325"/>
            <a:ext cx="4746171" cy="62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253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PONG</a:t>
            </a:r>
          </a:p>
        </p:txBody>
      </p:sp>
    </p:spTree>
    <p:extLst>
      <p:ext uri="{BB962C8B-B14F-4D97-AF65-F5344CB8AC3E}">
        <p14:creationId xmlns:p14="http://schemas.microsoft.com/office/powerpoint/2010/main" val="3413305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79C3-47ED-41C8-96B7-B7568437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pads and 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FBAF1-8FE8-4207-8439-A207A3931436}"/>
              </a:ext>
            </a:extLst>
          </p:cNvPr>
          <p:cNvSpPr/>
          <p:nvPr/>
        </p:nvSpPr>
        <p:spPr>
          <a:xfrm>
            <a:off x="1251678" y="1534852"/>
            <a:ext cx="9278078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localparam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SCREEN_WIDTH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320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localparam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SCREEN_HEIGHT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240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localparam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PADDLE_SIZE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localparam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PADDLE_WIDTH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localparam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NET_WIDTH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 paddle1_y = (SCREEN_HEIGHT-PADDLE_SIZE)/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 paddle2_y = (SCREEN_HEIGHT-PADDLE_SIZE)/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assign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rgb_data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PADDLE_WIDTH &amp;&amp;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 paddle1_y &amp;&amp;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paddle1_y + PADDLE_SIZE) ?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 (SCREEN_WIDTH-PADDLE_WIDTH) &amp;&amp;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SCREEN_WIDTH &amp;&amp;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 paddle2_y &amp;&amp;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paddle2_y + PADDLE_SIZE) ?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 (SCREEN_WIDTH/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- NET_WIDTH &amp;&amp;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h_pos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(SCREEN_WIDTH/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+ NET_WIDTH &amp;&amp;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v_pos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24'hffffff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24'h000000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402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70CB-D7D9-44D0-A7BF-73C95C03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PADS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246B0-47D1-4EBF-B9D1-FACE6FF0A79A}"/>
              </a:ext>
            </a:extLst>
          </p:cNvPr>
          <p:cNvSpPr/>
          <p:nvPr/>
        </p:nvSpPr>
        <p:spPr>
          <a:xfrm>
            <a:off x="1251678" y="1487363"/>
            <a:ext cx="10178322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always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@(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posedge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(B1==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paddle1_y &lt;= (paddle1_y &gt;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? paddle1_y -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 paddle1_y;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(B3==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paddle1_y &lt;= (paddle1_y &lt; (SCREEN_HEIGHT-PADDLE_SIZE)) ? paddle1_y +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 paddle1_y;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(B5==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paddle2_y &lt;= (paddle2_y &gt;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? paddle2_y -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 paddle2_y;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(B4==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paddle2_y &lt;= (paddle2_y &lt; (SCREEN_HEIGHT-PADDLE_SIZE)) ? paddle2_y +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 paddle2_y;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71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color of elements on screen</a:t>
            </a:r>
          </a:p>
          <a:p>
            <a:r>
              <a:rPr lang="en-US" dirty="0"/>
              <a:t>Add obstacles on field</a:t>
            </a:r>
          </a:p>
          <a:p>
            <a:r>
              <a:rPr lang="en-US" dirty="0"/>
              <a:t>Try expanding “The Wall” game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004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399213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A85B-2866-402F-BAD7-C7762D4F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(1/2)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BE3A0A-DE9C-4F92-86F4-D9F0EA0E9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25647"/>
              </p:ext>
            </p:extLst>
          </p:nvPr>
        </p:nvGraphicFramePr>
        <p:xfrm>
          <a:off x="1060958" y="2093976"/>
          <a:ext cx="5105400" cy="3505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24886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4668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67934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937776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06531052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586339101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Instruction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48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dst, 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78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ADD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+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3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r0 -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66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ADC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+ reg +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2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SBC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r0 - reg -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860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AND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and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592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OR 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or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52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NOT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not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35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XOR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xor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47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 = reg + 1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35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DEC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 = reg - 1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72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CMP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flags of r0 -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172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TST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flags of r0 and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91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63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256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A040F0-599F-4FFE-96FD-3F9B3A27E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26085"/>
              </p:ext>
            </p:extLst>
          </p:nvPr>
        </p:nvGraphicFramePr>
        <p:xfrm>
          <a:off x="6361667" y="2093976"/>
          <a:ext cx="5105400" cy="3619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582087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82217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53287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493137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01206974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7168375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54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97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99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RCL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rotate with carry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4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RCR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rotate with carry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90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PUSH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681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POP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7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LOAD dst, [src]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67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STORE [dst], 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2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CS,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57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DS,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01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PUSH 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83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PUSH 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49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39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63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73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8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1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796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6966-79CC-432C-94CE-05F1D78A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(2/2)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B2A5B7-8A2E-48D3-ACF6-88CE9E977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37187"/>
              </p:ext>
            </p:extLst>
          </p:nvPr>
        </p:nvGraphicFramePr>
        <p:xfrm>
          <a:off x="1069848" y="2093976"/>
          <a:ext cx="5105400" cy="3048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969016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8120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9056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30826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23798977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635844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JMP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(unconditionally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14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JC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613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JNC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84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JM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21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JP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14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JZ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51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JNZ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28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32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(unconditionally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77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JRC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46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JRNC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053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JRM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14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JRP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50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JRZ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38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JRNZ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5618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3D28C6-CA31-46D2-9E10-36F0ECBB0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37713"/>
              </p:ext>
            </p:extLst>
          </p:nvPr>
        </p:nvGraphicFramePr>
        <p:xfrm>
          <a:off x="6342941" y="2093976"/>
          <a:ext cx="5105400" cy="2476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9013606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42685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34833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245829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1401997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068276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JUMP 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25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CALL 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09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SP,addr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440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 reg,[val]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66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OUT [val],reg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1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CS,val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79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DS,val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4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64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6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reg, 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8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LOAD reg, [val]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84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STORE [val],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1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4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587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31C1-884F-4318-B998-DF55B41D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9BC41-6D55-4BFB-8BE5-D6CB706800A8}"/>
              </a:ext>
            </a:extLst>
          </p:cNvPr>
          <p:cNvSpPr/>
          <p:nvPr/>
        </p:nvSpPr>
        <p:spPr>
          <a:xfrm>
            <a:off x="1251678" y="1515871"/>
            <a:ext cx="484432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ALU_OP_ADD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A + B;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ALU_OP_SUB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A - B;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ALU_OP_ADC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A + B + {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7'b0000000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CF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ALU_OP_SBC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A - B - {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7'b0000000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CF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ALU_OP_AND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A &amp; B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ALU_OP_OR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A | B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ALU_OP_NOT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~B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ALU_OP_XOR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A ^ B};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B60DE-2E22-4169-9D79-AB63B69274F4}"/>
              </a:ext>
            </a:extLst>
          </p:cNvPr>
          <p:cNvSpPr/>
          <p:nvPr/>
        </p:nvSpPr>
        <p:spPr>
          <a:xfrm>
            <a:off x="6096000" y="1515871"/>
            <a:ext cx="4310743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ALU_OP_SHL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ALU_OP_SHR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ALU_OP_SAL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Same as SHL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ALU_OP_SAR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ALU_OP_ROL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ALU_OP_ROR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ALU_OP_RCL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CF};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ALU_OP_RCR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CF,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769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executed binary</a:t>
            </a:r>
          </a:p>
          <a:p>
            <a:r>
              <a:rPr lang="en-US" dirty="0"/>
              <a:t>Add new instruction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148729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359972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1BA6B-072A-4330-AD68-90276385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44" y="304800"/>
            <a:ext cx="4709351" cy="61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23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463A-E8C6-421A-A6D2-7E1DDE70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MEMORY 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C3C1A-5632-4FF7-A7FD-27672E259A62}"/>
              </a:ext>
            </a:extLst>
          </p:cNvPr>
          <p:cNvSpPr/>
          <p:nvPr/>
        </p:nvSpPr>
        <p:spPr>
          <a:xfrm>
            <a:off x="419450" y="2181749"/>
            <a:ext cx="1149571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casex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boot,sysctl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]})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   // Turn-key BOOT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 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2'b10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8'bxxxxxxxx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boot_out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rd_boot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any address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MEM MAP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2'b00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8'b000xxxxx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rammain_out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rd_rammain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0x0000-0x1fff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2'b00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8'b11111011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ram_out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rd_ram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0xfb00-0xfbff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2'b00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8'b11111101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rom_out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rd_rom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0xfd00-0xfdff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I/O MAP - </a:t>
            </a:r>
            <a:r>
              <a:rPr lang="en-US" dirty="0" err="1">
                <a:solidFill>
                  <a:srgbClr val="608B4E"/>
                </a:solidFill>
                <a:latin typeface="Consolas" panose="020B0609020204030204" pitchFamily="49" charset="0"/>
              </a:rPr>
              <a:t>addr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[15:8] == </a:t>
            </a:r>
            <a:r>
              <a:rPr lang="en-US" dirty="0" err="1">
                <a:solidFill>
                  <a:srgbClr val="608B4E"/>
                </a:solidFill>
                <a:latin typeface="Consolas" panose="020B0609020204030204" pitchFamily="49" charset="0"/>
              </a:rPr>
              <a:t>addr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[7:0] for this section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2'b01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8'b000x000x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sio_out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rd_sio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0x00-0x01 0x10-0x11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endcase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890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DDA5-8F0D-4959-B91B-C1A70D43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MEMORY WRITES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7130-5B58-43EB-AB8F-3B548411800C}"/>
              </a:ext>
            </a:extLst>
          </p:cNvPr>
          <p:cNvSpPr/>
          <p:nvPr/>
        </p:nvSpPr>
        <p:spPr>
          <a:xfrm>
            <a:off x="1105948" y="2446407"/>
            <a:ext cx="979973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casex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sysctl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MEM MAP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8'b000xxxxx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}: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wr_rammain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~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wr_n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0x0000-0x1fff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8'b11111011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}: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wr_ram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~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wr_n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0xfb00-0xfbff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0xfd00-0xfdff read-only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I/O MAP - </a:t>
            </a:r>
            <a:r>
              <a:rPr lang="en-US" dirty="0" err="1">
                <a:solidFill>
                  <a:srgbClr val="608B4E"/>
                </a:solidFill>
                <a:latin typeface="Consolas" panose="020B0609020204030204" pitchFamily="49" charset="0"/>
              </a:rPr>
              <a:t>addr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[15:8] == </a:t>
            </a:r>
            <a:r>
              <a:rPr lang="en-US" dirty="0" err="1">
                <a:solidFill>
                  <a:srgbClr val="608B4E"/>
                </a:solidFill>
                <a:latin typeface="Consolas" panose="020B0609020204030204" pitchFamily="49" charset="0"/>
              </a:rPr>
              <a:t>addr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[7:0] for this section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8'b000x000x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}: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wr_sio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~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wr_n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0x00-0x01 0x10-0x11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endcase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636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E24D-0397-486E-BAA7-1779ABA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DEVICES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74E25-9957-4A62-B385-BE2F02BA0C16}"/>
              </a:ext>
            </a:extLst>
          </p:cNvPr>
          <p:cNvSpPr/>
          <p:nvPr/>
        </p:nvSpPr>
        <p:spPr>
          <a:xfrm>
            <a:off x="1065042" y="1128451"/>
            <a:ext cx="10551593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I8080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cpu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),.reset(reset),.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),.sync(sync),.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wr_n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wr_n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inta_n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inta_n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inte_o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inte_o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jmp_boot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boot_ff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),.reset(reset),.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rd_boot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boot_out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),.valid(boot));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rom_memory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#(.ADDR_WIDTH(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),.FILENAME(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turnmon.bin.mem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  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rd_rom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rom_out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ram_memory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#(.ADDR_WIDTH(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 	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rd_ram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),.we(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wr_ram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ram_out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ram_memory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#(.ADDR_WIDTH(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),.FILENAME(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"basic4k32.bin.mem"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mainmem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rd_rammain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),.we(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wr_rammain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rammain_out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mc6850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),.reset(reset),.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addr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rd_sio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),.we(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wr_sio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sio_out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969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first Altair code in BASIC</a:t>
            </a:r>
          </a:p>
          <a:p>
            <a:r>
              <a:rPr lang="en-US" dirty="0"/>
              <a:t>Display text on LCD</a:t>
            </a:r>
          </a:p>
        </p:txBody>
      </p:sp>
    </p:spTree>
    <p:extLst>
      <p:ext uri="{BB962C8B-B14F-4D97-AF65-F5344CB8AC3E}">
        <p14:creationId xmlns:p14="http://schemas.microsoft.com/office/powerpoint/2010/main" val="8304425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41430445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3DCC-A0C5-4B85-AF48-23D5BF0E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F02B7-A0D3-420D-B87D-5CD86DA4534D}"/>
              </a:ext>
            </a:extLst>
          </p:cNvPr>
          <p:cNvSpPr/>
          <p:nvPr/>
        </p:nvSpPr>
        <p:spPr>
          <a:xfrm>
            <a:off x="1251678" y="2398161"/>
            <a:ext cx="814251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reg_uart_clkdiv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(volatile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0x02000004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reg_uart_data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(volatile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0x02000008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reg_io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((volatile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0x03000000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reg_text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((volatile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0x04000000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reg_attr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((volatile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0x05000000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reg_tone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((volatile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0x06000000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542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7C7B-A6C6-465B-86D7-6D6D2CB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 over UART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EE1AF-548A-4515-B200-96448D689F01}"/>
              </a:ext>
            </a:extLst>
          </p:cNvPr>
          <p:cNvSpPr/>
          <p:nvPr/>
        </p:nvSpPr>
        <p:spPr>
          <a:xfrm>
            <a:off x="1251678" y="2184070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(c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(c !=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lcd_putch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(c);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reg_uart_data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c;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*p)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(*p)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putchar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(*(p++));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35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your own text by programming in C</a:t>
            </a:r>
          </a:p>
          <a:p>
            <a:r>
              <a:rPr lang="en-US" dirty="0"/>
              <a:t>Make terminal emulation in C</a:t>
            </a:r>
          </a:p>
          <a:p>
            <a:r>
              <a:rPr lang="en-US" dirty="0"/>
              <a:t>Write a small Q&amp;A game</a:t>
            </a:r>
          </a:p>
        </p:txBody>
      </p:sp>
    </p:spTree>
    <p:extLst>
      <p:ext uri="{BB962C8B-B14F-4D97-AF65-F5344CB8AC3E}">
        <p14:creationId xmlns:p14="http://schemas.microsoft.com/office/powerpoint/2010/main" val="4888399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79939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MICROPYTHON</a:t>
            </a:r>
          </a:p>
        </p:txBody>
      </p:sp>
    </p:spTree>
    <p:extLst>
      <p:ext uri="{BB962C8B-B14F-4D97-AF65-F5344CB8AC3E}">
        <p14:creationId xmlns:p14="http://schemas.microsoft.com/office/powerpoint/2010/main" val="29775265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5345-C111-4194-BE5D-24D7C5D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Python 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AF7B4-806C-4414-ACDE-DF73799C34A6}"/>
              </a:ext>
            </a:extLst>
          </p:cNvPr>
          <p:cNvSpPr/>
          <p:nvPr/>
        </p:nvSpPr>
        <p:spPr>
          <a:xfrm>
            <a:off x="1251678" y="2274838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a, b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 &lt; n: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‘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a, b = b,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a+b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	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fib(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0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6419122" cy="1492132"/>
          </a:xfrm>
        </p:spPr>
        <p:txBody>
          <a:bodyPr>
            <a:normAutofit/>
          </a:bodyPr>
          <a:lstStyle/>
          <a:p>
            <a:r>
              <a:rPr lang="en-US" sz="9600" dirty="0"/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38477557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C37A-250E-4537-916D-2E8A0A78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AcCessing</a:t>
            </a:r>
            <a:r>
              <a:rPr lang="en-US" dirty="0"/>
              <a:t> LEDS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1371E6-AE7F-4A4C-B474-0FD2375B563E}"/>
              </a:ext>
            </a:extLst>
          </p:cNvPr>
          <p:cNvSpPr/>
          <p:nvPr/>
        </p:nvSpPr>
        <p:spPr>
          <a:xfrm>
            <a:off x="1251678" y="2571768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blinky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pyb.LED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).on()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pyb.delay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pyb.LED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).off()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339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D022-41AE-45C0-A4B8-7D7787F1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Buttons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C8B84-5AF0-464F-82FC-E5307F2FC86F}"/>
              </a:ext>
            </a:extLst>
          </p:cNvPr>
          <p:cNvSpPr/>
          <p:nvPr/>
        </p:nvSpPr>
        <p:spPr>
          <a:xfrm>
            <a:off x="1251678" y="185060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but0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pyb.Switch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but1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pyb.Switch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but0()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605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D950-7F97-4EBC-9617-E937E4D9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SOUND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EEA59-A0D6-46FB-A436-745139723844}"/>
              </a:ext>
            </a:extLst>
          </p:cNvPr>
          <p:cNvSpPr/>
          <p:nvPr/>
        </p:nvSpPr>
        <p:spPr>
          <a:xfrm>
            <a:off x="1251678" y="177577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pyb.tone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440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pyb.delay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pyb.tone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440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024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839E-2EDC-4017-ACEC-EB3CF1B0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on LCD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ED14C-59B8-4B88-88B9-E64A01E8B3AE}"/>
              </a:ext>
            </a:extLst>
          </p:cNvPr>
          <p:cNvSpPr/>
          <p:nvPr/>
        </p:nvSpPr>
        <p:spPr>
          <a:xfrm>
            <a:off x="1251678" y="1783839"/>
            <a:ext cx="6096000" cy="31393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pyb.LCD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lcd.clear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lcd.move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lcd.write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lcd.move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lcd.write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627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me your Python skills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361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4F2-871C-48DB-8AB5-0229DDBF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878" y="2173085"/>
            <a:ext cx="7993922" cy="1492132"/>
          </a:xfrm>
        </p:spPr>
        <p:txBody>
          <a:bodyPr>
            <a:normAutofit/>
          </a:bodyPr>
          <a:lstStyle/>
          <a:p>
            <a:r>
              <a:rPr lang="en-US" sz="9600" dirty="0" err="1"/>
              <a:t>DeMOSTRATION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81898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C0D-B58A-403B-9637-7050081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Mikroelektronika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182-DB93-4FD0-B2ED-E8E734E3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boards with FPGA</a:t>
            </a:r>
          </a:p>
          <a:p>
            <a:r>
              <a:rPr lang="en-US" dirty="0"/>
              <a:t>Order any Click board with provided 20% discount code (valid one month from now)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56F9F-B0EC-4D5C-9B6C-8C337102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429000"/>
            <a:ext cx="3995586" cy="2996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BC885-DE01-4A86-81F6-CA0A2894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468" y="3428999"/>
            <a:ext cx="2247518" cy="29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897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730</TotalTime>
  <Words>2530</Words>
  <Application>Microsoft Office PowerPoint</Application>
  <PresentationFormat>Widescreen</PresentationFormat>
  <Paragraphs>1203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Arial</vt:lpstr>
      <vt:lpstr>Arial Black</vt:lpstr>
      <vt:lpstr>Consolas</vt:lpstr>
      <vt:lpstr>Gill Sans MT</vt:lpstr>
      <vt:lpstr>Impact</vt:lpstr>
      <vt:lpstr>Trebuchet MS</vt:lpstr>
      <vt:lpstr>Wingdings</vt:lpstr>
      <vt:lpstr>Badge</vt:lpstr>
      <vt:lpstr>FPGA 101 -Workshop</vt:lpstr>
      <vt:lpstr>Introduction</vt:lpstr>
      <vt:lpstr>THANKS</vt:lpstr>
      <vt:lpstr>WHAT WE ARE GOING TO LEARN ?</vt:lpstr>
      <vt:lpstr>Approach</vt:lpstr>
      <vt:lpstr>PowerPoint Presentation</vt:lpstr>
      <vt:lpstr>PowerPoint Presentation</vt:lpstr>
      <vt:lpstr>PowerPoint Presentation</vt:lpstr>
      <vt:lpstr>LET’s START</vt:lpstr>
      <vt:lpstr>Logic LEVELS</vt:lpstr>
      <vt:lpstr>Boolean operations</vt:lpstr>
      <vt:lpstr>D Flip-Flop</vt:lpstr>
      <vt:lpstr>What is FPGA ?</vt:lpstr>
      <vt:lpstr>Logic block</vt:lpstr>
      <vt:lpstr>How do we program  FPGA ?</vt:lpstr>
      <vt:lpstr>Open source tools</vt:lpstr>
      <vt:lpstr>And more…</vt:lpstr>
      <vt:lpstr>LET’s SETUP</vt:lpstr>
      <vt:lpstr>Install DRIVERS</vt:lpstr>
      <vt:lpstr>Windows update driver</vt:lpstr>
      <vt:lpstr>Icestudio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BASICS</vt:lpstr>
      <vt:lpstr>CREATE APIO PROJECT</vt:lpstr>
      <vt:lpstr>PCF FILE</vt:lpstr>
      <vt:lpstr>LED.V (VERILOG FILE)</vt:lpstr>
      <vt:lpstr>LED - COUNTER</vt:lpstr>
      <vt:lpstr>COUNTER</vt:lpstr>
      <vt:lpstr>TEST BENCH</vt:lpstr>
      <vt:lpstr>APIO TOOLS</vt:lpstr>
      <vt:lpstr>PowerPoint Presentation</vt:lpstr>
      <vt:lpstr>BUTTONS</vt:lpstr>
      <vt:lpstr>DIRECT CONNECTION</vt:lpstr>
      <vt:lpstr>BUTTON AS TRIGGER</vt:lpstr>
      <vt:lpstr>BUTTON DEBOUNCER</vt:lpstr>
      <vt:lpstr>Exercise</vt:lpstr>
      <vt:lpstr>AUDIO</vt:lpstr>
      <vt:lpstr>THEORY</vt:lpstr>
      <vt:lpstr>PLAY SOUNDS</vt:lpstr>
      <vt:lpstr>Exercise</vt:lpstr>
      <vt:lpstr>VIDEO</vt:lpstr>
      <vt:lpstr>Theory</vt:lpstr>
      <vt:lpstr>Clock generator</vt:lpstr>
      <vt:lpstr>PLL</vt:lpstr>
      <vt:lpstr>Video generator module</vt:lpstr>
      <vt:lpstr>ONE COLOR SCREEN</vt:lpstr>
      <vt:lpstr>CHECKERS</vt:lpstr>
      <vt:lpstr>STRIPES</vt:lpstr>
      <vt:lpstr>Key TEST</vt:lpstr>
      <vt:lpstr>Exercise</vt:lpstr>
      <vt:lpstr>STATE MACHINES</vt:lpstr>
      <vt:lpstr>Simple state machine</vt:lpstr>
      <vt:lpstr>Exercise</vt:lpstr>
      <vt:lpstr>MEMORY</vt:lpstr>
      <vt:lpstr>SYNCED MEMORY</vt:lpstr>
      <vt:lpstr>Exercise</vt:lpstr>
      <vt:lpstr>SPRITES</vt:lpstr>
      <vt:lpstr>4 bit wide indexed memory</vt:lpstr>
      <vt:lpstr>Display SPRITE</vt:lpstr>
      <vt:lpstr>MOVE SPRITE</vt:lpstr>
      <vt:lpstr>Exercise</vt:lpstr>
      <vt:lpstr>PONG</vt:lpstr>
      <vt:lpstr>Display pads and net</vt:lpstr>
      <vt:lpstr>Moving PADS</vt:lpstr>
      <vt:lpstr>Exercise</vt:lpstr>
      <vt:lpstr>CPU</vt:lpstr>
      <vt:lpstr>Instruction SET (1/2)</vt:lpstr>
      <vt:lpstr>Instruction SET (2/2)</vt:lpstr>
      <vt:lpstr>ALU</vt:lpstr>
      <vt:lpstr>Exercise</vt:lpstr>
      <vt:lpstr>COMPUTER</vt:lpstr>
      <vt:lpstr>MAPPING MEMORY READS</vt:lpstr>
      <vt:lpstr>MAPPING MEMORY WRITES</vt:lpstr>
      <vt:lpstr>MAPPING DEVICES</vt:lpstr>
      <vt:lpstr>Exercise</vt:lpstr>
      <vt:lpstr>RISC-V</vt:lpstr>
      <vt:lpstr>Memory mapped I/O</vt:lpstr>
      <vt:lpstr>Send data over UART</vt:lpstr>
      <vt:lpstr>Exercise</vt:lpstr>
      <vt:lpstr>MICROPYTHON</vt:lpstr>
      <vt:lpstr>Classic Python CODING</vt:lpstr>
      <vt:lpstr>AcCessing LEDS</vt:lpstr>
      <vt:lpstr>Accessing Buttons</vt:lpstr>
      <vt:lpstr>Let’s PLAY SOUND</vt:lpstr>
      <vt:lpstr>Display on LCD</vt:lpstr>
      <vt:lpstr>Exercise</vt:lpstr>
      <vt:lpstr>DeMOSTRATION</vt:lpstr>
      <vt:lpstr>Mikroelektronika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for software developers</dc:title>
  <dc:creator>Miodrag Milanovic</dc:creator>
  <cp:lastModifiedBy>Miodrag Milanovic</cp:lastModifiedBy>
  <cp:revision>10</cp:revision>
  <dcterms:created xsi:type="dcterms:W3CDTF">2017-10-28T07:49:42Z</dcterms:created>
  <dcterms:modified xsi:type="dcterms:W3CDTF">2018-05-27T08:34:51Z</dcterms:modified>
</cp:coreProperties>
</file>