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794" r:id="rId3"/>
    <p:sldId id="672" r:id="rId4"/>
    <p:sldId id="673" r:id="rId5"/>
    <p:sldId id="670" r:id="rId6"/>
    <p:sldId id="688" r:id="rId7"/>
    <p:sldId id="689" r:id="rId8"/>
    <p:sldId id="676" r:id="rId9"/>
    <p:sldId id="724" r:id="rId10"/>
    <p:sldId id="677" r:id="rId11"/>
    <p:sldId id="788" r:id="rId12"/>
    <p:sldId id="787" r:id="rId13"/>
    <p:sldId id="679" r:id="rId14"/>
    <p:sldId id="678" r:id="rId15"/>
    <p:sldId id="793" r:id="rId16"/>
    <p:sldId id="684" r:id="rId17"/>
    <p:sldId id="725" r:id="rId18"/>
    <p:sldId id="682" r:id="rId19"/>
    <p:sldId id="681" r:id="rId20"/>
    <p:sldId id="685" r:id="rId21"/>
    <p:sldId id="683" r:id="rId22"/>
    <p:sldId id="692" r:id="rId23"/>
    <p:sldId id="695" r:id="rId24"/>
    <p:sldId id="696" r:id="rId25"/>
    <p:sldId id="706" r:id="rId26"/>
    <p:sldId id="694" r:id="rId27"/>
    <p:sldId id="896" r:id="rId28"/>
    <p:sldId id="737" r:id="rId29"/>
    <p:sldId id="885" r:id="rId30"/>
    <p:sldId id="781" r:id="rId31"/>
    <p:sldId id="728" r:id="rId32"/>
    <p:sldId id="288" r:id="rId33"/>
    <p:sldId id="878" r:id="rId34"/>
    <p:sldId id="879" r:id="rId35"/>
    <p:sldId id="719" r:id="rId36"/>
    <p:sldId id="880" r:id="rId37"/>
    <p:sldId id="881" r:id="rId38"/>
    <p:sldId id="882" r:id="rId39"/>
    <p:sldId id="943" r:id="rId40"/>
    <p:sldId id="944" r:id="rId41"/>
    <p:sldId id="945" r:id="rId42"/>
    <p:sldId id="941" r:id="rId43"/>
    <p:sldId id="955" r:id="rId44"/>
    <p:sldId id="889" r:id="rId45"/>
    <p:sldId id="890" r:id="rId46"/>
    <p:sldId id="891" r:id="rId47"/>
    <p:sldId id="894" r:id="rId48"/>
    <p:sldId id="895" r:id="rId49"/>
    <p:sldId id="956" r:id="rId50"/>
    <p:sldId id="95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A0"/>
    <a:srgbClr val="000080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8403" autoAdjust="0"/>
  </p:normalViewPr>
  <p:slideViewPr>
    <p:cSldViewPr snapToGrid="0">
      <p:cViewPr varScale="1">
        <p:scale>
          <a:sx n="90" d="100"/>
          <a:sy n="90" d="100"/>
        </p:scale>
        <p:origin x="78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1F25B-69AE-4903-8504-5228045AD13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7F0F4-3C26-4460-9542-A08BAE8C6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1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35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D41CAD8-0AD4-4020-B1C1-27CC6F877717}" type="slidenum">
              <a:rPr lang="en-CA" altLang="en-US" smtClean="0"/>
              <a:pPr/>
              <a:t>32</a:t>
            </a:fld>
            <a:endParaRPr lang="en-CA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A4F7-12C9-45D0-890B-65E704577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151348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74A76-DB01-4AEA-AA62-961355629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69171"/>
            <a:ext cx="9144000" cy="86879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659A2-ED8A-49B1-9601-E93F84DC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25CCE-5C7E-4877-990E-CAAEC577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5BC02-DBBC-465C-9279-38C504E2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70A6ABC6-D8C8-CDBB-9FD9-5927314FF2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514927"/>
            <a:ext cx="9143999" cy="191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4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776D-42CF-4595-B03D-3DEEED19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8B14A-1862-44E2-8DD3-AC1E005C7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0443F-BAF7-448B-B441-89EE90D7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C13BF-C032-4830-B7E6-124E52F4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9D490-6B9A-4DB0-A784-6D89073D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3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CC714-CBD8-4426-9B90-EF4CAF3AF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B0799-EA0C-4ACC-AE4B-85841589C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ABD74-5911-4ED7-AC9F-69995A42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E2A9E-CCCB-4C72-965C-1A557225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7C878-66FF-4250-83E0-CAECB686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5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4DBF-A148-4D40-8841-9BB8B722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1142999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6CF3-C0A2-4614-8E84-1AFEE180E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47850"/>
            <a:ext cx="114300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B9E78-930E-43D9-8AFC-64E432D9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1BF68-7F0E-4759-82B3-AAFF5511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ACEDD-BCA8-40B9-9BC3-C55E3644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1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C8AC-5CA0-43D3-A96B-CDDD1E50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23595-6DA4-4E0C-8F24-D36F00CF3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FD1B8-63EE-41C8-A7AF-9F7E8BA4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2A579-FD19-4B34-858D-62CA8A15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0FD5E-6B81-4E31-BEBF-2539D75E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1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7D42-DC0F-4D3B-B85B-41A94AE1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20675"/>
            <a:ext cx="1143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E72D-103C-4DC6-8052-5272486A6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825625"/>
            <a:ext cx="5638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922DF-619A-401A-849C-F42E1F09C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3879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8525B-C8A4-4670-9272-235EEEF1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77B09-7860-4EB6-AD77-FD537324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C1CA2-8A10-4B76-85CC-DBBB293C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3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7752-B71D-4BAD-B753-31B17604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B5061-2F1B-4C8E-9EE7-901407D05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2DBA1-C514-4742-B00D-DD452B5DE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E1711-13BA-4E00-AB8D-CC70F9292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09CF1-4540-4DDB-BD8B-A7160A1EE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AD7A0-3640-426D-B877-E0D634BA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30EE41-D7AC-4E99-BC3E-CEB4B7B7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A7D2A2-1679-45FB-BDAE-781B8DAB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6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2135-9B99-4A65-867A-47B17F6A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BDEFC1-6775-420E-81BA-5618F505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601B7-3EB5-4D58-A376-CD98ABB1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2C1B1-7F53-4A5A-86C6-15B9C8B6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2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22CB2-56BD-494E-A30E-0AB6F4CD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17C5D-768A-42B3-9E85-D7714D5A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BADB4-436D-45B9-ABD4-FB062117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9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1275-5E68-44E8-AADC-8C42788E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6F4EF-93BC-4D23-892B-86324C9C6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9524D-49A9-4EB1-B0F1-41A6CB067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E8A7D-BBA6-4B7D-9EC9-1FF4A98C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3F412-DC06-4CA0-8F46-0805D3DE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16C6D-9E46-489F-8D0E-F267CEF9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B02E-CD54-42E7-946B-640DD5ED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A4611-136C-45B2-9B7E-2CFB304CC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8FA03-D941-4479-88CC-939FD9F24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6DF4D-64F5-4A9E-B7B4-B6F48880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93A10-6B3F-4A99-B95D-674A2198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D0DFA-DD2F-4BEE-9C18-C6591089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89B16-EBD6-4338-A383-B6D5478A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474-2882-4C98-B897-8F7B0EF92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AC5D-3B95-4665-81E4-4AA80E475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A0E46-DF2F-4CF0-B206-42CD27B775C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5E579-9B5A-4F4A-B2A0-4159DD2B9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6C746-7390-4EA8-B399-4E61D4D8B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0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E7D0-E927-4F88-AF12-487614448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spc="-35" dirty="0"/>
              <a:t>Classes and Structs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07F52-D042-4B9B-9E88-6FE8ED4AF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Slides by Varick Erickson</a:t>
            </a:r>
          </a:p>
          <a:p>
            <a:r>
              <a:rPr lang="en-US" dirty="0"/>
              <a:t>© Varick Erickson</a:t>
            </a:r>
          </a:p>
        </p:txBody>
      </p:sp>
    </p:spTree>
    <p:extLst>
      <p:ext uri="{BB962C8B-B14F-4D97-AF65-F5344CB8AC3E}">
        <p14:creationId xmlns:p14="http://schemas.microsoft.com/office/powerpoint/2010/main" val="2177994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CF96-5445-4192-B4A7-451B1BD7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rules for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247B4-DADE-4702-A387-DFF424E45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Names begin with </a:t>
            </a:r>
            <a:r>
              <a:rPr lang="en-US" sz="2200" b="1" dirty="0"/>
              <a:t>uppercase letters</a:t>
            </a:r>
            <a:r>
              <a:rPr lang="en-US" sz="2200" dirty="0"/>
              <a:t>.  (uppercase helps us tell the struct apart from a normal variable)</a:t>
            </a:r>
          </a:p>
          <a:p>
            <a:endParaRPr lang="en-US" sz="2200" dirty="0"/>
          </a:p>
          <a:p>
            <a:r>
              <a:rPr lang="en-US" sz="2200" dirty="0"/>
              <a:t>Usually place the struct </a:t>
            </a:r>
            <a:r>
              <a:rPr lang="en-US" sz="2200" b="1" dirty="0"/>
              <a:t>near the beginning of the header files</a:t>
            </a:r>
            <a:r>
              <a:rPr lang="en-US" sz="2200" dirty="0"/>
              <a:t>, similar to when declaring global constants.</a:t>
            </a:r>
          </a:p>
          <a:p>
            <a:endParaRPr lang="en-US" sz="2200" dirty="0"/>
          </a:p>
          <a:p>
            <a:r>
              <a:rPr lang="en-US" sz="2200" dirty="0"/>
              <a:t>After it is declared, the </a:t>
            </a:r>
            <a:r>
              <a:rPr lang="en-US" sz="2200" b="1" dirty="0"/>
              <a:t>struct is available to every function that appears </a:t>
            </a:r>
            <a:r>
              <a:rPr lang="en-US" sz="2200" b="1" u="sng" dirty="0"/>
              <a:t>after</a:t>
            </a:r>
            <a:r>
              <a:rPr lang="en-US" sz="2200" b="1" dirty="0"/>
              <a:t> the definition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dirty="0"/>
              <a:t>Once you declare it, the struct variables </a:t>
            </a:r>
            <a:r>
              <a:rPr lang="en-US" sz="2200" b="1" dirty="0"/>
              <a:t>can be used just like regular old variables.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8FA21-598D-43F7-9EB3-DCB02C7F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87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DE04-721B-44FB-AEA6-07715296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rules for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E385A-08B7-41AE-BA11-1EED7FE83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scope of a struct is the same as any other variable.</a:t>
            </a:r>
          </a:p>
          <a:p>
            <a:endParaRPr lang="en-US" sz="2000" dirty="0"/>
          </a:p>
          <a:p>
            <a:r>
              <a:rPr lang="en-US" sz="2000" dirty="0"/>
              <a:t>Structs are local to the function in which they are declared.</a:t>
            </a:r>
          </a:p>
          <a:p>
            <a:endParaRPr lang="en-US" sz="2000" dirty="0"/>
          </a:p>
          <a:p>
            <a:r>
              <a:rPr lang="en-US" sz="2000" dirty="0"/>
              <a:t>If declared globally, structs are available to all functions after the declaration.</a:t>
            </a:r>
          </a:p>
          <a:p>
            <a:endParaRPr lang="en-US" sz="2000" dirty="0"/>
          </a:p>
          <a:p>
            <a:r>
              <a:rPr lang="en-US" sz="2000" dirty="0"/>
              <a:t>Structs are another data type, similar to an int or double.  The difference is that we define what goes inside a struct.</a:t>
            </a:r>
          </a:p>
          <a:p>
            <a:endParaRPr lang="en-US" sz="2000" dirty="0"/>
          </a:p>
          <a:p>
            <a:r>
              <a:rPr lang="en-US" sz="2000" dirty="0"/>
              <a:t>You can use structures anywhere your favorite data types are used (including in functions, arrays, vectors and pointers)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22B50-2D73-446B-B875-E1E6835A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11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BBC2227-808D-4BF5-84BE-217BD1AB8CFB}"/>
              </a:ext>
            </a:extLst>
          </p:cNvPr>
          <p:cNvSpPr txBox="1">
            <a:spLocks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2DE1E3-95F9-5A49-8A46-D75D3CDD26F8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61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A535-C009-4D9A-8473-8FD454BD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Codey sense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95F19-2DF0-454C-B57B-265AC7D67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just said that we usually want to declare a struct outside our functions.</a:t>
            </a:r>
          </a:p>
          <a:p>
            <a:pPr marL="0" indent="0">
              <a:buNone/>
            </a:pPr>
            <a:r>
              <a:rPr lang="en-US" sz="2000" dirty="0"/>
              <a:t>What would happen if we declare a struct inside a function?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A: The struct would only be available in that function, and only after it is declared</a:t>
            </a:r>
          </a:p>
          <a:p>
            <a:pPr marL="0" indent="0">
              <a:buNone/>
            </a:pPr>
            <a:r>
              <a:rPr lang="en-US" sz="2000" dirty="0"/>
              <a:t>B: The struct could only be used once</a:t>
            </a:r>
          </a:p>
          <a:p>
            <a:pPr marL="0" indent="0">
              <a:buNone/>
            </a:pPr>
            <a:r>
              <a:rPr lang="en-US" sz="2000" dirty="0"/>
              <a:t>C: The struct would still be available globally for all functions</a:t>
            </a:r>
          </a:p>
          <a:p>
            <a:pPr marL="0" indent="0">
              <a:buNone/>
            </a:pPr>
            <a:r>
              <a:rPr lang="en-US" sz="2000" dirty="0"/>
              <a:t>D: The program would not compile.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3CDB4-9CCA-4C47-86CB-FCA89714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12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55CE6DE-8A59-4C98-B19E-4E80569FEF2A}"/>
              </a:ext>
            </a:extLst>
          </p:cNvPr>
          <p:cNvSpPr txBox="1">
            <a:spLocks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2DE1E3-95F9-5A49-8A46-D75D3CDD26F8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01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F036-42C4-474E-9588-29D6A99B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478" y="334356"/>
            <a:ext cx="6158522" cy="627191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structures in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0A90C-309E-43FA-B564-5DC90148A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876" y="1185012"/>
            <a:ext cx="5676609" cy="4642860"/>
          </a:xfrm>
        </p:spPr>
        <p:txBody>
          <a:bodyPr>
            <a:normAutofit/>
          </a:bodyPr>
          <a:lstStyle/>
          <a:p>
            <a:r>
              <a:rPr lang="en-US" sz="2000" dirty="0"/>
              <a:t>Once we declare our structure type, we can declare individual sets in our programs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E992D2-11FA-47A7-8C21-2F4FF5AC1391}"/>
              </a:ext>
            </a:extLst>
          </p:cNvPr>
          <p:cNvSpPr txBox="1"/>
          <p:nvPr/>
        </p:nvSpPr>
        <p:spPr>
          <a:xfrm>
            <a:off x="144586" y="149641"/>
            <a:ext cx="739303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//usual headers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PetData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//declare PetData struct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name;	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//store pet's name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species;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//store species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age;	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//store age in years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genderMorF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//store gender as 'M' or 'F'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weightInPounds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//store weight in pounds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cageLocation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//store location in shelter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isHealthy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//true/false whether the pet is healthy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isAvailable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//true/false whether the pet is available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adoptionFee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//adoption fee in dollars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//declare main function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PetData pet1;   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PetData pet2;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B0520F3-FA9A-4C5D-BC3A-21505F29B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365585"/>
              </p:ext>
            </p:extLst>
          </p:nvPr>
        </p:nvGraphicFramePr>
        <p:xfrm>
          <a:off x="7215728" y="2007793"/>
          <a:ext cx="1225050" cy="2263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5050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name	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species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5845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age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61913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genderMorF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4447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weightInPounds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25199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cageLocation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28195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isHealthy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22996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isAvailable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38720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adoptionFee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833572"/>
                  </a:ext>
                </a:extLst>
              </a:tr>
            </a:tbl>
          </a:graphicData>
        </a:graphic>
      </p:graphicFrame>
      <p:sp>
        <p:nvSpPr>
          <p:cNvPr id="12" name="Right Brace 11">
            <a:extLst>
              <a:ext uri="{FF2B5EF4-FFF2-40B4-BE49-F238E27FC236}">
                <a16:creationId xmlns:a16="http://schemas.microsoft.com/office/drawing/2014/main" id="{E82A91AB-CC02-4233-A7F9-BE6F65225915}"/>
              </a:ext>
            </a:extLst>
          </p:cNvPr>
          <p:cNvSpPr/>
          <p:nvPr/>
        </p:nvSpPr>
        <p:spPr>
          <a:xfrm>
            <a:off x="8553038" y="2007793"/>
            <a:ext cx="170605" cy="22631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6FDB1C17-0C47-49EF-8B5F-58608A1ABC85}"/>
              </a:ext>
            </a:extLst>
          </p:cNvPr>
          <p:cNvSpPr/>
          <p:nvPr/>
        </p:nvSpPr>
        <p:spPr>
          <a:xfrm>
            <a:off x="8577321" y="4541419"/>
            <a:ext cx="231793" cy="22631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AAB5E7-C3F3-4CFA-8E54-82CF0EC298E2}"/>
              </a:ext>
            </a:extLst>
          </p:cNvPr>
          <p:cNvSpPr txBox="1"/>
          <p:nvPr/>
        </p:nvSpPr>
        <p:spPr>
          <a:xfrm>
            <a:off x="8809114" y="5519804"/>
            <a:ext cx="107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pet2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C219B3-F9D8-4B1D-8CD7-C075761C73AB}"/>
              </a:ext>
            </a:extLst>
          </p:cNvPr>
          <p:cNvSpPr txBox="1"/>
          <p:nvPr/>
        </p:nvSpPr>
        <p:spPr>
          <a:xfrm>
            <a:off x="8753006" y="2954697"/>
            <a:ext cx="107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pet1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97CD46-7AAE-41B3-9410-72EC4C1F347D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092351" y="3139363"/>
            <a:ext cx="5123377" cy="1667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3E3A33-AC83-4335-B094-6AF34541AB95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092351" y="5297723"/>
            <a:ext cx="5123376" cy="375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F4CFD3F-2ECA-4544-BA5C-AA77422DF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192990"/>
              </p:ext>
            </p:extLst>
          </p:nvPr>
        </p:nvGraphicFramePr>
        <p:xfrm>
          <a:off x="7215727" y="4541419"/>
          <a:ext cx="1225050" cy="2263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5050">
                  <a:extLst>
                    <a:ext uri="{9D8B030D-6E8A-4147-A177-3AD203B41FA5}">
                      <a16:colId xmlns:a16="http://schemas.microsoft.com/office/drawing/2014/main" val="22316768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name	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58587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species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47900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age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81715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genderMorF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3737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weightInPounds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3943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cageLocation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91145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isHealthy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40179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isAvailable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597824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adoptionFee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46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339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381C-80F3-4ACD-A1D0-F2BCC7B03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48E47-F610-4282-B192-A623E622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Structure tag </a:t>
            </a:r>
            <a:r>
              <a:rPr lang="en-US" sz="2000" dirty="0"/>
              <a:t>= name of the structure type.  First letter is capitalized.  Otherwise follows usual variable rules.</a:t>
            </a:r>
          </a:p>
          <a:p>
            <a:pPr marL="0" indent="0">
              <a:buNone/>
            </a:pPr>
            <a:r>
              <a:rPr lang="en-US" sz="2000" b="1" dirty="0"/>
              <a:t>Member variables </a:t>
            </a:r>
            <a:r>
              <a:rPr lang="en-US" sz="2000" dirty="0"/>
              <a:t>= items declared inside struct (inside braces).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E376B-E2A9-49AA-9CCA-4BE62E4E8222}"/>
              </a:ext>
            </a:extLst>
          </p:cNvPr>
          <p:cNvSpPr txBox="1"/>
          <p:nvPr/>
        </p:nvSpPr>
        <p:spPr>
          <a:xfrm>
            <a:off x="1309816" y="3108322"/>
            <a:ext cx="795727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PetData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name;	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store pet's name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species;	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store species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age;	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store age in years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genderMorF;	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store gender as 'M' or 'F'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weightInPounds;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store weight in pounds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cageLocation;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store location in shelter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isHealthy;	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true/false whether the pet is healthy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isAvailable;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true/false whether the pet is available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adoptionFee;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adoption fee in dollars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200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874FF7A-4021-406C-818E-F4D47197DAB9}"/>
              </a:ext>
            </a:extLst>
          </p:cNvPr>
          <p:cNvSpPr/>
          <p:nvPr/>
        </p:nvSpPr>
        <p:spPr>
          <a:xfrm>
            <a:off x="8483600" y="3459955"/>
            <a:ext cx="504092" cy="178972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4AC07B-88C3-44A6-8D82-E8882E746859}"/>
              </a:ext>
            </a:extLst>
          </p:cNvPr>
          <p:cNvSpPr txBox="1"/>
          <p:nvPr/>
        </p:nvSpPr>
        <p:spPr>
          <a:xfrm>
            <a:off x="8987692" y="4170151"/>
            <a:ext cx="200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 variables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B50C15-2538-409C-98A9-8190FCBE7586}"/>
              </a:ext>
            </a:extLst>
          </p:cNvPr>
          <p:cNvSpPr txBox="1"/>
          <p:nvPr/>
        </p:nvSpPr>
        <p:spPr>
          <a:xfrm>
            <a:off x="5739424" y="2923656"/>
            <a:ext cx="242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 tag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E23BB7-5108-4E6D-AB1C-C357FCF73B57}"/>
              </a:ext>
            </a:extLst>
          </p:cNvPr>
          <p:cNvCxnSpPr/>
          <p:nvPr/>
        </p:nvCxnSpPr>
        <p:spPr>
          <a:xfrm flipH="1">
            <a:off x="2582985" y="3096874"/>
            <a:ext cx="3032370" cy="121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B972C9-BD98-49A1-B1D3-C94BA9A2473E}"/>
              </a:ext>
            </a:extLst>
          </p:cNvPr>
          <p:cNvCxnSpPr>
            <a:cxnSpLocks/>
          </p:cNvCxnSpPr>
          <p:nvPr/>
        </p:nvCxnSpPr>
        <p:spPr>
          <a:xfrm flipH="1" flipV="1">
            <a:off x="1566518" y="5487042"/>
            <a:ext cx="3598985" cy="228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E128B24-4D74-4B11-B122-D3E01DFEFB7D}"/>
              </a:ext>
            </a:extLst>
          </p:cNvPr>
          <p:cNvSpPr txBox="1"/>
          <p:nvPr/>
        </p:nvSpPr>
        <p:spPr>
          <a:xfrm>
            <a:off x="5086860" y="5528621"/>
            <a:ext cx="242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 to close brace and semicolon!</a:t>
            </a:r>
          </a:p>
        </p:txBody>
      </p:sp>
    </p:spTree>
    <p:extLst>
      <p:ext uri="{BB962C8B-B14F-4D97-AF65-F5344CB8AC3E}">
        <p14:creationId xmlns:p14="http://schemas.microsoft.com/office/powerpoint/2010/main" val="2768163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F036-42C4-474E-9588-29D6A99B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478" y="334356"/>
            <a:ext cx="6158522" cy="627191"/>
          </a:xfrm>
        </p:spPr>
        <p:txBody>
          <a:bodyPr>
            <a:normAutofit fontScale="90000"/>
          </a:bodyPr>
          <a:lstStyle/>
          <a:p>
            <a:r>
              <a:rPr lang="en-US" dirty="0"/>
              <a:t>More 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0A90C-309E-43FA-B564-5DC90148A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876" y="1301908"/>
            <a:ext cx="5676609" cy="4525963"/>
          </a:xfrm>
        </p:spPr>
        <p:txBody>
          <a:bodyPr>
            <a:normAutofit/>
          </a:bodyPr>
          <a:lstStyle/>
          <a:p>
            <a:r>
              <a:rPr lang="en-US" sz="2000" dirty="0"/>
              <a:t>Once we declare our structure type, we can declare individual sets in our programs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E992D2-11FA-47A7-8C21-2F4FF5AC1391}"/>
              </a:ext>
            </a:extLst>
          </p:cNvPr>
          <p:cNvSpPr txBox="1"/>
          <p:nvPr/>
        </p:nvSpPr>
        <p:spPr>
          <a:xfrm>
            <a:off x="144586" y="149641"/>
            <a:ext cx="739303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//usual headers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PetData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//declare PetData struct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name;	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//store pet's name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species;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//store species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age;	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//store age in years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genderMorF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//store gender as 'M' or 'F'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weightInPounds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//store weight in pounds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cageLocation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//store location in shelter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isHealthy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//true/false whether the pet is healthy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isAvailable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//true/false whether the pet is available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adoptionFee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//adoption fee in dollars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//declare main function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PetData pet1;   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PetData pet2;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B0520F3-FA9A-4C5D-BC3A-21505F29B548}"/>
              </a:ext>
            </a:extLst>
          </p:cNvPr>
          <p:cNvGraphicFramePr>
            <a:graphicFrameLocks noGrp="1"/>
          </p:cNvGraphicFramePr>
          <p:nvPr/>
        </p:nvGraphicFramePr>
        <p:xfrm>
          <a:off x="7215728" y="2007793"/>
          <a:ext cx="1225050" cy="2263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5050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name	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species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5845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age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61913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genderMorF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4447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weightInPounds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25199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cageLocation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28195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isHealthy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22996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isAvailable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38720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adoptionFee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833572"/>
                  </a:ext>
                </a:extLst>
              </a:tr>
            </a:tbl>
          </a:graphicData>
        </a:graphic>
      </p:graphicFrame>
      <p:sp>
        <p:nvSpPr>
          <p:cNvPr id="12" name="Right Brace 11">
            <a:extLst>
              <a:ext uri="{FF2B5EF4-FFF2-40B4-BE49-F238E27FC236}">
                <a16:creationId xmlns:a16="http://schemas.microsoft.com/office/drawing/2014/main" id="{E82A91AB-CC02-4233-A7F9-BE6F65225915}"/>
              </a:ext>
            </a:extLst>
          </p:cNvPr>
          <p:cNvSpPr/>
          <p:nvPr/>
        </p:nvSpPr>
        <p:spPr>
          <a:xfrm>
            <a:off x="8553038" y="2007793"/>
            <a:ext cx="170605" cy="22631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6FDB1C17-0C47-49EF-8B5F-58608A1ABC85}"/>
              </a:ext>
            </a:extLst>
          </p:cNvPr>
          <p:cNvSpPr/>
          <p:nvPr/>
        </p:nvSpPr>
        <p:spPr>
          <a:xfrm>
            <a:off x="8577321" y="4541419"/>
            <a:ext cx="231793" cy="22631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AAB5E7-C3F3-4CFA-8E54-82CF0EC298E2}"/>
              </a:ext>
            </a:extLst>
          </p:cNvPr>
          <p:cNvSpPr txBox="1"/>
          <p:nvPr/>
        </p:nvSpPr>
        <p:spPr>
          <a:xfrm>
            <a:off x="8809114" y="5519804"/>
            <a:ext cx="107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pet2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C219B3-F9D8-4B1D-8CD7-C075761C73AB}"/>
              </a:ext>
            </a:extLst>
          </p:cNvPr>
          <p:cNvSpPr txBox="1"/>
          <p:nvPr/>
        </p:nvSpPr>
        <p:spPr>
          <a:xfrm>
            <a:off x="8753006" y="2954697"/>
            <a:ext cx="107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pet1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97CD46-7AAE-41B3-9410-72EC4C1F347D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092351" y="3139363"/>
            <a:ext cx="5123377" cy="1667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3E3A33-AC83-4335-B094-6AF34541AB95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092351" y="5297723"/>
            <a:ext cx="5123376" cy="375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F4CFD3F-2ECA-4544-BA5C-AA77422DF6C3}"/>
              </a:ext>
            </a:extLst>
          </p:cNvPr>
          <p:cNvGraphicFramePr>
            <a:graphicFrameLocks noGrp="1"/>
          </p:cNvGraphicFramePr>
          <p:nvPr/>
        </p:nvGraphicFramePr>
        <p:xfrm>
          <a:off x="7215727" y="4541419"/>
          <a:ext cx="1225050" cy="2263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5050">
                  <a:extLst>
                    <a:ext uri="{9D8B030D-6E8A-4147-A177-3AD203B41FA5}">
                      <a16:colId xmlns:a16="http://schemas.microsoft.com/office/drawing/2014/main" val="22316768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name	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58587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species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47900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age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81715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genderMorF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3737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weightInPounds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3943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cageLocation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91145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isHealthy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40179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isAvailable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597824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adoptionFee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46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149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F036-42C4-474E-9588-29D6A99B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key terms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474A6-7DEF-435F-9658-AEED17C6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E992D2-11FA-47A7-8C21-2F4FF5AC1391}"/>
              </a:ext>
            </a:extLst>
          </p:cNvPr>
          <p:cNvSpPr txBox="1"/>
          <p:nvPr/>
        </p:nvSpPr>
        <p:spPr>
          <a:xfrm>
            <a:off x="1985109" y="1184351"/>
            <a:ext cx="615852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//usual headers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PetData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//declare PetData struct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//store pet's name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species;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//store species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//store age in years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genderMorF;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//store gender as 'M' or 'F'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weightInPounds;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//store weight in pounds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cageLocation;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//store location in shelter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isHealthy;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//true/false whether the pet is healthy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isAvailable;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//true/false whether the pet is available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adoptionFee;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//adoption fee in dollars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main()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//declare main function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PetData pet1;   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PetData pet2;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B0520F3-FA9A-4C5D-BC3A-21505F29B548}"/>
              </a:ext>
            </a:extLst>
          </p:cNvPr>
          <p:cNvGraphicFramePr>
            <a:graphicFrameLocks noGrp="1"/>
          </p:cNvGraphicFramePr>
          <p:nvPr/>
        </p:nvGraphicFramePr>
        <p:xfrm>
          <a:off x="6994770" y="2609821"/>
          <a:ext cx="1078523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523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name	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species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5845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age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61913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genderMorF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4447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weightInPounds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25199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cageLocation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28195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isHealthy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22996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isAvailable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38720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adoptionFee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833572"/>
                  </a:ext>
                </a:extLst>
              </a:tr>
            </a:tbl>
          </a:graphicData>
        </a:graphic>
      </p:graphicFrame>
      <p:sp>
        <p:nvSpPr>
          <p:cNvPr id="12" name="Right Brace 11">
            <a:extLst>
              <a:ext uri="{FF2B5EF4-FFF2-40B4-BE49-F238E27FC236}">
                <a16:creationId xmlns:a16="http://schemas.microsoft.com/office/drawing/2014/main" id="{E82A91AB-CC02-4233-A7F9-BE6F65225915}"/>
              </a:ext>
            </a:extLst>
          </p:cNvPr>
          <p:cNvSpPr/>
          <p:nvPr/>
        </p:nvSpPr>
        <p:spPr>
          <a:xfrm>
            <a:off x="8170986" y="2604769"/>
            <a:ext cx="218831" cy="19202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6FDB1C17-0C47-49EF-8B5F-58608A1ABC85}"/>
              </a:ext>
            </a:extLst>
          </p:cNvPr>
          <p:cNvSpPr/>
          <p:nvPr/>
        </p:nvSpPr>
        <p:spPr>
          <a:xfrm>
            <a:off x="8131909" y="4663615"/>
            <a:ext cx="218831" cy="19202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AAB5E7-C3F3-4CFA-8E54-82CF0EC298E2}"/>
              </a:ext>
            </a:extLst>
          </p:cNvPr>
          <p:cNvSpPr txBox="1"/>
          <p:nvPr/>
        </p:nvSpPr>
        <p:spPr>
          <a:xfrm>
            <a:off x="8382002" y="5303657"/>
            <a:ext cx="107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pet2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C219B3-F9D8-4B1D-8CD7-C075761C73AB}"/>
              </a:ext>
            </a:extLst>
          </p:cNvPr>
          <p:cNvSpPr txBox="1"/>
          <p:nvPr/>
        </p:nvSpPr>
        <p:spPr>
          <a:xfrm>
            <a:off x="8352693" y="3262666"/>
            <a:ext cx="107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pet1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97CD46-7AAE-41B3-9410-72EC4C1F347D}"/>
              </a:ext>
            </a:extLst>
          </p:cNvPr>
          <p:cNvCxnSpPr>
            <a:cxnSpLocks/>
          </p:cNvCxnSpPr>
          <p:nvPr/>
        </p:nvCxnSpPr>
        <p:spPr>
          <a:xfrm flipV="1">
            <a:off x="3727939" y="3631999"/>
            <a:ext cx="3059723" cy="775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3E3A33-AC83-4335-B094-6AF34541AB95}"/>
              </a:ext>
            </a:extLst>
          </p:cNvPr>
          <p:cNvCxnSpPr>
            <a:cxnSpLocks/>
          </p:cNvCxnSpPr>
          <p:nvPr/>
        </p:nvCxnSpPr>
        <p:spPr>
          <a:xfrm>
            <a:off x="3571632" y="5181600"/>
            <a:ext cx="3303955" cy="424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F4CFD3F-2ECA-4544-BA5C-AA77422DF6C3}"/>
              </a:ext>
            </a:extLst>
          </p:cNvPr>
          <p:cNvGraphicFramePr>
            <a:graphicFrameLocks noGrp="1"/>
          </p:cNvGraphicFramePr>
          <p:nvPr/>
        </p:nvGraphicFramePr>
        <p:xfrm>
          <a:off x="6967416" y="4663122"/>
          <a:ext cx="1078523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523">
                  <a:extLst>
                    <a:ext uri="{9D8B030D-6E8A-4147-A177-3AD203B41FA5}">
                      <a16:colId xmlns:a16="http://schemas.microsoft.com/office/drawing/2014/main" val="22316768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name	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58587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species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47900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age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81715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genderMorF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3737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weightInPounds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3943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cageLocation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91145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isHealthy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40179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isAvailable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597824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adoptionFee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46804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A4C796-5198-406B-86B3-578F649F7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71D2E-E2BA-64C7-79E7-678849155091}"/>
              </a:ext>
            </a:extLst>
          </p:cNvPr>
          <p:cNvSpPr txBox="1">
            <a:spLocks/>
          </p:cNvSpPr>
          <p:nvPr/>
        </p:nvSpPr>
        <p:spPr>
          <a:xfrm>
            <a:off x="5721178" y="800347"/>
            <a:ext cx="5366901" cy="10357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Structure value =  set of data made using a structure (pet1, pet2)</a:t>
            </a:r>
          </a:p>
          <a:p>
            <a:pPr marL="0" indent="0">
              <a:buNone/>
            </a:pPr>
            <a:r>
              <a:rPr lang="en-US" sz="2000" dirty="0"/>
              <a:t>Member value = that structure’s values</a:t>
            </a:r>
          </a:p>
        </p:txBody>
      </p:sp>
    </p:spTree>
    <p:extLst>
      <p:ext uri="{BB962C8B-B14F-4D97-AF65-F5344CB8AC3E}">
        <p14:creationId xmlns:p14="http://schemas.microsoft.com/office/powerpoint/2010/main" val="3304257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4E37-4B5F-4D5E-883F-030906C1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4647-2FD5-4363-B248-FF41C7B9F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94022"/>
            <a:ext cx="11430000" cy="460516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Which of these uses correct syntax to declare the struct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2000" dirty="0"/>
              <a:t>?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47ACF-F847-43F0-813C-BD5F4FA4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E2B779-2A48-4E65-AE01-55D6ECBDCF44}"/>
              </a:ext>
            </a:extLst>
          </p:cNvPr>
          <p:cNvSpPr txBox="1"/>
          <p:nvPr/>
        </p:nvSpPr>
        <p:spPr>
          <a:xfrm>
            <a:off x="3178632" y="2188959"/>
            <a:ext cx="268659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</a:p>
          <a:p>
            <a:pPr lvl="1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model;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year;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horsePower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price;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AFFEB-B2BA-41D1-A002-F957FA0DB891}"/>
              </a:ext>
            </a:extLst>
          </p:cNvPr>
          <p:cNvSpPr txBox="1"/>
          <p:nvPr/>
        </p:nvSpPr>
        <p:spPr>
          <a:xfrm>
            <a:off x="6339841" y="2217885"/>
            <a:ext cx="268659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</a:p>
          <a:p>
            <a:pPr lvl="1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model;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year;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horsePower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price;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5CC289-144E-4999-B833-2E57322A92C3}"/>
              </a:ext>
            </a:extLst>
          </p:cNvPr>
          <p:cNvSpPr txBox="1"/>
          <p:nvPr/>
        </p:nvSpPr>
        <p:spPr>
          <a:xfrm>
            <a:off x="3021875" y="4723030"/>
            <a:ext cx="268659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</a:p>
          <a:p>
            <a:pPr lvl="1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model;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year;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horsePower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price;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F598B2-4A03-4CC3-8005-BC01972609DB}"/>
              </a:ext>
            </a:extLst>
          </p:cNvPr>
          <p:cNvSpPr txBox="1"/>
          <p:nvPr/>
        </p:nvSpPr>
        <p:spPr>
          <a:xfrm>
            <a:off x="6518365" y="4671471"/>
            <a:ext cx="268659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</a:p>
          <a:p>
            <a:pPr lvl="1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model;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year;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horsePower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price;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7D9CD7-75C8-404E-8069-1B6D94B0F6DC}"/>
              </a:ext>
            </a:extLst>
          </p:cNvPr>
          <p:cNvSpPr txBox="1"/>
          <p:nvPr/>
        </p:nvSpPr>
        <p:spPr>
          <a:xfrm>
            <a:off x="2569029" y="2188960"/>
            <a:ext cx="59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69067C-1D7E-4EFE-99EA-064F6F05E902}"/>
              </a:ext>
            </a:extLst>
          </p:cNvPr>
          <p:cNvSpPr txBox="1"/>
          <p:nvPr/>
        </p:nvSpPr>
        <p:spPr>
          <a:xfrm>
            <a:off x="5921829" y="2118857"/>
            <a:ext cx="59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5E3FB8-01C8-4E21-A630-DF20970335B8}"/>
              </a:ext>
            </a:extLst>
          </p:cNvPr>
          <p:cNvSpPr txBox="1"/>
          <p:nvPr/>
        </p:nvSpPr>
        <p:spPr>
          <a:xfrm>
            <a:off x="2625634" y="4257507"/>
            <a:ext cx="59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5819FE-E2C4-4FEE-86BD-74F92835CE01}"/>
              </a:ext>
            </a:extLst>
          </p:cNvPr>
          <p:cNvSpPr txBox="1"/>
          <p:nvPr/>
        </p:nvSpPr>
        <p:spPr>
          <a:xfrm>
            <a:off x="5978434" y="4187404"/>
            <a:ext cx="59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082035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9284-269D-463D-82B2-34A0E6B2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quick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90686-89F0-49D6-9A8E-4AC98D613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Suppose you have the Car struct below.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Which line of code could be used to declare a Car structure value called “</a:t>
            </a:r>
            <a:r>
              <a:rPr lang="en-US" sz="2000" dirty="0" err="1"/>
              <a:t>myOldCar</a:t>
            </a:r>
            <a:r>
              <a:rPr lang="en-US" sz="2000" dirty="0"/>
              <a:t>”?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lphaUcPeriod"/>
            </a:pPr>
            <a:r>
              <a:rPr lang="en-US" sz="2000" dirty="0">
                <a:latin typeface="Consolas" panose="020B0609020204030204" pitchFamily="49" charset="0"/>
              </a:rPr>
              <a:t>Car struct </a:t>
            </a:r>
            <a:r>
              <a:rPr lang="en-US" sz="2000" dirty="0" err="1">
                <a:latin typeface="Consolas" panose="020B0609020204030204" pitchFamily="49" charset="0"/>
              </a:rPr>
              <a:t>myOldCar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  <a:endParaRPr lang="en-US" sz="2000" dirty="0"/>
          </a:p>
          <a:p>
            <a:pPr marL="457200" indent="-457200">
              <a:buFont typeface="+mj-lt"/>
              <a:buAutoNum type="alphaUcPeriod"/>
            </a:pPr>
            <a:r>
              <a:rPr lang="en-US" sz="2000" dirty="0">
                <a:latin typeface="Consolas" panose="020B0609020204030204" pitchFamily="49" charset="0"/>
              </a:rPr>
              <a:t>Car </a:t>
            </a:r>
            <a:r>
              <a:rPr lang="en-US" sz="2000" dirty="0" err="1">
                <a:latin typeface="Consolas" panose="020B0609020204030204" pitchFamily="49" charset="0"/>
              </a:rPr>
              <a:t>myOldCar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  <a:endParaRPr lang="en-US" sz="2000" dirty="0"/>
          </a:p>
          <a:p>
            <a:pPr marL="457200" indent="-457200">
              <a:buFont typeface="+mj-lt"/>
              <a:buAutoNum type="alphaUcPeriod"/>
            </a:pPr>
            <a:r>
              <a:rPr lang="en-US" sz="2000" dirty="0" err="1">
                <a:latin typeface="Consolas" panose="020B0609020204030204" pitchFamily="49" charset="0"/>
              </a:rPr>
              <a:t>myOldCar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  <a:endParaRPr lang="en-US" sz="2000" dirty="0"/>
          </a:p>
          <a:p>
            <a:pPr marL="457200" indent="-457200">
              <a:buFont typeface="+mj-lt"/>
              <a:buAutoNum type="alphaUcPeriod"/>
            </a:pPr>
            <a:r>
              <a:rPr lang="en-US" sz="2000" dirty="0" err="1">
                <a:latin typeface="Consolas" panose="020B0609020204030204" pitchFamily="49" charset="0"/>
              </a:rPr>
              <a:t>myOldCar</a:t>
            </a:r>
            <a:r>
              <a:rPr lang="en-US" sz="2000" dirty="0">
                <a:latin typeface="Consolas" panose="020B0609020204030204" pitchFamily="49" charset="0"/>
              </a:rPr>
              <a:t> = struct Car;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6E051-315D-4779-8D88-DC1198CA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639D2-680D-4D1E-B2A3-BD66C6B6931A}"/>
              </a:ext>
            </a:extLst>
          </p:cNvPr>
          <p:cNvSpPr txBox="1"/>
          <p:nvPr/>
        </p:nvSpPr>
        <p:spPr>
          <a:xfrm>
            <a:off x="4571999" y="1879954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</a:p>
          <a:p>
            <a:pPr lvl="1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model;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year;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horsePower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price;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5224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4293-FF5B-4C33-B296-DB64149C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Dot Operator and Using data in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8C030-315A-49CB-BF36-D257CD97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000" dirty="0"/>
              <a:t>Use the dot </a:t>
            </a:r>
            <a:r>
              <a:rPr lang="en-US" altLang="en-US" sz="2000" dirty="0">
                <a:latin typeface="Courier New" panose="02070309020205020404" pitchFamily="49" charset="0"/>
              </a:rPr>
              <a:t>(.)</a:t>
            </a:r>
            <a:r>
              <a:rPr lang="en-US" altLang="en-US" sz="2000" dirty="0"/>
              <a:t> operator to refer to members of </a:t>
            </a:r>
            <a:r>
              <a:rPr lang="en-US" altLang="en-US" sz="2000" dirty="0">
                <a:latin typeface="Courier New" panose="02070309020205020404" pitchFamily="49" charset="0"/>
              </a:rPr>
              <a:t>struct</a:t>
            </a:r>
            <a:r>
              <a:rPr lang="en-US" altLang="en-US" sz="2000" dirty="0"/>
              <a:t> variables:</a:t>
            </a: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structVariableName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.memberVariabletoget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Examples: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pet1.name = “Fluffy”</a:t>
            </a:r>
            <a:r>
              <a:rPr lang="en-US" altLang="en-US" sz="1600" dirty="0">
                <a:latin typeface="Consolas" panose="020B0609020204030204" pitchFamily="49" charset="0"/>
              </a:rPr>
              <a:t>;  	// set name from pet1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cin</a:t>
            </a:r>
            <a:r>
              <a:rPr lang="en-US" altLang="en-US" sz="1600" dirty="0">
                <a:latin typeface="Consolas" panose="020B0609020204030204" pitchFamily="49" charset="0"/>
              </a:rPr>
              <a:t> &gt;&gt; pet2.name;   		// copy input from keyboard to pet2’s name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getline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</a:rPr>
              <a:t>cin</a:t>
            </a:r>
            <a:r>
              <a:rPr lang="en-US" alt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pet2.name</a:t>
            </a:r>
            <a:r>
              <a:rPr lang="en-US" altLang="en-US" sz="1600" dirty="0">
                <a:latin typeface="Consolas" panose="020B0609020204030204" pitchFamily="49" charset="0"/>
              </a:rPr>
              <a:t>);	// copy name to pet2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pet1.age </a:t>
            </a:r>
            <a:r>
              <a:rPr lang="en-US" altLang="en-US" sz="1600" dirty="0">
                <a:latin typeface="Consolas" panose="020B0609020204030204" pitchFamily="49" charset="0"/>
              </a:rPr>
              <a:t>= 3.75;     	// set pet1 age to 3.75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Once you get the variables with the dot operator, </a:t>
            </a:r>
            <a:r>
              <a:rPr lang="en-US" altLang="en-US" sz="2000" u="sng" dirty="0"/>
              <a:t>these member variables can be used just like any other variables </a:t>
            </a:r>
            <a:r>
              <a:rPr lang="en-US" altLang="en-US" sz="2000" dirty="0"/>
              <a:t>of the same data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6BF25-A959-4F53-A91E-993CFF49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0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6D3C-AE19-9FE5-1F37-0D3112BF2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B3FBC-8316-EE8A-24D2-81F90D9E9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40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C1CE1-217B-459E-A12E-08D8B8D6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6584" y="365125"/>
            <a:ext cx="7634414" cy="1325563"/>
          </a:xfrm>
        </p:spPr>
        <p:txBody>
          <a:bodyPr/>
          <a:lstStyle/>
          <a:p>
            <a:r>
              <a:rPr lang="en-US" dirty="0"/>
              <a:t>Example Program: Employee Pay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987F0-2894-4E9B-96C4-7037D64B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F07FC2-ABD1-4A4B-9C61-1A42C2387D78}"/>
              </a:ext>
            </a:extLst>
          </p:cNvPr>
          <p:cNvSpPr txBox="1"/>
          <p:nvPr/>
        </p:nvSpPr>
        <p:spPr>
          <a:xfrm>
            <a:off x="83254" y="0"/>
            <a:ext cx="8186659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iomanip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PayRoll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empNumber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//employee ID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//employee Name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hours;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//hours worked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payRate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//hourly pay rate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grossPay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//Gross pay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PayRoll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employee;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//declare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PayRoll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structure called employee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//get the employee ID number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"Enter the employee's number: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employee.empNumber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//get the employee's name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"Enter the employee's name: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cin.ignore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//ignore the '\n' at the end of the name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employee.name);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//get the hours worked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"How many hours did the employee work?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employee.hours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//Get the employee's pay rate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"What is the employee's hourly pay rate?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employee.payRate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//Calculate the employee's gross pay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employee.grossPay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employee.hours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employee.payRate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//Display the employee data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"Here is the employee's payroll data: \n"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"Name: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employee.name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"Hours worked: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employee.hours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"Pay Rate: $"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employee.payRate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per hour."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"Gross Pay: $"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employee.grossPay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D0848-B55B-4BB7-A1B7-2FBB48A499D2}"/>
              </a:ext>
            </a:extLst>
          </p:cNvPr>
          <p:cNvSpPr txBox="1"/>
          <p:nvPr/>
        </p:nvSpPr>
        <p:spPr>
          <a:xfrm>
            <a:off x="7050816" y="1667138"/>
            <a:ext cx="3197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use struct to hold employee data</a:t>
            </a:r>
          </a:p>
          <a:p>
            <a:endParaRPr lang="en-US" dirty="0"/>
          </a:p>
          <a:p>
            <a:r>
              <a:rPr lang="en-US" dirty="0"/>
              <a:t>Notice that all the struct variables can be used just like regular non-struct variables.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000514-AD51-4D90-B873-7D56EDB14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840" y="4246859"/>
            <a:ext cx="3893304" cy="1754326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2858DB-6B6D-4350-9602-5EFAC2EA7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45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9284-269D-463D-82B2-34A0E6B20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6"/>
            <a:ext cx="11429999" cy="895264"/>
          </a:xfrm>
        </p:spPr>
        <p:txBody>
          <a:bodyPr/>
          <a:lstStyle/>
          <a:p>
            <a:r>
              <a:rPr lang="en-US" dirty="0"/>
              <a:t>Another quick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90686-89F0-49D6-9A8E-4AC98D613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599"/>
            <a:ext cx="11430000" cy="5349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Suppose you have the Car struct below and have declared the structure variable </a:t>
            </a:r>
            <a:r>
              <a:rPr lang="en-US" sz="2000" dirty="0" err="1"/>
              <a:t>myOldCar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Which line of code could be used to set the price of </a:t>
            </a:r>
            <a:r>
              <a:rPr lang="en-US" sz="2000" dirty="0" err="1"/>
              <a:t>myOldCar</a:t>
            </a:r>
            <a:r>
              <a:rPr lang="en-US" sz="2000" dirty="0"/>
              <a:t> to 1000.00?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lphaUcPeriod"/>
            </a:pPr>
            <a:r>
              <a:rPr lang="en-US" sz="2000" dirty="0" err="1">
                <a:latin typeface="Consolas" panose="020B0609020204030204" pitchFamily="49" charset="0"/>
              </a:rPr>
              <a:t>myOldCar.price</a:t>
            </a:r>
            <a:r>
              <a:rPr lang="en-US" sz="2000" dirty="0">
                <a:latin typeface="Consolas" panose="020B0609020204030204" pitchFamily="49" charset="0"/>
              </a:rPr>
              <a:t> = 1000.00;</a:t>
            </a:r>
            <a:endParaRPr lang="en-US" sz="2000" dirty="0"/>
          </a:p>
          <a:p>
            <a:pPr marL="457200" indent="-457200">
              <a:buFont typeface="+mj-lt"/>
              <a:buAutoNum type="alphaUcPeriod"/>
            </a:pPr>
            <a:r>
              <a:rPr lang="en-US" sz="2000" dirty="0" err="1">
                <a:latin typeface="Consolas" panose="020B0609020204030204" pitchFamily="49" charset="0"/>
              </a:rPr>
              <a:t>price.myOldCar</a:t>
            </a:r>
            <a:r>
              <a:rPr lang="en-US" sz="2000" dirty="0">
                <a:latin typeface="Consolas" panose="020B0609020204030204" pitchFamily="49" charset="0"/>
              </a:rPr>
              <a:t> = 1000.00;</a:t>
            </a:r>
            <a:endParaRPr lang="en-US" sz="2000" dirty="0"/>
          </a:p>
          <a:p>
            <a:pPr marL="457200" indent="-457200">
              <a:buFont typeface="+mj-lt"/>
              <a:buAutoNum type="alphaUcPeriod"/>
            </a:pPr>
            <a:r>
              <a:rPr lang="en-US" sz="2000" dirty="0" err="1">
                <a:latin typeface="Consolas" panose="020B0609020204030204" pitchFamily="49" charset="0"/>
              </a:rPr>
              <a:t>myOldCar</a:t>
            </a:r>
            <a:r>
              <a:rPr lang="en-US" sz="2000" dirty="0">
                <a:latin typeface="Consolas" panose="020B0609020204030204" pitchFamily="49" charset="0"/>
              </a:rPr>
              <a:t> price = 1000.00;</a:t>
            </a:r>
            <a:endParaRPr lang="en-US" sz="2000" dirty="0"/>
          </a:p>
          <a:p>
            <a:pPr marL="457200" indent="-457200">
              <a:buFont typeface="+mj-lt"/>
              <a:buAutoNum type="alphaUcPeriod"/>
            </a:pPr>
            <a:r>
              <a:rPr lang="en-US" sz="2000" dirty="0">
                <a:latin typeface="Consolas" panose="020B0609020204030204" pitchFamily="49" charset="0"/>
              </a:rPr>
              <a:t>price = 1000.00;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6E051-315D-4779-8D88-DC1198CA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639D2-680D-4D1E-B2A3-BD66C6B6931A}"/>
              </a:ext>
            </a:extLst>
          </p:cNvPr>
          <p:cNvSpPr txBox="1"/>
          <p:nvPr/>
        </p:nvSpPr>
        <p:spPr>
          <a:xfrm>
            <a:off x="3645243" y="1793456"/>
            <a:ext cx="546168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</a:p>
          <a:p>
            <a:pPr lvl="1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model;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year;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horsePower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price;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myOldCar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55250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9EDF6-8281-49AB-BFCB-793C7777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rules about structs: Duplicate variable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2BEE9-5BF3-462F-8CF8-54381E024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Variables with duplicate names in different structs </a:t>
            </a:r>
            <a:r>
              <a:rPr lang="en-US" sz="2000" b="1" dirty="0"/>
              <a:t>are treated as different variables </a:t>
            </a:r>
            <a:r>
              <a:rPr lang="en-US" sz="2000" dirty="0"/>
              <a:t>in </a:t>
            </a:r>
            <a:r>
              <a:rPr lang="en-US" sz="2000" b="1" dirty="0"/>
              <a:t>different locations.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Example: </a:t>
            </a:r>
            <a:r>
              <a:rPr lang="en-US" altLang="en-US" sz="2000" dirty="0" err="1"/>
              <a:t>superGrow.quantity</a:t>
            </a:r>
            <a:r>
              <a:rPr lang="en-US" altLang="en-US" sz="2000" dirty="0"/>
              <a:t> and </a:t>
            </a:r>
            <a:r>
              <a:rPr lang="en-US" altLang="en-US" sz="2000" dirty="0" err="1"/>
              <a:t>apples.quantity</a:t>
            </a:r>
            <a:r>
              <a:rPr lang="en-US" altLang="en-US" sz="2000" dirty="0"/>
              <a:t> are different variables stored in different locations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DF672-5AB3-4D6F-AEDE-0211DE2B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22</a:t>
            </a:fld>
            <a:endParaRPr lang="en-US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A3061A57-D865-43E9-A79A-788974401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310" y="3879395"/>
            <a:ext cx="3528530" cy="2246769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b="1"/>
              <a:t>struct FertilizerStock</a:t>
            </a:r>
            <a:br>
              <a:rPr lang="en-US" altLang="en-US" sz="2000" b="1"/>
            </a:br>
            <a:r>
              <a:rPr lang="en-US" altLang="en-US" sz="2000" b="1"/>
              <a:t>{</a:t>
            </a:r>
            <a:br>
              <a:rPr lang="en-US" altLang="en-US" sz="2000" b="1"/>
            </a:br>
            <a:r>
              <a:rPr lang="en-US" altLang="en-US" sz="2000" b="1"/>
              <a:t>    double </a:t>
            </a:r>
            <a:r>
              <a:rPr lang="en-US" altLang="en-US" sz="2000" b="1">
                <a:solidFill>
                  <a:schemeClr val="hlink"/>
                </a:solidFill>
              </a:rPr>
              <a:t>quantity</a:t>
            </a:r>
            <a:r>
              <a:rPr lang="en-US" altLang="en-US" sz="2000" b="1"/>
              <a:t>;</a:t>
            </a:r>
            <a:br>
              <a:rPr lang="en-US" altLang="en-US" sz="2000" b="1"/>
            </a:br>
            <a:r>
              <a:rPr lang="en-US" altLang="en-US" sz="2000" b="1"/>
              <a:t>    double nitrogenContent;</a:t>
            </a:r>
            <a:br>
              <a:rPr lang="en-US" altLang="en-US" sz="2000" b="1"/>
            </a:br>
            <a:r>
              <a:rPr lang="en-US" altLang="en-US" sz="2000" b="1"/>
              <a:t>};</a:t>
            </a:r>
            <a:br>
              <a:rPr lang="en-US" altLang="en-US" sz="2000" b="1"/>
            </a:br>
            <a:br>
              <a:rPr lang="en-US" altLang="en-US" sz="2000" b="1"/>
            </a:br>
            <a:r>
              <a:rPr lang="en-US" altLang="en-US" sz="2000" b="1"/>
              <a:t>FertilizerStock  superGrow;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0CE1325B-33F3-4A0A-9018-9DB02D7A9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6652" y="3879395"/>
            <a:ext cx="3342957" cy="2246769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b="1" dirty="0"/>
              <a:t>struct </a:t>
            </a:r>
            <a:r>
              <a:rPr lang="en-US" altLang="en-US" sz="2000" b="1" dirty="0" err="1"/>
              <a:t>CropYield</a:t>
            </a:r>
            <a:br>
              <a:rPr lang="en-US" altLang="en-US" sz="2000" b="1" dirty="0"/>
            </a:br>
            <a:r>
              <a:rPr lang="en-US" altLang="en-US" sz="2000" b="1" dirty="0"/>
              <a:t>{</a:t>
            </a:r>
            <a:br>
              <a:rPr lang="en-US" altLang="en-US" sz="2000" b="1" dirty="0"/>
            </a:br>
            <a:r>
              <a:rPr lang="en-US" altLang="en-US" sz="2000" b="1" dirty="0"/>
              <a:t>   int </a:t>
            </a:r>
            <a:r>
              <a:rPr lang="en-US" altLang="en-US" sz="2000" b="1" dirty="0">
                <a:solidFill>
                  <a:schemeClr val="hlink"/>
                </a:solidFill>
              </a:rPr>
              <a:t>quantity</a:t>
            </a:r>
            <a:r>
              <a:rPr lang="en-US" altLang="en-US" sz="2000" b="1" dirty="0"/>
              <a:t>;</a:t>
            </a:r>
            <a:br>
              <a:rPr lang="en-US" altLang="en-US" sz="2000" b="1" dirty="0"/>
            </a:br>
            <a:r>
              <a:rPr lang="en-US" altLang="en-US" sz="2000" b="1" dirty="0"/>
              <a:t>   double size;</a:t>
            </a:r>
            <a:br>
              <a:rPr lang="en-US" altLang="en-US" sz="2000" b="1" dirty="0"/>
            </a:br>
            <a:r>
              <a:rPr lang="en-US" altLang="en-US" sz="2000" b="1" dirty="0"/>
              <a:t>};</a:t>
            </a:r>
            <a:br>
              <a:rPr lang="en-US" altLang="en-US" sz="2000" b="1" dirty="0"/>
            </a:br>
            <a:br>
              <a:rPr lang="en-US" altLang="en-US" sz="2000" b="1" dirty="0"/>
            </a:br>
            <a:r>
              <a:rPr lang="en-US" altLang="en-US" sz="2000" b="1" dirty="0" err="1"/>
              <a:t>CropYield</a:t>
            </a:r>
            <a:r>
              <a:rPr lang="en-US" altLang="en-US" sz="2000" b="1" dirty="0"/>
              <a:t>  apples;</a:t>
            </a:r>
          </a:p>
        </p:txBody>
      </p:sp>
    </p:spTree>
    <p:extLst>
      <p:ext uri="{BB962C8B-B14F-4D97-AF65-F5344CB8AC3E}">
        <p14:creationId xmlns:p14="http://schemas.microsoft.com/office/powerpoint/2010/main" val="235763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5E71B-9CB0-44E0-9E9E-5388456B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rules: Structs containing more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AEB17-5724-4FE9-A19E-90A54E663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65503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Structs can contain member variables which are also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C5A15-5729-48FE-9C9F-C8B9F0B8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23</a:t>
            </a:fld>
            <a:endParaRPr lang="en-US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5E57B8C1-28BC-4A08-99B1-373D17E83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8903" y="2397949"/>
            <a:ext cx="3067050" cy="2062103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b="1"/>
              <a:t>struct </a:t>
            </a:r>
            <a:r>
              <a:rPr lang="en-US" altLang="en-US" sz="2000" b="1">
                <a:solidFill>
                  <a:schemeClr val="hlink"/>
                </a:solidFill>
              </a:rPr>
              <a:t>Date</a:t>
            </a:r>
            <a:br>
              <a:rPr lang="en-US" altLang="en-US" sz="2000" b="1"/>
            </a:br>
            <a:r>
              <a:rPr lang="en-US" altLang="en-US" sz="2000" b="1"/>
              <a:t>{</a:t>
            </a:r>
            <a:br>
              <a:rPr lang="en-US" altLang="en-US" sz="2000" b="1"/>
            </a:br>
            <a:r>
              <a:rPr lang="en-US" altLang="en-US" sz="2000" b="1"/>
              <a:t>   int month;</a:t>
            </a:r>
          </a:p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b="1"/>
              <a:t>   int day;</a:t>
            </a:r>
          </a:p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b="1"/>
              <a:t>   int year;</a:t>
            </a:r>
            <a:br>
              <a:rPr lang="en-US" altLang="en-US" sz="2000" b="1"/>
            </a:br>
            <a:r>
              <a:rPr lang="en-US" altLang="en-US" sz="2000" b="1"/>
              <a:t>};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AF28B1D-E394-4037-8F69-024054A85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1585" y="2397949"/>
            <a:ext cx="3211513" cy="2246769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b="1"/>
              <a:t>struct PersonInfo</a:t>
            </a:r>
            <a:br>
              <a:rPr lang="en-US" altLang="en-US" sz="2000" b="1"/>
            </a:br>
            <a:r>
              <a:rPr lang="en-US" altLang="en-US" sz="2000" b="1"/>
              <a:t>{</a:t>
            </a:r>
            <a:br>
              <a:rPr lang="en-US" altLang="en-US" sz="2000" b="1"/>
            </a:br>
            <a:r>
              <a:rPr lang="en-US" altLang="en-US" sz="2000" b="1"/>
              <a:t>    double height;</a:t>
            </a:r>
            <a:br>
              <a:rPr lang="en-US" altLang="en-US" sz="2000" b="1"/>
            </a:br>
            <a:r>
              <a:rPr lang="en-US" altLang="en-US" sz="2000" b="1"/>
              <a:t>    int weight;</a:t>
            </a:r>
            <a:br>
              <a:rPr lang="en-US" altLang="en-US" sz="2000" b="1"/>
            </a:br>
            <a:r>
              <a:rPr lang="en-US" altLang="en-US" sz="2000" b="1"/>
              <a:t>    </a:t>
            </a:r>
            <a:r>
              <a:rPr lang="en-US" altLang="en-US" sz="2000" b="1">
                <a:solidFill>
                  <a:schemeClr val="hlink"/>
                </a:solidFill>
              </a:rPr>
              <a:t>Date birthday</a:t>
            </a:r>
            <a:r>
              <a:rPr lang="en-US" altLang="en-US" sz="2000" b="1"/>
              <a:t>;</a:t>
            </a:r>
            <a:br>
              <a:rPr lang="en-US" altLang="en-US" sz="2000" b="1"/>
            </a:br>
            <a:r>
              <a:rPr lang="en-US" altLang="en-US" sz="2000" b="1"/>
              <a:t>};</a:t>
            </a:r>
            <a:br>
              <a:rPr lang="en-US" altLang="en-US" sz="2000" b="1"/>
            </a:br>
            <a:endParaRPr lang="en-US" altLang="en-US" sz="2000" b="1"/>
          </a:p>
        </p:txBody>
      </p:sp>
    </p:spTree>
    <p:extLst>
      <p:ext uri="{BB962C8B-B14F-4D97-AF65-F5344CB8AC3E}">
        <p14:creationId xmlns:p14="http://schemas.microsoft.com/office/powerpoint/2010/main" val="487986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B47F5-5215-4A8A-ADCD-F977D60E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Rules: Using a struct in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DCE29-E359-4117-87E8-898563D6A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431" y="1600201"/>
            <a:ext cx="5399374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Structs can contain other structs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/>
              <a:t>Example</a:t>
            </a:r>
            <a:br>
              <a:rPr lang="en-US" sz="2400" dirty="0"/>
            </a:br>
            <a:r>
              <a:rPr lang="en-US" sz="2400" dirty="0"/>
              <a:t>PPM image struct.  If we are storing red, green and blue pixels, we can have a struct for pixels inside that image.</a:t>
            </a:r>
            <a:br>
              <a:rPr lang="en-US" sz="2400" dirty="0"/>
            </a:br>
            <a:br>
              <a:rPr lang="en-US" sz="2400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8E5F3-F837-40CA-AC1F-71AD844A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10DBE-3E0A-41D8-9C0A-818295DE9E76}"/>
              </a:ext>
            </a:extLst>
          </p:cNvPr>
          <p:cNvSpPr txBox="1"/>
          <p:nvPr/>
        </p:nvSpPr>
        <p:spPr>
          <a:xfrm>
            <a:off x="524662" y="1600201"/>
            <a:ext cx="655114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MAX_NUM_PIXELS = 640*480;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RGBpixel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redValue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greenValue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blueValue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PPMimage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header;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width;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maxValue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RGBpixel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pixels[MAX_NUM_PIXELS];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1608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4A39C-8B07-466A-9B31-5D919B666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11429999" cy="1091535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Rules: </a:t>
            </a:r>
            <a:br>
              <a:rPr lang="en-US" dirty="0"/>
            </a:br>
            <a:r>
              <a:rPr lang="en-US" dirty="0"/>
              <a:t>using struct in arrays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C0EF1-F6C2-44EC-BDC4-9198A55CF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1"/>
            <a:ext cx="492464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Declare an array: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PetData </a:t>
            </a:r>
            <a:r>
              <a:rPr lang="en-US" sz="1400" dirty="0" err="1">
                <a:latin typeface="Consolas" panose="020B0609020204030204" pitchFamily="49" charset="0"/>
              </a:rPr>
              <a:t>adoptionData</a:t>
            </a:r>
            <a:r>
              <a:rPr lang="en-US" sz="1400" dirty="0">
                <a:latin typeface="Consolas" panose="020B0609020204030204" pitchFamily="49" charset="0"/>
              </a:rPr>
              <a:t>[NUM_PETS];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//makes an array called </a:t>
            </a:r>
            <a:r>
              <a:rPr lang="en-US" sz="1400" dirty="0" err="1">
                <a:latin typeface="Consolas" panose="020B0609020204030204" pitchFamily="49" charset="0"/>
              </a:rPr>
              <a:t>adoptionData</a:t>
            </a:r>
            <a:r>
              <a:rPr lang="en-US" sz="1400" dirty="0">
                <a:latin typeface="Consolas" panose="020B0609020204030204" pitchFamily="49" charset="0"/>
              </a:rPr>
              <a:t> containing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//[NUM_PETS] sets of </a:t>
            </a:r>
            <a:r>
              <a:rPr lang="en-US" sz="1400" dirty="0" err="1">
                <a:latin typeface="Consolas" panose="020B0609020204030204" pitchFamily="49" charset="0"/>
              </a:rPr>
              <a:t>PetData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7930C-FE58-4D6F-9DD3-A4F02C51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1E08C132-548C-CB98-2FCB-765C4F29A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478590"/>
              </p:ext>
            </p:extLst>
          </p:nvPr>
        </p:nvGraphicFramePr>
        <p:xfrm>
          <a:off x="5517665" y="1600201"/>
          <a:ext cx="2737378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8062768"/>
                    </a:ext>
                  </a:extLst>
                </a:gridCol>
                <a:gridCol w="2320818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12128248"/>
                    </a:ext>
                  </a:extLst>
                </a:gridCol>
              </a:tblGrid>
              <a:tr h="14517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adoptionData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[0]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3952357"/>
                  </a:ext>
                </a:extLst>
              </a:tr>
              <a:tr h="14517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name	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species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965845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age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061913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genderMorF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4447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weightInPounds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125199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cageLocation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128195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isHealthy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122996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isAvailable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038720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adoptionFee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9833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9578792"/>
                  </a:ext>
                </a:extLst>
              </a:tr>
            </a:tbl>
          </a:graphicData>
        </a:graphic>
      </p:graphicFrame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1F3A9340-83F5-A74C-5737-D6BAF5E29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07768"/>
              </p:ext>
            </p:extLst>
          </p:nvPr>
        </p:nvGraphicFramePr>
        <p:xfrm>
          <a:off x="8467060" y="1584960"/>
          <a:ext cx="2737378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8062768"/>
                    </a:ext>
                  </a:extLst>
                </a:gridCol>
                <a:gridCol w="2320818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12128248"/>
                    </a:ext>
                  </a:extLst>
                </a:gridCol>
              </a:tblGrid>
              <a:tr h="14517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adoptionData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[1]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3952357"/>
                  </a:ext>
                </a:extLst>
              </a:tr>
              <a:tr h="14517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name	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species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965845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age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061913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genderMorF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4447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weightInPounds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125199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cageLocation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128195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isHealthy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122996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isAvailable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038720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adoptionFee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9833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9578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083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FE2F-A7FA-41F2-AA25-C40FBC09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rules: </a:t>
            </a:r>
            <a:br>
              <a:rPr lang="en-US" dirty="0"/>
            </a:br>
            <a:r>
              <a:rPr lang="en-US" dirty="0"/>
              <a:t>= with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62A28-E007-4103-B010-B160A7B31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assignment operator works* with struct! (kind of)</a:t>
            </a:r>
          </a:p>
          <a:p>
            <a:endParaRPr lang="en-US" sz="2200" dirty="0"/>
          </a:p>
          <a:p>
            <a:r>
              <a:rPr lang="en-US" sz="2200" dirty="0"/>
              <a:t>Setting one struct equal to another struct will assign all* member variables the corresponding values of the struct it is set equal to.</a:t>
            </a:r>
          </a:p>
          <a:p>
            <a:pPr marL="0" indent="0"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	</a:t>
            </a:r>
            <a:r>
              <a:rPr lang="en-US" altLang="en-US" sz="1600" dirty="0" err="1">
                <a:latin typeface="Consolas" panose="020B0609020204030204" pitchFamily="49" charset="0"/>
              </a:rPr>
              <a:t>CDAccount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myAccount</a:t>
            </a:r>
            <a:r>
              <a:rPr lang="en-US" altLang="en-US" sz="1600" dirty="0">
                <a:latin typeface="Consolas" panose="020B0609020204030204" pitchFamily="49" charset="0"/>
              </a:rPr>
              <a:t>, </a:t>
            </a:r>
            <a:r>
              <a:rPr lang="en-US" altLang="en-US" sz="1600" dirty="0" err="1">
                <a:latin typeface="Consolas" panose="020B0609020204030204" pitchFamily="49" charset="0"/>
              </a:rPr>
              <a:t>yourAccount</a:t>
            </a:r>
            <a:r>
              <a:rPr lang="en-US" altLang="en-US" sz="1600" dirty="0"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	</a:t>
            </a:r>
            <a:r>
              <a:rPr lang="en-US" altLang="en-US" sz="1600" dirty="0" err="1">
                <a:latin typeface="Consolas" panose="020B0609020204030204" pitchFamily="49" charset="0"/>
              </a:rPr>
              <a:t>myAccount.balance</a:t>
            </a:r>
            <a:r>
              <a:rPr lang="en-US" altLang="en-US" sz="1600" dirty="0">
                <a:latin typeface="Consolas" panose="020B0609020204030204" pitchFamily="49" charset="0"/>
              </a:rPr>
              <a:t> = 1000.00;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	</a:t>
            </a:r>
            <a:r>
              <a:rPr lang="en-US" altLang="en-US" sz="1600" dirty="0" err="1">
                <a:latin typeface="Consolas" panose="020B0609020204030204" pitchFamily="49" charset="0"/>
              </a:rPr>
              <a:t>myAccount.interestRate</a:t>
            </a:r>
            <a:r>
              <a:rPr lang="en-US" altLang="en-US" sz="1600" dirty="0">
                <a:latin typeface="Consolas" panose="020B0609020204030204" pitchFamily="49" charset="0"/>
              </a:rPr>
              <a:t> = 5.1;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	</a:t>
            </a:r>
            <a:r>
              <a:rPr lang="en-US" altLang="en-US" sz="1600" dirty="0" err="1">
                <a:latin typeface="Consolas" panose="020B0609020204030204" pitchFamily="49" charset="0"/>
              </a:rPr>
              <a:t>myAccount.term</a:t>
            </a:r>
            <a:r>
              <a:rPr lang="en-US" altLang="en-US" sz="1600" dirty="0">
                <a:latin typeface="Consolas" panose="020B0609020204030204" pitchFamily="49" charset="0"/>
              </a:rPr>
              <a:t> = 12;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	</a:t>
            </a:r>
            <a:r>
              <a:rPr lang="en-US" altLang="en-US" sz="1600" dirty="0" err="1">
                <a:latin typeface="Consolas" panose="020B0609020204030204" pitchFamily="49" charset="0"/>
              </a:rPr>
              <a:t>yourAccount</a:t>
            </a:r>
            <a:r>
              <a:rPr lang="en-US" altLang="en-US" sz="1600" dirty="0">
                <a:latin typeface="Consolas" panose="020B0609020204030204" pitchFamily="49" charset="0"/>
              </a:rPr>
              <a:t> = </a:t>
            </a:r>
            <a:r>
              <a:rPr lang="en-US" altLang="en-US" sz="1600" dirty="0" err="1">
                <a:latin typeface="Consolas" panose="020B0609020204030204" pitchFamily="49" charset="0"/>
              </a:rPr>
              <a:t>myAccount</a:t>
            </a:r>
            <a:r>
              <a:rPr lang="en-US" alt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*CAUTION: </a:t>
            </a:r>
            <a:br>
              <a:rPr lang="en-US" sz="2200" b="1" dirty="0"/>
            </a:br>
            <a:r>
              <a:rPr lang="en-US" sz="2200" dirty="0"/>
              <a:t>Be very careful if your struct contains arrays or pointers as members.  The = will copy the memory address and each struct will share the same memory address.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49AF1-042A-4B10-95E2-CA2C2459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64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16F39-D811-4573-B32B-FEE78FD18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353" y="1276962"/>
            <a:ext cx="5275931" cy="4708525"/>
          </a:xfrm>
        </p:spPr>
        <p:txBody>
          <a:bodyPr/>
          <a:lstStyle/>
          <a:p>
            <a:r>
              <a:rPr lang="en-US" sz="2000" dirty="0"/>
              <a:t>Let’s play a fun game called “Will it compile?”</a:t>
            </a:r>
          </a:p>
          <a:p>
            <a:r>
              <a:rPr lang="en-US" sz="2000" dirty="0"/>
              <a:t>Suppose we have the Rectangle struct and main function shown.   Assume all functions are defined properly.</a:t>
            </a:r>
          </a:p>
          <a:p>
            <a:r>
              <a:rPr lang="en-US" sz="2000" dirty="0"/>
              <a:t>For each line shown, indicate whether it will compile.  If it will not compile, explain why.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C8493-8DFA-4893-8C97-A50A9DE9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C24712-99F0-424B-A02B-0FC42ADA7D15}"/>
              </a:ext>
            </a:extLst>
          </p:cNvPr>
          <p:cNvSpPr txBox="1"/>
          <p:nvPr/>
        </p:nvSpPr>
        <p:spPr>
          <a:xfrm>
            <a:off x="208943" y="86916"/>
            <a:ext cx="6168410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//rectangle struct declaration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width;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length;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rectangle1;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//will it compile?</a:t>
            </a:r>
          </a:p>
          <a:p>
            <a:pPr lvl="1"/>
            <a:endParaRPr lang="en-US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box;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//will it compile?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length = 0; 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width = 0;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//will these compile?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//Declare variables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rectWidth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and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rectLength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//update width and length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Rectangle.width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Rectangle.length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//will these compile?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box.width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box.length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//will these compile?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return 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9430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2D1D1-8A39-4EC2-A4CB-2677091B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1C993-FDCD-4A8B-A92D-48A87D693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Two main limitations of structs:</a:t>
            </a:r>
          </a:p>
          <a:p>
            <a:pPr marL="0" indent="0">
              <a:buNone/>
            </a:pPr>
            <a:r>
              <a:rPr lang="en-US" sz="2000" b="1" dirty="0"/>
              <a:t>1. structures are used to store data.  They are not used to store functions.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If we need to make changes, </a:t>
            </a:r>
            <a:r>
              <a:rPr lang="en-US" sz="2000" b="1" dirty="0"/>
              <a:t>we have to modify BOTH structures AND the functions in our program!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Especially in massive programs with tons of data and functions, </a:t>
            </a:r>
            <a:r>
              <a:rPr lang="en-US" sz="2000" b="1" dirty="0"/>
              <a:t>it can be a big problem to have data and functions kept separate.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0E745-5184-4B1C-B50A-F304D063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D0534-9CDE-4238-A308-F7D4E356D238}"/>
              </a:ext>
            </a:extLst>
          </p:cNvPr>
          <p:cNvSpPr txBox="1"/>
          <p:nvPr/>
        </p:nvSpPr>
        <p:spPr>
          <a:xfrm>
            <a:off x="1852246" y="5862494"/>
            <a:ext cx="848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*In the C programming language, structs could only store data and could not store functions.  In C++ a struct can contain both variables and functions.  But conventionally, programmers generally use structs to store sets of data and classes when we need to store both functions and data.  </a:t>
            </a:r>
          </a:p>
        </p:txBody>
      </p:sp>
    </p:spTree>
    <p:extLst>
      <p:ext uri="{BB962C8B-B14F-4D97-AF65-F5344CB8AC3E}">
        <p14:creationId xmlns:p14="http://schemas.microsoft.com/office/powerpoint/2010/main" val="3191064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2D1D1-8A39-4EC2-A4CB-2677091B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with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1C993-FDCD-4A8B-A92D-48A87D693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Two main limitations of structs:</a:t>
            </a:r>
          </a:p>
          <a:p>
            <a:pPr marL="0" indent="0">
              <a:buNone/>
            </a:pPr>
            <a:r>
              <a:rPr lang="en-US" sz="2000" b="1" dirty="0"/>
              <a:t>2. Everything is public within a struct (there is no data protection)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Sometimes we don’t want all parts of a program to be able to access certain data all the time.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Examples:</a:t>
            </a:r>
          </a:p>
          <a:p>
            <a:r>
              <a:rPr lang="en-US" sz="2000" dirty="0"/>
              <a:t>Programmer in industry working on a program with a big team.  </a:t>
            </a:r>
          </a:p>
          <a:p>
            <a:pPr lvl="1"/>
            <a:r>
              <a:rPr lang="en-US" sz="1600" dirty="0"/>
              <a:t>Do you want your teammates’ code to be able to modify your data without restriction?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Programs storing important data</a:t>
            </a:r>
          </a:p>
          <a:p>
            <a:pPr lvl="1"/>
            <a:r>
              <a:rPr lang="en-US" sz="1600" dirty="0"/>
              <a:t>we want to have protections in place so we don’t accidentally modify data </a:t>
            </a:r>
          </a:p>
          <a:p>
            <a:pPr lvl="1"/>
            <a:r>
              <a:rPr lang="en-US" sz="1600" dirty="0"/>
              <a:t>ensure updates are made properly without corrupting other data or calculations.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0E745-5184-4B1C-B50A-F304D063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5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F478-4B51-4AEA-987B-51409BDD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Pet adoption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78B7-3045-4AFB-B056-D9E7297EB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2" y="160020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Suppose you have been hired by an animal shelter during COVID-19.  You need to make an online database to help keep track of pets for adoption.</a:t>
            </a:r>
          </a:p>
          <a:p>
            <a:endParaRPr lang="en-US" sz="2000" dirty="0"/>
          </a:p>
          <a:p>
            <a:r>
              <a:rPr lang="en-US" sz="2000" dirty="0"/>
              <a:t>You need to keep track of the following data for 100+ pets:</a:t>
            </a:r>
          </a:p>
          <a:p>
            <a:pPr lvl="1"/>
            <a:r>
              <a:rPr lang="en-US" sz="2000" dirty="0"/>
              <a:t>Name (a string)</a:t>
            </a:r>
          </a:p>
          <a:p>
            <a:pPr lvl="1"/>
            <a:r>
              <a:rPr lang="en-US" sz="2000" dirty="0"/>
              <a:t>Species (a string: cat, dog,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Age (a decimal number)</a:t>
            </a:r>
          </a:p>
          <a:p>
            <a:pPr lvl="1"/>
            <a:r>
              <a:rPr lang="en-US" sz="2000" dirty="0"/>
              <a:t>Gender (a char: M or F)</a:t>
            </a:r>
          </a:p>
          <a:p>
            <a:pPr lvl="1"/>
            <a:r>
              <a:rPr lang="en-US" sz="2000" dirty="0"/>
              <a:t>Weight in pounds (a decimal number)</a:t>
            </a:r>
          </a:p>
          <a:p>
            <a:pPr lvl="1"/>
            <a:r>
              <a:rPr lang="en-US" sz="2000" dirty="0"/>
              <a:t>Location in shelter (an integer cage number)</a:t>
            </a:r>
          </a:p>
          <a:p>
            <a:pPr lvl="1"/>
            <a:r>
              <a:rPr lang="en-US" sz="2000" dirty="0"/>
              <a:t>Date arrived at shelter (a string)</a:t>
            </a:r>
          </a:p>
          <a:p>
            <a:pPr lvl="1"/>
            <a:r>
              <a:rPr lang="en-US" sz="2000" dirty="0"/>
              <a:t>Is the pet healthy? (a bool: true/false)</a:t>
            </a:r>
          </a:p>
          <a:p>
            <a:pPr lvl="1"/>
            <a:r>
              <a:rPr lang="en-US" sz="2000" dirty="0"/>
              <a:t>Whether the pet is available for adoption (a bool: true/false)</a:t>
            </a:r>
          </a:p>
          <a:p>
            <a:pPr lvl="1"/>
            <a:r>
              <a:rPr lang="en-US" sz="2000" dirty="0"/>
              <a:t>Adoption fee (a decimal number)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09AA5-C64E-4D22-BDFF-A0A16034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56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8D2DE-A2A2-4953-837B-1AFDE5A8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improve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8EFCE-3356-41EF-BCE7-039461A81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315325" cy="4525963"/>
          </a:xfrm>
        </p:spPr>
        <p:txBody>
          <a:bodyPr>
            <a:normAutofit/>
          </a:bodyPr>
          <a:lstStyle/>
          <a:p>
            <a:pPr marL="0" indent="0">
              <a:spcBef>
                <a:spcPct val="60000"/>
              </a:spcBef>
              <a:buNone/>
            </a:pPr>
            <a:r>
              <a:rPr lang="en-US" altLang="en-US" sz="2000" dirty="0"/>
              <a:t>A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2000" dirty="0"/>
              <a:t> is basically an improved </a:t>
            </a:r>
            <a:r>
              <a:rPr lang="en-US" altLang="en-US" sz="2000" dirty="0">
                <a:latin typeface="Courier New" panose="02070309020205020404" pitchFamily="49" charset="0"/>
              </a:rPr>
              <a:t>struct </a:t>
            </a:r>
            <a:r>
              <a:rPr lang="en-US" altLang="en-US" sz="2000" dirty="0"/>
              <a:t>with more capabilities:</a:t>
            </a:r>
          </a:p>
          <a:p>
            <a:pPr>
              <a:spcBef>
                <a:spcPct val="60000"/>
              </a:spcBef>
            </a:pPr>
            <a:r>
              <a:rPr lang="en-US" altLang="en-US" sz="2000" b="1" dirty="0"/>
              <a:t>Encapsulation:</a:t>
            </a:r>
            <a:r>
              <a:rPr lang="en-US" altLang="en-US" sz="2000" dirty="0"/>
              <a:t> we can put both data and functions together to make self-contained, modular programs.</a:t>
            </a:r>
          </a:p>
          <a:p>
            <a:pPr>
              <a:spcBef>
                <a:spcPct val="60000"/>
              </a:spcBef>
            </a:pPr>
            <a:r>
              <a:rPr lang="en-US" altLang="en-US" sz="2000" b="1" dirty="0"/>
              <a:t>Data hiding: </a:t>
            </a:r>
            <a:r>
              <a:rPr lang="en-US" altLang="en-US" sz="2000" dirty="0"/>
              <a:t>we can declare some items to be public and other items to be private to help protect data.</a:t>
            </a:r>
          </a:p>
          <a:p>
            <a:pPr>
              <a:spcBef>
                <a:spcPct val="60000"/>
              </a:spcBef>
            </a:pPr>
            <a:endParaRPr lang="en-US" altLang="en-US" sz="2000" dirty="0"/>
          </a:p>
          <a:p>
            <a:pPr marL="0" indent="0">
              <a:spcBef>
                <a:spcPct val="60000"/>
              </a:spcBef>
              <a:buNone/>
            </a:pPr>
            <a:r>
              <a:rPr lang="en-US" altLang="en-US" sz="2000" dirty="0"/>
              <a:t>An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sz="2000" dirty="0"/>
              <a:t> is an instance of a </a:t>
            </a:r>
            <a:r>
              <a:rPr lang="en-US" altLang="en-US" sz="2000" dirty="0">
                <a:latin typeface="Courier New" panose="02070309020205020404" pitchFamily="49" charset="0"/>
              </a:rPr>
              <a:t>class</a:t>
            </a:r>
            <a:r>
              <a:rPr lang="en-US" altLang="en-US" sz="2000" dirty="0"/>
              <a:t>, in the same way that a variable can be an instance of a </a:t>
            </a:r>
            <a:r>
              <a:rPr lang="en-US" altLang="en-US" sz="2000" dirty="0">
                <a:latin typeface="Courier New" panose="02070309020205020404" pitchFamily="49" charset="0"/>
              </a:rPr>
              <a:t>struct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2FA7A-CFF4-4DE0-A606-DE13201D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3E9036-311F-48ED-B6F5-31E9D8809E93}"/>
              </a:ext>
            </a:extLst>
          </p:cNvPr>
          <p:cNvSpPr txBox="1"/>
          <p:nvPr/>
        </p:nvSpPr>
        <p:spPr>
          <a:xfrm>
            <a:off x="1852246" y="5862494"/>
            <a:ext cx="848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*In the C programming language, structs could only store data and could not store functions.  In C++ a struct can contain both variables and functions.  But conventionally, programmers generally use structs to store sets of data and classes when we need to store both functions and data.  </a:t>
            </a:r>
          </a:p>
        </p:txBody>
      </p:sp>
    </p:spTree>
    <p:extLst>
      <p:ext uri="{BB962C8B-B14F-4D97-AF65-F5344CB8AC3E}">
        <p14:creationId xmlns:p14="http://schemas.microsoft.com/office/powerpoint/2010/main" val="1886125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286F-DC93-4B10-8E73-9F36BAB5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already used some classes before!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1DEAA-2062-4CFC-BFFC-AFA49BA3A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The string class</a:t>
            </a:r>
            <a:r>
              <a:rPr lang="en-US" sz="2000" dirty="0"/>
              <a:t>, accessed with #include &lt;string&gt;</a:t>
            </a:r>
          </a:p>
          <a:p>
            <a:r>
              <a:rPr lang="en-US" sz="2000" dirty="0"/>
              <a:t>Declares C++ string objects</a:t>
            </a:r>
          </a:p>
          <a:p>
            <a:r>
              <a:rPr lang="en-US" sz="2000" dirty="0"/>
              <a:t>Has built-in functions we have used</a:t>
            </a:r>
          </a:p>
          <a:p>
            <a:pPr lvl="1"/>
            <a:r>
              <a:rPr lang="en-US" sz="2000" dirty="0" err="1"/>
              <a:t>myString.length</a:t>
            </a:r>
            <a:r>
              <a:rPr lang="en-US" sz="2000" dirty="0"/>
              <a:t>()  (returns length of </a:t>
            </a:r>
            <a:r>
              <a:rPr lang="en-US" sz="2000" dirty="0" err="1"/>
              <a:t>myString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The </a:t>
            </a:r>
            <a:r>
              <a:rPr lang="en-US" sz="2000" b="1" dirty="0" err="1"/>
              <a:t>filestream</a:t>
            </a:r>
            <a:r>
              <a:rPr lang="en-US" sz="2000" b="1" dirty="0"/>
              <a:t> class</a:t>
            </a:r>
            <a:r>
              <a:rPr lang="en-US" sz="2000" dirty="0"/>
              <a:t>, accessed with #include &lt;</a:t>
            </a:r>
            <a:r>
              <a:rPr lang="en-US" sz="2000" dirty="0" err="1"/>
              <a:t>fstream</a:t>
            </a:r>
            <a:r>
              <a:rPr lang="en-US" sz="2000" dirty="0"/>
              <a:t>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Declare the input and output </a:t>
            </a:r>
            <a:r>
              <a:rPr lang="en-US" sz="2000" dirty="0" err="1"/>
              <a:t>filestream</a:t>
            </a:r>
            <a:r>
              <a:rPr lang="en-US" sz="2000" dirty="0"/>
              <a:t>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Ifstream</a:t>
            </a:r>
            <a:r>
              <a:rPr lang="en-US" sz="2000" dirty="0"/>
              <a:t> </a:t>
            </a:r>
            <a:r>
              <a:rPr lang="en-US" sz="2000" dirty="0" err="1"/>
              <a:t>inFile</a:t>
            </a:r>
            <a:r>
              <a:rPr lang="en-US" sz="2000" dirty="0"/>
              <a:t>; </a:t>
            </a:r>
            <a:r>
              <a:rPr lang="en-US" sz="2000" dirty="0" err="1"/>
              <a:t>ofstream</a:t>
            </a:r>
            <a:r>
              <a:rPr lang="en-US" sz="2000" dirty="0"/>
              <a:t> </a:t>
            </a:r>
            <a:r>
              <a:rPr lang="en-US" sz="2000" dirty="0" err="1"/>
              <a:t>outFile</a:t>
            </a:r>
            <a:r>
              <a:rPr lang="en-US" sz="2000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Has built-in functions – remember these from our assignments?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inFile.open</a:t>
            </a:r>
            <a:r>
              <a:rPr lang="en-US" sz="2000" dirty="0"/>
              <a:t>(“file.txt”)  (opens our files)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inFile.close</a:t>
            </a:r>
            <a:r>
              <a:rPr lang="en-US" sz="2000" dirty="0"/>
              <a:t>()                  (closes our file)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8BFE5-4387-44FD-8179-BC1BB7FA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68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Data hiding: Why Have Private Members?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Making data members </a:t>
            </a:r>
            <a:r>
              <a:rPr lang="en-US" altLang="en-US" sz="2000" dirty="0">
                <a:latin typeface="Courier New" panose="02070309020205020404" pitchFamily="49" charset="0"/>
              </a:rPr>
              <a:t>private</a:t>
            </a:r>
            <a:r>
              <a:rPr lang="en-US" altLang="en-US" sz="2000" dirty="0"/>
              <a:t> provides data protection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This prevents data from being accidentally manipulated 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If you attempt to change a private member, your compiler will return an error.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Example: driving a car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Does the driver really need to tell the car when to run the fuel pump?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It’s ok for some internal operations to be kept hidden.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063A45-FBD7-43A5-A713-DD1D57583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6411123"/>
            <a:ext cx="4968240" cy="344478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9223372-70AD-46CC-AB7B-695C2024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D62DE1E3-95F9-5A49-8A46-D75D3CDD26F8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F4DA-49FE-4CE2-BB88-94F3587E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CFF35-EFB9-4512-8784-E39293689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77724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Declaration is similar to structures, but with public, private, and ability to include functions:</a:t>
            </a:r>
          </a:p>
          <a:p>
            <a:r>
              <a:rPr lang="en-US" sz="2000" dirty="0"/>
              <a:t>Note the location of </a:t>
            </a:r>
            <a:r>
              <a:rPr lang="en-US" sz="2000" b="1" dirty="0"/>
              <a:t>braces</a:t>
            </a:r>
            <a:r>
              <a:rPr lang="en-US" sz="2000" dirty="0"/>
              <a:t>, </a:t>
            </a:r>
            <a:r>
              <a:rPr lang="en-US" sz="2000" b="1" dirty="0"/>
              <a:t>colons</a:t>
            </a:r>
            <a:r>
              <a:rPr lang="en-US" sz="2000" dirty="0"/>
              <a:t> and </a:t>
            </a:r>
            <a:r>
              <a:rPr lang="en-US" sz="2000" b="1" dirty="0"/>
              <a:t>semicolons!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8D183-106C-4272-93AE-90090895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33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E9A8B5-70D1-4207-BD94-2677EB9DB0DE}"/>
              </a:ext>
            </a:extLst>
          </p:cNvPr>
          <p:cNvSpPr/>
          <p:nvPr/>
        </p:nvSpPr>
        <p:spPr>
          <a:xfrm>
            <a:off x="3352798" y="3147355"/>
            <a:ext cx="148050" cy="296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D33615-5110-4243-BB73-4296C5A4FB66}"/>
              </a:ext>
            </a:extLst>
          </p:cNvPr>
          <p:cNvSpPr/>
          <p:nvPr/>
        </p:nvSpPr>
        <p:spPr>
          <a:xfrm>
            <a:off x="3213465" y="3975148"/>
            <a:ext cx="139334" cy="296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7B4AFB-00B6-46C5-8F30-CED8F4926A9D}"/>
              </a:ext>
            </a:extLst>
          </p:cNvPr>
          <p:cNvSpPr/>
          <p:nvPr/>
        </p:nvSpPr>
        <p:spPr>
          <a:xfrm>
            <a:off x="2116190" y="5619648"/>
            <a:ext cx="213359" cy="296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2B8852-21AE-4ECE-B2F0-4E00698AA96A}"/>
              </a:ext>
            </a:extLst>
          </p:cNvPr>
          <p:cNvSpPr txBox="1"/>
          <p:nvPr/>
        </p:nvSpPr>
        <p:spPr>
          <a:xfrm>
            <a:off x="1915886" y="2563078"/>
            <a:ext cx="863890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width;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//declare width and length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length;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//declaration for functions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//const prevents data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//from being modified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118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48D5-279B-4280-8E98-A59010476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vs Private Access Specifiers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5C75D-C816-4F59-910B-8E0788845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4034975"/>
            <a:ext cx="8445658" cy="20917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public: </a:t>
            </a:r>
            <a:r>
              <a:rPr lang="en-US" altLang="en-US" sz="2000" dirty="0">
                <a:latin typeface="+mj-lt"/>
              </a:rPr>
              <a:t>can be accessed by functions outside of the class</a:t>
            </a:r>
            <a:br>
              <a:rPr lang="en-US" altLang="en-US" sz="2000" dirty="0">
                <a:latin typeface="+mj-lt"/>
              </a:rPr>
            </a:br>
            <a:endParaRPr lang="en-US" altLang="en-US" sz="2000" dirty="0">
              <a:latin typeface="+mj-lt"/>
            </a:endParaRPr>
          </a:p>
          <a:p>
            <a:pPr marL="0" indent="0"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private:  </a:t>
            </a:r>
            <a:r>
              <a:rPr lang="en-US" altLang="en-US" sz="2000" dirty="0">
                <a:latin typeface="+mj-lt"/>
              </a:rPr>
              <a:t>“Members only” - can only be called by or accessed by functions that are members of the class</a:t>
            </a:r>
          </a:p>
          <a:p>
            <a:pPr marL="0" indent="0">
              <a:buNone/>
            </a:pPr>
            <a:endParaRPr lang="en-US" altLang="en-US" sz="2000" dirty="0">
              <a:latin typeface="+mj-lt"/>
            </a:endParaRPr>
          </a:p>
          <a:p>
            <a:pPr marL="0" indent="0">
              <a:buNone/>
            </a:pPr>
            <a:r>
              <a:rPr lang="en-US" altLang="en-US" sz="2000" dirty="0">
                <a:latin typeface="+mj-lt"/>
              </a:rPr>
              <a:t>Note: Can list in any order.  If not specified, Default setting is private.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CDE6F-F061-457B-89F9-EB52C34C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34</a:t>
            </a:fld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4ADCA8F-F6AA-4A59-B455-93CB5D8304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19147" y="1919292"/>
            <a:ext cx="4109563" cy="426460"/>
          </a:xfrm>
          <a:prstGeom prst="rect">
            <a:avLst/>
          </a:prstGeom>
          <a:noFill/>
          <a:ln w="28575">
            <a:solidFill>
              <a:srgbClr val="FA82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0E315A57-E810-47F0-AE38-F329FFF316B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764365" y="1805004"/>
            <a:ext cx="13525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FA8218"/>
                </a:solidFill>
              </a:rPr>
              <a:t>Private Members</a:t>
            </a:r>
          </a:p>
        </p:txBody>
      </p:sp>
      <p:sp>
        <p:nvSpPr>
          <p:cNvPr id="12" name="Line 6">
            <a:extLst>
              <a:ext uri="{FF2B5EF4-FFF2-40B4-BE49-F238E27FC236}">
                <a16:creationId xmlns:a16="http://schemas.microsoft.com/office/drawing/2014/main" id="{EB84F36C-69C7-41DB-B8FB-057591E05A3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656115" y="3088076"/>
            <a:ext cx="859755" cy="0"/>
          </a:xfrm>
          <a:prstGeom prst="line">
            <a:avLst/>
          </a:prstGeom>
          <a:noFill/>
          <a:ln w="28575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A5B70625-A446-4D89-942C-FE512C129D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15870" y="2575362"/>
            <a:ext cx="5166577" cy="1113890"/>
          </a:xfrm>
          <a:prstGeom prst="rect">
            <a:avLst/>
          </a:prstGeom>
          <a:noFill/>
          <a:ln w="28575">
            <a:solidFill>
              <a:srgbClr val="FA82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AAFDA66C-2779-4326-9923-0082C433919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813626" y="2782670"/>
            <a:ext cx="13525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FA8218"/>
                </a:solidFill>
              </a:rPr>
              <a:t>Public Members</a:t>
            </a: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D2505C62-8D9D-4740-89CF-1070A9CAAAED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359841" y="2128169"/>
            <a:ext cx="1159305" cy="0"/>
          </a:xfrm>
          <a:prstGeom prst="line">
            <a:avLst/>
          </a:prstGeom>
          <a:noFill/>
          <a:ln w="28575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7980E16-6CF0-413F-92C7-259430A09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0" y="6411123"/>
            <a:ext cx="4968240" cy="34447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C8CB74A-1AD6-4076-8098-B358F2280DF6}"/>
              </a:ext>
            </a:extLst>
          </p:cNvPr>
          <p:cNvSpPr txBox="1"/>
          <p:nvPr/>
        </p:nvSpPr>
        <p:spPr>
          <a:xfrm>
            <a:off x="2521440" y="1242514"/>
            <a:ext cx="863890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width;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//declare width and length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length;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//declaration for functions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pPr lvl="2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//const prevents data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//from being modified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2381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0D78-C6FD-4D6D-BED0-078A6008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Using </a:t>
            </a:r>
            <a:r>
              <a:rPr lang="en-US" altLang="en-US" dirty="0">
                <a:latin typeface="Courier New" panose="02070309020205020404" pitchFamily="49" charset="0"/>
              </a:rPr>
              <a:t>const</a:t>
            </a:r>
            <a:r>
              <a:rPr lang="en-US" altLang="en-US" dirty="0"/>
              <a:t> With Member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7A381-4ADA-433A-BC19-6D5E3E69E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>
                <a:latin typeface="Courier New" panose="02070309020205020404" pitchFamily="49" charset="0"/>
              </a:rPr>
              <a:t>const</a:t>
            </a:r>
            <a:r>
              <a:rPr lang="en-US" altLang="en-US" sz="2000" dirty="0"/>
              <a:t> appearing after the parentheses in a member function declaration specifies that the function will not change any data in the calling object.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45245-72CF-4937-92F7-A06B8531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35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9C1140-C385-4E6A-B4B5-60B111E22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0" y="6411123"/>
            <a:ext cx="4968240" cy="344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AF8E6C-795B-4412-BDF0-197AB28F0802}"/>
              </a:ext>
            </a:extLst>
          </p:cNvPr>
          <p:cNvSpPr txBox="1"/>
          <p:nvPr/>
        </p:nvSpPr>
        <p:spPr>
          <a:xfrm>
            <a:off x="1915886" y="2563078"/>
            <a:ext cx="863890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width;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//declare width and length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length;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//declaration for functions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//const prevents data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//from being modified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B51DFB38-AFA6-4269-A220-EC881DD3C7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10624" y="4769922"/>
            <a:ext cx="6442383" cy="971659"/>
          </a:xfrm>
          <a:prstGeom prst="rect">
            <a:avLst/>
          </a:prstGeom>
          <a:noFill/>
          <a:ln w="28575">
            <a:solidFill>
              <a:srgbClr val="FA82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322591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360D-8EEF-4681-817A-B47C25529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6"/>
            <a:ext cx="11429999" cy="451068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rules about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C86BA-C4F3-49EA-9502-003ACE1E9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891" y="1600201"/>
            <a:ext cx="499176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2600" dirty="0"/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Similar to struct, include your </a:t>
            </a:r>
            <a:r>
              <a:rPr lang="en-US" sz="2600" b="1" dirty="0"/>
              <a:t>class declaration at the beginning of your program</a:t>
            </a:r>
            <a:r>
              <a:rPr lang="en-US" sz="2600" dirty="0"/>
              <a:t>, just below the headers</a:t>
            </a:r>
          </a:p>
          <a:p>
            <a:pPr marL="457200" indent="-457200">
              <a:buFont typeface="+mj-lt"/>
              <a:buAutoNum type="arabicPeriod"/>
            </a:pPr>
            <a:endParaRPr lang="en-US" sz="2600" dirty="0"/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Variables are generally declared to be private.</a:t>
            </a:r>
          </a:p>
          <a:p>
            <a:pPr marL="457200" indent="-457200">
              <a:buFont typeface="+mj-lt"/>
              <a:buAutoNum type="arabicPeriod"/>
            </a:pPr>
            <a:endParaRPr lang="en-US" sz="2600" dirty="0"/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Objects are declared just like 	struct variables: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2B91AF"/>
                </a:solidFill>
                <a:latin typeface="Consolas" panose="020B0609020204030204" pitchFamily="49" charset="0"/>
              </a:rPr>
              <a:t>	Rectangle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box;</a:t>
            </a:r>
          </a:p>
          <a:p>
            <a:pPr marL="0" indent="0">
              <a:buNone/>
            </a:pPr>
            <a:endParaRPr lang="en-US" sz="2600" dirty="0"/>
          </a:p>
          <a:p>
            <a:pPr marL="514350" indent="-514350">
              <a:buFont typeface="+mj-lt"/>
              <a:buAutoNum type="arabicPeriod" startAt="4"/>
            </a:pPr>
            <a:r>
              <a:rPr lang="en-US" sz="2600" dirty="0"/>
              <a:t>You use the dot operator (.) to call functions and access 	members</a:t>
            </a:r>
            <a:br>
              <a:rPr lang="en-US" sz="2600" dirty="0"/>
            </a:br>
            <a:br>
              <a:rPr lang="en-US" sz="2600" dirty="0"/>
            </a:br>
            <a:r>
              <a:rPr lang="en-US" altLang="en-US" sz="2300" dirty="0" err="1">
                <a:latin typeface="Courier New" panose="02070309020205020404" pitchFamily="49" charset="0"/>
              </a:rPr>
              <a:t>box.setWidth</a:t>
            </a:r>
            <a:r>
              <a:rPr lang="en-US" altLang="en-US" sz="2300" dirty="0">
                <a:latin typeface="Courier New" panose="02070309020205020404" pitchFamily="49" charset="0"/>
              </a:rPr>
              <a:t>(</a:t>
            </a:r>
            <a:r>
              <a:rPr lang="en-US" altLang="en-US" sz="2300" dirty="0" err="1">
                <a:latin typeface="Courier New" panose="02070309020205020404" pitchFamily="49" charset="0"/>
              </a:rPr>
              <a:t>rectWidth</a:t>
            </a:r>
            <a:r>
              <a:rPr lang="en-US" altLang="en-US" sz="2300" dirty="0">
                <a:latin typeface="Courier New" panose="02070309020205020404" pitchFamily="49" charset="0"/>
              </a:rPr>
              <a:t>);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EEC68-8F39-4BFB-B51F-DB39EAE3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36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6F41F-E60E-4A64-865E-434ED5B2027C}"/>
              </a:ext>
            </a:extLst>
          </p:cNvPr>
          <p:cNvSpPr txBox="1"/>
          <p:nvPr/>
        </p:nvSpPr>
        <p:spPr>
          <a:xfrm>
            <a:off x="1645138" y="816193"/>
            <a:ext cx="4810369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//rectangle class declaration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width;</a:t>
            </a:r>
          </a:p>
          <a:p>
            <a:pPr lvl="2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length;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box;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//get the rectangle's width and length from the user.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"This program will calculate the area of a\n"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"rectangle.  What is the width?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"What is the length?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//Store the width and length of the rectangle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//in the box object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box.setWidth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box.setLength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929C77-4AAC-49CF-98F9-9D39F2BBC678}"/>
              </a:ext>
            </a:extLst>
          </p:cNvPr>
          <p:cNvCxnSpPr>
            <a:cxnSpLocks/>
          </p:cNvCxnSpPr>
          <p:nvPr/>
        </p:nvCxnSpPr>
        <p:spPr>
          <a:xfrm flipH="1" flipV="1">
            <a:off x="3759201" y="1500814"/>
            <a:ext cx="2801819" cy="513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AF3182-BCE0-414F-9BC4-D789678C7BFA}"/>
              </a:ext>
            </a:extLst>
          </p:cNvPr>
          <p:cNvCxnSpPr>
            <a:cxnSpLocks/>
          </p:cNvCxnSpPr>
          <p:nvPr/>
        </p:nvCxnSpPr>
        <p:spPr>
          <a:xfrm flipH="1" flipV="1">
            <a:off x="3759201" y="2176463"/>
            <a:ext cx="2786179" cy="819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239469-B2C1-40A2-BB21-6432848858AF}"/>
              </a:ext>
            </a:extLst>
          </p:cNvPr>
          <p:cNvCxnSpPr>
            <a:cxnSpLocks/>
          </p:cNvCxnSpPr>
          <p:nvPr/>
        </p:nvCxnSpPr>
        <p:spPr>
          <a:xfrm flipH="1" flipV="1">
            <a:off x="3329354" y="4011588"/>
            <a:ext cx="3231666" cy="158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BE7E35B-49E8-4269-8CA8-245AB59D6D96}"/>
              </a:ext>
            </a:extLst>
          </p:cNvPr>
          <p:cNvCxnSpPr>
            <a:cxnSpLocks/>
          </p:cNvCxnSpPr>
          <p:nvPr/>
        </p:nvCxnSpPr>
        <p:spPr>
          <a:xfrm flipH="1">
            <a:off x="4114802" y="5611446"/>
            <a:ext cx="2801819" cy="813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8239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360D-8EEF-4681-817A-B47C2552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rules about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C86BA-C4F3-49EA-9502-003ACE1E9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062" y="1283800"/>
            <a:ext cx="544341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lnSpc>
                <a:spcPct val="95000"/>
              </a:lnSpc>
              <a:buNone/>
            </a:pPr>
            <a:r>
              <a:rPr lang="en-US" altLang="en-US" sz="2000" dirty="0"/>
              <a:t>5. When defining a member function:</a:t>
            </a:r>
          </a:p>
          <a:p>
            <a:pPr lvl="1">
              <a:lnSpc>
                <a:spcPct val="95000"/>
              </a:lnSpc>
            </a:pPr>
            <a:r>
              <a:rPr lang="en-US" altLang="en-US" sz="2000" dirty="0"/>
              <a:t>Put function declaration in class declaration at the beginning of the program</a:t>
            </a:r>
          </a:p>
          <a:p>
            <a:pPr lvl="1">
              <a:lnSpc>
                <a:spcPct val="95000"/>
              </a:lnSpc>
            </a:pPr>
            <a:r>
              <a:rPr lang="en-US" altLang="en-US" sz="2000" dirty="0"/>
              <a:t>Define function using class name and scope resolution operator </a:t>
            </a:r>
            <a:r>
              <a:rPr lang="en-US" altLang="en-US" sz="2000" dirty="0">
                <a:latin typeface="Courier New" panose="02070309020205020404" pitchFamily="49" charset="0"/>
              </a:rPr>
              <a:t>(::)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	int Rectangle::</a:t>
            </a:r>
            <a:r>
              <a:rPr lang="en-US" altLang="en-US" sz="1400" dirty="0" err="1">
                <a:latin typeface="Courier New" panose="02070309020205020404" pitchFamily="49" charset="0"/>
              </a:rPr>
              <a:t>setWidth</a:t>
            </a:r>
            <a:r>
              <a:rPr lang="en-US" altLang="en-US" sz="1400" dirty="0">
                <a:latin typeface="Courier New" panose="02070309020205020404" pitchFamily="49" charset="0"/>
              </a:rPr>
              <a:t>(double w)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	{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		width = w;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	}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To call a member function, use the function’s name and the dot (.) operator</a:t>
            </a:r>
          </a:p>
          <a:p>
            <a:pPr marL="457200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1400" dirty="0" err="1">
                <a:latin typeface="Courier New" panose="02070309020205020404" pitchFamily="49" charset="0"/>
              </a:rPr>
              <a:t>box.setWidth</a:t>
            </a:r>
            <a:r>
              <a:rPr lang="en-US" altLang="en-US" sz="1400" dirty="0">
                <a:latin typeface="Courier New" panose="02070309020205020404" pitchFamily="49" charset="0"/>
              </a:rPr>
              <a:t>(</a:t>
            </a:r>
            <a:r>
              <a:rPr lang="en-US" altLang="en-US" sz="1400" dirty="0" err="1">
                <a:latin typeface="Courier New" panose="02070309020205020404" pitchFamily="49" charset="0"/>
              </a:rPr>
              <a:t>rectWidth</a:t>
            </a:r>
            <a:r>
              <a:rPr lang="en-US" altLang="en-US" sz="1400" dirty="0">
                <a:latin typeface="Courier New" panose="02070309020205020404" pitchFamily="49" charset="0"/>
              </a:rPr>
              <a:t>);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The scope resolution operator (:</a:t>
            </a:r>
            <a:r>
              <a:rPr lang="en-US" sz="2000" dirty="0">
                <a:sym typeface="Wingdings" panose="05000000000000000000" pitchFamily="2" charset="2"/>
              </a:rPr>
              <a:t>: )</a:t>
            </a:r>
            <a:r>
              <a:rPr lang="en-US" sz="2000" dirty="0"/>
              <a:t> is used to tell what a member function is a member of.  It is used with a class name, not with a class variable.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endParaRPr lang="en-US" alt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EEC68-8F39-4BFB-B51F-DB39EAE3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37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6F41F-E60E-4A64-865E-434ED5B2027C}"/>
              </a:ext>
            </a:extLst>
          </p:cNvPr>
          <p:cNvSpPr txBox="1"/>
          <p:nvPr/>
        </p:nvSpPr>
        <p:spPr>
          <a:xfrm>
            <a:off x="1840523" y="1449939"/>
            <a:ext cx="416169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these function definitions</a:t>
            </a: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are listed after the main function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assigns a value to the width member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width =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//set a value to length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len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length =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len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width;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length;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width * length;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B25707-50A8-4677-96AB-C392E539FF92}"/>
              </a:ext>
            </a:extLst>
          </p:cNvPr>
          <p:cNvCxnSpPr>
            <a:cxnSpLocks/>
          </p:cNvCxnSpPr>
          <p:nvPr/>
        </p:nvCxnSpPr>
        <p:spPr>
          <a:xfrm flipH="1">
            <a:off x="4380525" y="2235201"/>
            <a:ext cx="910491" cy="117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526E8E9-CC50-4CF1-AA7D-1F5A98E64102}"/>
              </a:ext>
            </a:extLst>
          </p:cNvPr>
          <p:cNvSpPr/>
          <p:nvPr/>
        </p:nvSpPr>
        <p:spPr>
          <a:xfrm>
            <a:off x="2872817" y="2204386"/>
            <a:ext cx="237706" cy="29609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627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11D5-F554-4BDD-B7DA-6D407A61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431" y="274638"/>
            <a:ext cx="6334369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Demo: Full Example: Building the Rectangle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7CC5E-D851-4C39-80AC-DE546010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38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C4383D-881F-45B1-A4EC-99FEBB49606C}"/>
              </a:ext>
            </a:extLst>
          </p:cNvPr>
          <p:cNvSpPr txBox="1"/>
          <p:nvPr/>
        </p:nvSpPr>
        <p:spPr>
          <a:xfrm>
            <a:off x="0" y="0"/>
            <a:ext cx="8229599" cy="11018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width;</a:t>
            </a:r>
          </a:p>
          <a:p>
            <a:pPr lvl="2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length;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box;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//get the rectangle's width and length from the user.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"This program will calculate the area of a\n"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     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"rectangle.  What is the width?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"What is the length?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//Store the width and length of the rectangle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//in the box object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box.setWidth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box.setLength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//Display the rectangle's data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"Here is the rectangle's data: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"Width: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box.getWidth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"Length: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box.getLength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"Area: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box.getArea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assigns a value to the width member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width =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//set a value to length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len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length =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len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width;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length;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width * length;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C8E8C5-7C7D-4D9F-A456-670291D50A10}"/>
              </a:ext>
            </a:extLst>
          </p:cNvPr>
          <p:cNvSpPr txBox="1"/>
          <p:nvPr/>
        </p:nvSpPr>
        <p:spPr>
          <a:xfrm>
            <a:off x="6541477" y="1727200"/>
            <a:ext cx="38060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Procedure we will follow in this demo: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Create new project in CLion</a:t>
            </a:r>
          </a:p>
          <a:p>
            <a:pPr marL="342900" indent="-342900">
              <a:buAutoNum type="arabicPeriod"/>
            </a:pPr>
            <a:r>
              <a:rPr lang="en-US" dirty="0"/>
              <a:t>Create new class “Rectangle”</a:t>
            </a:r>
          </a:p>
          <a:p>
            <a:pPr marL="342900" indent="-342900">
              <a:buAutoNum type="arabicPeriod"/>
            </a:pPr>
            <a:r>
              <a:rPr lang="en-US" dirty="0"/>
              <a:t>Add class header with public and private members</a:t>
            </a:r>
          </a:p>
          <a:p>
            <a:pPr marL="342900" indent="-342900">
              <a:buAutoNum type="arabicPeriod"/>
            </a:pPr>
            <a:r>
              <a:rPr lang="en-US" dirty="0"/>
              <a:t>Update CMakeLists.txt  so that compiler knows to combine three files when compiling</a:t>
            </a:r>
          </a:p>
          <a:p>
            <a:pPr marL="342900" indent="-342900">
              <a:buAutoNum type="arabicPeriod"/>
            </a:pPr>
            <a:r>
              <a:rPr lang="en-US" dirty="0"/>
              <a:t>Use Generate Definitions to make empty function definitions</a:t>
            </a:r>
          </a:p>
          <a:p>
            <a:pPr marL="342900" indent="-342900">
              <a:buAutoNum type="arabicPeriod"/>
            </a:pPr>
            <a:r>
              <a:rPr lang="en-US" dirty="0"/>
              <a:t>Fill in function definitions in Rectangle.cpp</a:t>
            </a:r>
          </a:p>
          <a:p>
            <a:pPr marL="342900" indent="-342900">
              <a:buAutoNum type="arabicPeriod"/>
            </a:pPr>
            <a:r>
              <a:rPr lang="en-US" dirty="0"/>
              <a:t>Update main function and run </a:t>
            </a:r>
          </a:p>
        </p:txBody>
      </p:sp>
    </p:spTree>
    <p:extLst>
      <p:ext uri="{BB962C8B-B14F-4D97-AF65-F5344CB8AC3E}">
        <p14:creationId xmlns:p14="http://schemas.microsoft.com/office/powerpoint/2010/main" val="4119235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>
            <a:extLst>
              <a:ext uri="{FF2B5EF4-FFF2-40B4-BE49-F238E27FC236}">
                <a16:creationId xmlns:a16="http://schemas.microsoft.com/office/drawing/2014/main" id="{8BA61E59-26C8-4C9A-8283-AB1CDBFEE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700857"/>
            <a:ext cx="4416594" cy="57708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9E880D"/>
                </a:solidFill>
                <a:latin typeface="Consolas" panose="020B0609020204030204" pitchFamily="49" charset="0"/>
              </a:rPr>
              <a:t>#ifndef </a:t>
            </a:r>
            <a:r>
              <a:rPr lang="en-US" altLang="en-US" sz="900" b="1" dirty="0">
                <a:solidFill>
                  <a:srgbClr val="1F542E"/>
                </a:solidFill>
                <a:latin typeface="Consolas" panose="020B0609020204030204" pitchFamily="49" charset="0"/>
              </a:rPr>
              <a:t>RECTANGLE_H</a:t>
            </a:r>
            <a:br>
              <a:rPr lang="en-US" altLang="en-US" sz="900" b="1" dirty="0">
                <a:solidFill>
                  <a:srgbClr val="1F542E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9E880D"/>
                </a:solidFill>
                <a:latin typeface="Consolas" panose="020B0609020204030204" pitchFamily="49" charset="0"/>
              </a:rPr>
              <a:t>#define </a:t>
            </a:r>
            <a:r>
              <a:rPr lang="en-US" altLang="en-US" sz="900" b="1" dirty="0">
                <a:solidFill>
                  <a:srgbClr val="1F542E"/>
                </a:solidFill>
                <a:latin typeface="Consolas" panose="020B0609020204030204" pitchFamily="49" charset="0"/>
              </a:rPr>
              <a:t>RECTANGLE_H</a:t>
            </a:r>
            <a:br>
              <a:rPr lang="en-US" altLang="en-US" sz="900" b="1" dirty="0">
                <a:solidFill>
                  <a:srgbClr val="1F542E"/>
                </a:solidFill>
                <a:latin typeface="Consolas" panose="020B0609020204030204" pitchFamily="49" charset="0"/>
              </a:rPr>
            </a:br>
            <a:br>
              <a:rPr lang="en-US" altLang="en-US" sz="900" b="1" dirty="0">
                <a:solidFill>
                  <a:srgbClr val="1F542E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9E880D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900" dirty="0">
                <a:solidFill>
                  <a:srgbClr val="067D17"/>
                </a:solidFill>
                <a:latin typeface="Consolas" panose="020B0609020204030204" pitchFamily="49" charset="0"/>
              </a:rPr>
              <a:t>&lt;iostream&gt;</a:t>
            </a:r>
            <a:br>
              <a:rPr lang="en-US" altLang="en-US" sz="900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using namespace </a:t>
            </a:r>
            <a:r>
              <a:rPr lang="en-US" alt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Rectangle 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900" dirty="0">
                <a:solidFill>
                  <a:srgbClr val="660E7A"/>
                </a:solidFill>
                <a:latin typeface="Consolas" panose="020B0609020204030204" pitchFamily="49" charset="0"/>
              </a:rPr>
              <a:t>width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900" dirty="0">
                <a:solidFill>
                  <a:srgbClr val="660E7A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void </a:t>
            </a:r>
            <a:r>
              <a:rPr lang="en-US" altLang="en-US" sz="900" dirty="0" err="1">
                <a:solidFill>
                  <a:srgbClr val="00627A"/>
                </a:solidFill>
                <a:latin typeface="Consolas" panose="020B0609020204030204" pitchFamily="49" charset="0"/>
              </a:rPr>
              <a:t>setWidth</a:t>
            </a:r>
            <a:r>
              <a:rPr lang="en-US" altLang="en-US" sz="900" dirty="0">
                <a:solidFill>
                  <a:srgbClr val="00627A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900" dirty="0" err="1">
                <a:solidFill>
                  <a:srgbClr val="080808"/>
                </a:solidFill>
                <a:latin typeface="Consolas" panose="020B0609020204030204" pitchFamily="49" charset="0"/>
              </a:rPr>
              <a:t>newWidth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  <a:t>//Precondition: </a:t>
            </a:r>
            <a:r>
              <a:rPr lang="en-US" altLang="en-US" sz="900" i="1" dirty="0" err="1">
                <a:solidFill>
                  <a:srgbClr val="8C8C8C"/>
                </a:solidFill>
                <a:latin typeface="Consolas" panose="020B0609020204030204" pitchFamily="49" charset="0"/>
              </a:rPr>
              <a:t>newWidth</a:t>
            </a:r>
            <a: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  <a:t> is initialized to a double</a:t>
            </a:r>
            <a:b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  <a:t>    //Postcondition: private variable width set to </a:t>
            </a:r>
            <a:r>
              <a:rPr lang="en-US" altLang="en-US" sz="900" i="1" dirty="0" err="1">
                <a:solidFill>
                  <a:srgbClr val="8C8C8C"/>
                </a:solidFill>
                <a:latin typeface="Consolas" panose="020B0609020204030204" pitchFamily="49" charset="0"/>
              </a:rPr>
              <a:t>newWidth</a:t>
            </a:r>
            <a:b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b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void </a:t>
            </a:r>
            <a:r>
              <a:rPr lang="en-US" altLang="en-US" sz="900" dirty="0" err="1">
                <a:solidFill>
                  <a:srgbClr val="00627A"/>
                </a:solidFill>
                <a:latin typeface="Consolas" panose="020B0609020204030204" pitchFamily="49" charset="0"/>
              </a:rPr>
              <a:t>setLength</a:t>
            </a:r>
            <a:r>
              <a:rPr lang="en-US" altLang="en-US" sz="900" dirty="0">
                <a:solidFill>
                  <a:srgbClr val="00627A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900" dirty="0" err="1">
                <a:solidFill>
                  <a:srgbClr val="080808"/>
                </a:solidFill>
                <a:latin typeface="Consolas" panose="020B0609020204030204" pitchFamily="49" charset="0"/>
              </a:rPr>
              <a:t>newLength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  <a:t>//Precondition: </a:t>
            </a:r>
            <a:r>
              <a:rPr lang="en-US" altLang="en-US" sz="900" i="1" dirty="0" err="1">
                <a:solidFill>
                  <a:srgbClr val="8C8C8C"/>
                </a:solidFill>
                <a:latin typeface="Consolas" panose="020B0609020204030204" pitchFamily="49" charset="0"/>
              </a:rPr>
              <a:t>newLength</a:t>
            </a:r>
            <a: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  <a:t> is initialized to a double</a:t>
            </a:r>
            <a:b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  <a:t>    //Postcondition: private variable length set to </a:t>
            </a:r>
            <a:r>
              <a:rPr lang="en-US" altLang="en-US" sz="900" i="1" dirty="0" err="1">
                <a:solidFill>
                  <a:srgbClr val="8C8C8C"/>
                </a:solidFill>
                <a:latin typeface="Consolas" panose="020B0609020204030204" pitchFamily="49" charset="0"/>
              </a:rPr>
              <a:t>newlength</a:t>
            </a:r>
            <a:b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b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900" dirty="0" err="1">
                <a:solidFill>
                  <a:srgbClr val="00627A"/>
                </a:solidFill>
                <a:latin typeface="Consolas" panose="020B0609020204030204" pitchFamily="49" charset="0"/>
              </a:rPr>
              <a:t>getWidth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  <a:t>//Postcondition: private variable width initialized to a value</a:t>
            </a:r>
            <a:b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  <a:t>    //Postcondition: returns private variable width</a:t>
            </a:r>
            <a:b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b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900" dirty="0" err="1">
                <a:solidFill>
                  <a:srgbClr val="00627A"/>
                </a:solidFill>
                <a:latin typeface="Consolas" panose="020B0609020204030204" pitchFamily="49" charset="0"/>
              </a:rPr>
              <a:t>getLength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  <a:t>//Postcondition: private variable width initialized to a value</a:t>
            </a:r>
            <a:b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  <a:t>    //Postcondition: returns private variable width</a:t>
            </a:r>
            <a:b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b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900" dirty="0" err="1">
                <a:solidFill>
                  <a:srgbClr val="00627A"/>
                </a:solidFill>
                <a:latin typeface="Consolas" panose="020B0609020204030204" pitchFamily="49" charset="0"/>
              </a:rPr>
              <a:t>getArea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  <a:t>//Postcondition: private variable length and width initialized</a:t>
            </a:r>
            <a:b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  <a:t>    //Postcondition: returns private variable area</a:t>
            </a:r>
            <a:b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b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b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};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9E880D"/>
                </a:solidFill>
                <a:latin typeface="Consolas" panose="020B0609020204030204" pitchFamily="49" charset="0"/>
              </a:rPr>
              <a:t>#endif </a:t>
            </a:r>
            <a: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  <a:t>//RECTANGLE_H</a:t>
            </a:r>
            <a:b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endParaRPr lang="en-US" altLang="en-US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AC858-C31C-479F-B418-9DE0B60A9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146753"/>
            <a:ext cx="11429999" cy="472428"/>
          </a:xfrm>
        </p:spPr>
        <p:txBody>
          <a:bodyPr>
            <a:normAutofit fontScale="90000"/>
          </a:bodyPr>
          <a:lstStyle/>
          <a:p>
            <a:r>
              <a:rPr lang="en-US" dirty="0"/>
              <a:t>Demo: </a:t>
            </a:r>
            <a:r>
              <a:rPr lang="en-US" dirty="0" err="1"/>
              <a:t>Rectangle.h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D3B67-F7E6-4413-92EB-7BB599D0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39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0BE347-4588-4C04-ADAB-0BF3267A3B3E}"/>
              </a:ext>
            </a:extLst>
          </p:cNvPr>
          <p:cNvSpPr txBox="1"/>
          <p:nvPr/>
        </p:nvSpPr>
        <p:spPr>
          <a:xfrm>
            <a:off x="7227278" y="1338281"/>
            <a:ext cx="3032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Prevents class from being declared more than once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7BC5E-4FA3-48DC-88B6-E5CE7A142D59}"/>
              </a:ext>
            </a:extLst>
          </p:cNvPr>
          <p:cNvSpPr txBox="1"/>
          <p:nvPr/>
        </p:nvSpPr>
        <p:spPr>
          <a:xfrm>
            <a:off x="7276124" y="3430174"/>
            <a:ext cx="3032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declaration including all public and private variables and all member function declarations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6D62210D-B0BF-4084-B0D6-DA7F4AE28E35}"/>
              </a:ext>
            </a:extLst>
          </p:cNvPr>
          <p:cNvSpPr/>
          <p:nvPr/>
        </p:nvSpPr>
        <p:spPr>
          <a:xfrm>
            <a:off x="6557110" y="2538717"/>
            <a:ext cx="226645" cy="286953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E30C10-ABF7-4645-9105-47A6079F218B}"/>
              </a:ext>
            </a:extLst>
          </p:cNvPr>
          <p:cNvCxnSpPr>
            <a:cxnSpLocks/>
          </p:cNvCxnSpPr>
          <p:nvPr/>
        </p:nvCxnSpPr>
        <p:spPr>
          <a:xfrm flipH="1" flipV="1">
            <a:off x="3352801" y="1040918"/>
            <a:ext cx="3923322" cy="56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F47879-0E88-43DA-84C0-7F1C228151CC}"/>
              </a:ext>
            </a:extLst>
          </p:cNvPr>
          <p:cNvCxnSpPr>
            <a:cxnSpLocks/>
          </p:cNvCxnSpPr>
          <p:nvPr/>
        </p:nvCxnSpPr>
        <p:spPr>
          <a:xfrm flipH="1">
            <a:off x="3395785" y="5611446"/>
            <a:ext cx="4083538" cy="432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10DEA4-7363-4528-B473-81CD450D7EB6}"/>
              </a:ext>
            </a:extLst>
          </p:cNvPr>
          <p:cNvSpPr txBox="1"/>
          <p:nvPr/>
        </p:nvSpPr>
        <p:spPr>
          <a:xfrm>
            <a:off x="7379678" y="5288281"/>
            <a:ext cx="3032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Prevents class from being declared more than once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8A9568-2244-4AF7-A7D8-CC56721D47AF}"/>
              </a:ext>
            </a:extLst>
          </p:cNvPr>
          <p:cNvSpPr txBox="1"/>
          <p:nvPr/>
        </p:nvSpPr>
        <p:spPr>
          <a:xfrm>
            <a:off x="7379677" y="2077052"/>
            <a:ext cx="303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all the header </a:t>
            </a:r>
            <a:r>
              <a:rPr lang="en-US" dirty="0" err="1"/>
              <a:t>filesand</a:t>
            </a:r>
            <a:r>
              <a:rPr lang="en-US" dirty="0"/>
              <a:t> namespaces required for the class and its functions.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3AF8C1-7F06-48B7-9FAF-3375FEBCF1C6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352802" y="1355445"/>
            <a:ext cx="4026874" cy="1183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08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413C-4F45-4866-AFA1-5344DAE6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Question: What would you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0AC55-EC29-421A-91C3-2DF45B93A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Using only the skills we have covered so far, which of these approaches would you use to store all the pet data?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lphaUcPeriod"/>
            </a:pPr>
            <a:r>
              <a:rPr lang="en-US" sz="2000" dirty="0"/>
              <a:t>Make a program which saves and updates pet data to a data file</a:t>
            </a:r>
          </a:p>
          <a:p>
            <a:pPr marL="457200" indent="-457200">
              <a:buFont typeface="+mj-lt"/>
              <a:buAutoNum type="alphaUcPeriod"/>
            </a:pPr>
            <a:endParaRPr lang="en-US" sz="2000" dirty="0"/>
          </a:p>
          <a:p>
            <a:pPr marL="457200" indent="-457200">
              <a:buFont typeface="+mj-lt"/>
              <a:buAutoNum type="alphaUcPeriod"/>
            </a:pPr>
            <a:r>
              <a:rPr lang="en-US" sz="2000" dirty="0"/>
              <a:t>Store all the pet data in various arrays or vectors (you will need more than one since we have string, bool, and numeric)</a:t>
            </a:r>
          </a:p>
          <a:p>
            <a:pPr marL="457200" indent="-457200">
              <a:buFont typeface="+mj-lt"/>
              <a:buAutoNum type="alphaUcPeriod"/>
            </a:pPr>
            <a:endParaRPr lang="en-US" sz="2000" dirty="0"/>
          </a:p>
          <a:p>
            <a:pPr marL="457200" indent="-457200">
              <a:buFont typeface="+mj-lt"/>
              <a:buAutoNum type="alphaUcPeriod"/>
            </a:pPr>
            <a:r>
              <a:rPr lang="en-US" sz="2000" dirty="0"/>
              <a:t>Declare a whole bunch of individual variables to hold each pet’s data.  Manually update the program each time a pet is added or adopted.</a:t>
            </a:r>
          </a:p>
          <a:p>
            <a:pPr marL="457200" indent="-457200">
              <a:buFont typeface="+mj-lt"/>
              <a:buAutoNum type="alphaUcPeriod"/>
            </a:pPr>
            <a:endParaRPr lang="en-US" sz="2000" dirty="0"/>
          </a:p>
          <a:p>
            <a:pPr marL="457200" indent="-457200">
              <a:buFont typeface="+mj-lt"/>
              <a:buAutoNum type="alphaUcPeriod"/>
            </a:pPr>
            <a:r>
              <a:rPr lang="en-US" sz="2000" dirty="0"/>
              <a:t>Concatenate all the pet data into a massive string of characters, and figure out a way to read each pet one by 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FEFB7-1233-4602-9C3E-5EF6052A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493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C858-C31C-479F-B418-9DE0B60A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Rectangle.cpp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D3B67-F7E6-4413-92EB-7BB599D0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40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B2045A4-AE19-4C19-A500-E985DB4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232" y="1681122"/>
            <a:ext cx="3005951" cy="38318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9E880D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9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900" dirty="0" err="1">
                <a:solidFill>
                  <a:srgbClr val="067D17"/>
                </a:solidFill>
                <a:latin typeface="Consolas" panose="020B0609020204030204" pitchFamily="49" charset="0"/>
              </a:rPr>
              <a:t>Rectangle.h</a:t>
            </a:r>
            <a:r>
              <a:rPr lang="en-US" altLang="en-US" sz="9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900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br>
              <a:rPr lang="en-US" altLang="en-US" sz="900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void </a:t>
            </a:r>
            <a:r>
              <a:rPr lang="en-US" alt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Rectangle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900" dirty="0" err="1">
                <a:solidFill>
                  <a:srgbClr val="00627A"/>
                </a:solidFill>
                <a:latin typeface="Consolas" panose="020B0609020204030204" pitchFamily="49" charset="0"/>
              </a:rPr>
              <a:t>setWidth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900" dirty="0" err="1">
                <a:solidFill>
                  <a:srgbClr val="080808"/>
                </a:solidFill>
                <a:latin typeface="Consolas" panose="020B0609020204030204" pitchFamily="49" charset="0"/>
              </a:rPr>
              <a:t>newWidth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) 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900" dirty="0">
                <a:solidFill>
                  <a:srgbClr val="660E7A"/>
                </a:solidFill>
                <a:latin typeface="Consolas" panose="020B0609020204030204" pitchFamily="49" charset="0"/>
              </a:rPr>
              <a:t>width 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900" dirty="0" err="1">
                <a:solidFill>
                  <a:srgbClr val="080808"/>
                </a:solidFill>
                <a:latin typeface="Consolas" panose="020B0609020204030204" pitchFamily="49" charset="0"/>
              </a:rPr>
              <a:t>newWidth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void </a:t>
            </a:r>
            <a:r>
              <a:rPr lang="en-US" alt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Rectangle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900" dirty="0" err="1">
                <a:solidFill>
                  <a:srgbClr val="00627A"/>
                </a:solidFill>
                <a:latin typeface="Consolas" panose="020B0609020204030204" pitchFamily="49" charset="0"/>
              </a:rPr>
              <a:t>setLength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900" dirty="0" err="1">
                <a:solidFill>
                  <a:srgbClr val="080808"/>
                </a:solidFill>
                <a:latin typeface="Consolas" panose="020B0609020204030204" pitchFamily="49" charset="0"/>
              </a:rPr>
              <a:t>newLength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) 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900" dirty="0">
                <a:solidFill>
                  <a:srgbClr val="660E7A"/>
                </a:solidFill>
                <a:latin typeface="Consolas" panose="020B0609020204030204" pitchFamily="49" charset="0"/>
              </a:rPr>
              <a:t>length 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900" dirty="0" err="1">
                <a:solidFill>
                  <a:srgbClr val="080808"/>
                </a:solidFill>
                <a:latin typeface="Consolas" panose="020B0609020204030204" pitchFamily="49" charset="0"/>
              </a:rPr>
              <a:t>newLength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Rectangle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900" dirty="0" err="1">
                <a:solidFill>
                  <a:srgbClr val="00627A"/>
                </a:solidFill>
                <a:latin typeface="Consolas" panose="020B0609020204030204" pitchFamily="49" charset="0"/>
              </a:rPr>
              <a:t>getWidth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const </a:t>
            </a:r>
            <a:b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900" dirty="0">
                <a:solidFill>
                  <a:srgbClr val="660E7A"/>
                </a:solidFill>
                <a:latin typeface="Consolas" panose="020B0609020204030204" pitchFamily="49" charset="0"/>
              </a:rPr>
              <a:t>width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Rectangle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900" dirty="0" err="1">
                <a:solidFill>
                  <a:srgbClr val="00627A"/>
                </a:solidFill>
                <a:latin typeface="Consolas" panose="020B0609020204030204" pitchFamily="49" charset="0"/>
              </a:rPr>
              <a:t>getLength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const 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900" dirty="0">
                <a:solidFill>
                  <a:srgbClr val="660E7A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Rectangle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900" dirty="0" err="1">
                <a:solidFill>
                  <a:srgbClr val="00627A"/>
                </a:solidFill>
                <a:latin typeface="Consolas" panose="020B0609020204030204" pitchFamily="49" charset="0"/>
              </a:rPr>
              <a:t>getArea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const 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900" dirty="0">
                <a:solidFill>
                  <a:srgbClr val="660E7A"/>
                </a:solidFill>
                <a:latin typeface="Consolas" panose="020B0609020204030204" pitchFamily="49" charset="0"/>
              </a:rPr>
              <a:t>length 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* </a:t>
            </a:r>
            <a:r>
              <a:rPr lang="en-US" altLang="en-US" sz="900" dirty="0">
                <a:solidFill>
                  <a:srgbClr val="660E7A"/>
                </a:solidFill>
                <a:latin typeface="Consolas" panose="020B0609020204030204" pitchFamily="49" charset="0"/>
              </a:rPr>
              <a:t>width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endParaRPr lang="en-US" alt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4A1AC-9F85-4C9B-83B5-861B286ACFCB}"/>
              </a:ext>
            </a:extLst>
          </p:cNvPr>
          <p:cNvSpPr txBox="1"/>
          <p:nvPr/>
        </p:nvSpPr>
        <p:spPr>
          <a:xfrm>
            <a:off x="6846278" y="2620618"/>
            <a:ext cx="30323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member function of the class has a definition included in the Rectangle.cpp file.</a:t>
            </a:r>
          </a:p>
          <a:p>
            <a:endParaRPr lang="en-US" dirty="0"/>
          </a:p>
          <a:p>
            <a:r>
              <a:rPr lang="en-US" dirty="0"/>
              <a:t>Remember to use :: on all member functions.</a:t>
            </a:r>
          </a:p>
          <a:p>
            <a:r>
              <a:rPr lang="en-US" dirty="0"/>
              <a:t>The scope resolution operator :: associates each member function as a member function of the Rectangle class. 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D61D2614-BC20-47F0-8C6B-EA0770F4DAB5}"/>
              </a:ext>
            </a:extLst>
          </p:cNvPr>
          <p:cNvSpPr/>
          <p:nvPr/>
        </p:nvSpPr>
        <p:spPr>
          <a:xfrm>
            <a:off x="6330465" y="2218286"/>
            <a:ext cx="226645" cy="354165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4A81ED-E90A-4589-84B7-5C6E859F9494}"/>
              </a:ext>
            </a:extLst>
          </p:cNvPr>
          <p:cNvSpPr txBox="1"/>
          <p:nvPr/>
        </p:nvSpPr>
        <p:spPr>
          <a:xfrm>
            <a:off x="7227278" y="1338280"/>
            <a:ext cx="303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“</a:t>
            </a:r>
            <a:r>
              <a:rPr lang="en-US" dirty="0" err="1"/>
              <a:t>Rectangle.h</a:t>
            </a:r>
            <a:r>
              <a:rPr lang="en-US" dirty="0"/>
              <a:t>” in order to reference the Rectangle class declaration.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E8168D-ACD4-4CC3-B0CB-6E7F9059FBDB}"/>
              </a:ext>
            </a:extLst>
          </p:cNvPr>
          <p:cNvCxnSpPr>
            <a:cxnSpLocks/>
          </p:cNvCxnSpPr>
          <p:nvPr/>
        </p:nvCxnSpPr>
        <p:spPr>
          <a:xfrm flipH="1">
            <a:off x="3712309" y="1560226"/>
            <a:ext cx="3563815" cy="381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268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EDB4-8E9B-4682-8E9A-36DCD05D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Main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00B7F-FF19-484E-83D2-43D41E26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41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F791A-5B0D-490F-8D39-25A7BCA0F956}"/>
              </a:ext>
            </a:extLst>
          </p:cNvPr>
          <p:cNvSpPr txBox="1"/>
          <p:nvPr/>
        </p:nvSpPr>
        <p:spPr>
          <a:xfrm>
            <a:off x="2067169" y="1609448"/>
            <a:ext cx="4572000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box;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//get the rectangle's width and length from the user.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"This program will calculate the area of a\n"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"rectangle.  What is the width?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"What is the length?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//Store the width and length of the rectangle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//in the box object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box.setWidth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box.setLength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//Display the rectangle's data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"Here is the rectangle's data: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"Width: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box.getWidth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"Length: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box.getLength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"Area: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box.getArea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B58D26-01AD-4A24-B9A5-11C875FB2A79}"/>
              </a:ext>
            </a:extLst>
          </p:cNvPr>
          <p:cNvSpPr txBox="1"/>
          <p:nvPr/>
        </p:nvSpPr>
        <p:spPr>
          <a:xfrm>
            <a:off x="7227278" y="1338280"/>
            <a:ext cx="303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“</a:t>
            </a:r>
            <a:r>
              <a:rPr lang="en-US" dirty="0" err="1"/>
              <a:t>Rectangle.h</a:t>
            </a:r>
            <a:r>
              <a:rPr lang="en-US" dirty="0"/>
              <a:t>” in order to reference the Rectangle class declaration.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315543-C985-4E5F-B178-44C27DAB2AE0}"/>
              </a:ext>
            </a:extLst>
          </p:cNvPr>
          <p:cNvCxnSpPr>
            <a:cxnSpLocks/>
          </p:cNvCxnSpPr>
          <p:nvPr/>
        </p:nvCxnSpPr>
        <p:spPr>
          <a:xfrm flipH="1">
            <a:off x="2969846" y="1560226"/>
            <a:ext cx="4306278" cy="166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B846BD-7603-40BC-9272-4656FD3259B5}"/>
              </a:ext>
            </a:extLst>
          </p:cNvPr>
          <p:cNvSpPr txBox="1"/>
          <p:nvPr/>
        </p:nvSpPr>
        <p:spPr>
          <a:xfrm>
            <a:off x="7276125" y="2863588"/>
            <a:ext cx="3032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Declare Rectangle objects using the Rectangle class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C64CEE-80AE-4681-9162-DDD288ED610C}"/>
              </a:ext>
            </a:extLst>
          </p:cNvPr>
          <p:cNvCxnSpPr>
            <a:cxnSpLocks/>
          </p:cNvCxnSpPr>
          <p:nvPr/>
        </p:nvCxnSpPr>
        <p:spPr>
          <a:xfrm flipH="1" flipV="1">
            <a:off x="3614616" y="2044250"/>
            <a:ext cx="3661509" cy="949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ECC717-7C13-458C-89A6-707281A4E677}"/>
              </a:ext>
            </a:extLst>
          </p:cNvPr>
          <p:cNvSpPr txBox="1"/>
          <p:nvPr/>
        </p:nvSpPr>
        <p:spPr>
          <a:xfrm>
            <a:off x="7256587" y="3816344"/>
            <a:ext cx="3032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dot operator to call functions.  Must use setter and getter functions to modify private data.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56D09E-B576-47AA-8BAE-174D9CE95768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445002" y="4416509"/>
            <a:ext cx="2811584" cy="147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2D366D-96D7-4E2F-9F07-3FEB66754151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003194" y="4416509"/>
            <a:ext cx="1253392" cy="865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01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A894-692D-47B4-8D57-6C509EBD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multiple files with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D42AC-27AC-4B15-945C-F50B0B911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/>
              <a:t>Make a </a:t>
            </a:r>
            <a:r>
              <a:rPr lang="en-US" sz="2000" b="1" dirty="0"/>
              <a:t>header file (aka interface file)</a:t>
            </a:r>
            <a:r>
              <a:rPr lang="en-US" sz="2000" dirty="0"/>
              <a:t>.  Name it </a:t>
            </a:r>
            <a:r>
              <a:rPr lang="en-US" sz="2000" dirty="0" err="1">
                <a:latin typeface="Consolas" panose="020B0609020204030204" pitchFamily="49" charset="0"/>
              </a:rPr>
              <a:t>classname.h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/>
              <a:t>(where </a:t>
            </a:r>
            <a:r>
              <a:rPr lang="en-US" sz="2000" dirty="0" err="1"/>
              <a:t>classname</a:t>
            </a:r>
            <a:r>
              <a:rPr lang="en-US" sz="2000" dirty="0"/>
              <a:t> is the name of the class it holds).  Put the declaration of the class in this file.  </a:t>
            </a:r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/>
              <a:t>Make an </a:t>
            </a:r>
            <a:r>
              <a:rPr lang="en-US" sz="2000" b="1" dirty="0"/>
              <a:t>implementation file</a:t>
            </a:r>
            <a:r>
              <a:rPr lang="en-US" sz="2000" dirty="0"/>
              <a:t>.  Name it </a:t>
            </a:r>
            <a:r>
              <a:rPr lang="en-US" sz="2000" dirty="0">
                <a:latin typeface="Consolas" panose="020B0609020204030204" pitchFamily="49" charset="0"/>
              </a:rPr>
              <a:t>classname.cpp. </a:t>
            </a:r>
            <a:r>
              <a:rPr lang="en-US" sz="2000" dirty="0"/>
              <a:t>The </a:t>
            </a:r>
            <a:r>
              <a:rPr lang="en-US" sz="2000" b="1" dirty="0"/>
              <a:t>implementation must have the same name as the class but end in .</a:t>
            </a:r>
            <a:r>
              <a:rPr lang="en-US" sz="2000" b="1" dirty="0" err="1"/>
              <a:t>cpp</a:t>
            </a:r>
            <a:r>
              <a:rPr lang="en-US" sz="2000" dirty="0"/>
              <a:t>.  Put the definitions for all the member functions and overloaded operators in this implementation file.   Use </a:t>
            </a:r>
            <a:r>
              <a:rPr lang="en-US" sz="2000" dirty="0">
                <a:latin typeface="Consolas" panose="020B0609020204030204" pitchFamily="49" charset="0"/>
              </a:rPr>
              <a:t>#include “</a:t>
            </a:r>
            <a:r>
              <a:rPr lang="en-US" sz="2000" dirty="0" err="1">
                <a:latin typeface="Consolas" panose="020B0609020204030204" pitchFamily="49" charset="0"/>
              </a:rPr>
              <a:t>classname.h</a:t>
            </a:r>
            <a:r>
              <a:rPr lang="en-US" sz="2000" dirty="0">
                <a:latin typeface="Consolas" panose="020B0609020204030204" pitchFamily="49" charset="0"/>
              </a:rPr>
              <a:t>” </a:t>
            </a:r>
            <a:r>
              <a:rPr lang="en-US" sz="2000" dirty="0"/>
              <a:t>to reference the header/interface file in this implementation file.</a:t>
            </a:r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Font typeface="Arial"/>
              <a:buAutoNum type="arabicPeriod"/>
            </a:pPr>
            <a:r>
              <a:rPr lang="en-US" sz="2000" dirty="0"/>
              <a:t>Make an </a:t>
            </a:r>
            <a:r>
              <a:rPr lang="en-US" sz="2000" b="1" dirty="0"/>
              <a:t>application file</a:t>
            </a:r>
            <a:r>
              <a:rPr lang="en-US" sz="2000" dirty="0"/>
              <a:t>.  The application file should contain your main function and any additional elements of your program. Use </a:t>
            </a:r>
            <a:r>
              <a:rPr lang="en-US" sz="2000" dirty="0">
                <a:latin typeface="Consolas" panose="020B0609020204030204" pitchFamily="49" charset="0"/>
              </a:rPr>
              <a:t>#include “</a:t>
            </a:r>
            <a:r>
              <a:rPr lang="en-US" sz="2000" dirty="0" err="1">
                <a:latin typeface="Consolas" panose="020B0609020204030204" pitchFamily="49" charset="0"/>
              </a:rPr>
              <a:t>classname.h</a:t>
            </a:r>
            <a:r>
              <a:rPr lang="en-US" sz="2000" dirty="0">
                <a:latin typeface="Consolas" panose="020B0609020204030204" pitchFamily="49" charset="0"/>
              </a:rPr>
              <a:t>” </a:t>
            </a:r>
            <a:r>
              <a:rPr lang="en-US" sz="2000" dirty="0"/>
              <a:t>to reference the header/interface file in this application file.</a:t>
            </a:r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E8286-0E59-4695-9270-E2BFA897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963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442F-81BE-4600-BEF3-1F66E63A9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11429999" cy="634335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Question: Array of </a:t>
            </a:r>
            <a:r>
              <a:rPr lang="en-US" dirty="0" err="1"/>
              <a:t>DayOfYear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38B1-13D7-43D2-A773-35904D8EB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0308" y="1600201"/>
            <a:ext cx="3450492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+mj-lt"/>
              </a:rPr>
              <a:t>Suppose I declared an array in a main function (not in a member function)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DayOfYear</a:t>
            </a:r>
            <a:r>
              <a:rPr lang="en-US" sz="1600" dirty="0">
                <a:latin typeface="Consolas" panose="020B0609020204030204" pitchFamily="49" charset="0"/>
              </a:rPr>
              <a:t> birthdays[10];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If I wanted to set birthdays element zero to October 31, I could use…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birthdays[0].</a:t>
            </a:r>
            <a:r>
              <a:rPr lang="en-US" sz="1600" dirty="0" err="1">
                <a:latin typeface="Consolas" panose="020B0609020204030204" pitchFamily="49" charset="0"/>
              </a:rPr>
              <a:t>setMonth</a:t>
            </a:r>
            <a:r>
              <a:rPr lang="en-US" sz="1600" dirty="0">
                <a:latin typeface="Consolas" panose="020B0609020204030204" pitchFamily="49" charset="0"/>
              </a:rPr>
              <a:t>(10);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birthdays[0].</a:t>
            </a:r>
            <a:r>
              <a:rPr lang="en-US" sz="1600" dirty="0" err="1">
                <a:latin typeface="Consolas" panose="020B0609020204030204" pitchFamily="49" charset="0"/>
              </a:rPr>
              <a:t>setDay</a:t>
            </a:r>
            <a:r>
              <a:rPr lang="en-US" sz="1600" dirty="0">
                <a:latin typeface="Consolas" panose="020B0609020204030204" pitchFamily="49" charset="0"/>
              </a:rPr>
              <a:t>(31);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Could I also write the following?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birthdays[0].month = 10;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birthdays[0].day = 31;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DF784-F227-4A73-A20E-984933BF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43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7C836-2416-46F9-AA6E-C3BA856C840A}"/>
              </a:ext>
            </a:extLst>
          </p:cNvPr>
          <p:cNvSpPr txBox="1"/>
          <p:nvPr/>
        </p:nvSpPr>
        <p:spPr>
          <a:xfrm>
            <a:off x="519724" y="999460"/>
            <a:ext cx="6123354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class declaration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DayOfYear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theMonth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and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theDay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form a possible date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//initializes the date according to the arguments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Initializes the date to January first.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input();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output();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newMonth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sets the month to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newDay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sets the day to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newDay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month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the month, 1 for January,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etc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day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the day of the 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checkDate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month and day are initialized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error if month and day do not make valid date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month;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//private variable for 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day;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//private variable for day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744573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442F-81BE-4600-BEF3-1F66E63A9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11429999" cy="58117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Array of </a:t>
            </a:r>
            <a:r>
              <a:rPr lang="en-US" dirty="0" err="1"/>
              <a:t>DayOfYear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38B1-13D7-43D2-A773-35904D8EB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0308" y="1600201"/>
            <a:ext cx="3450492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+mj-lt"/>
              </a:rPr>
              <a:t>Suppose I declared an array in a main function (not in a member function)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DayOfYear</a:t>
            </a:r>
            <a:r>
              <a:rPr lang="en-US" sz="1600" dirty="0">
                <a:latin typeface="Consolas" panose="020B0609020204030204" pitchFamily="49" charset="0"/>
              </a:rPr>
              <a:t> birthdays[10];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How would you…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Set the zeroth item in </a:t>
            </a:r>
            <a:r>
              <a:rPr lang="en-US" sz="1600" dirty="0">
                <a:latin typeface="Consolas" panose="020B0609020204030204" pitchFamily="49" charset="0"/>
              </a:rPr>
              <a:t>birthdays</a:t>
            </a:r>
            <a:r>
              <a:rPr lang="en-US" sz="1600" dirty="0">
                <a:latin typeface="+mj-lt"/>
              </a:rPr>
              <a:t> to October 31?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birthdays[0].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setMonth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(10);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birthdays[0].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setDay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(31);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Must use set function since month and day are private and not accessible by the main function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DF784-F227-4A73-A20E-984933BF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44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7C836-2416-46F9-AA6E-C3BA856C840A}"/>
              </a:ext>
            </a:extLst>
          </p:cNvPr>
          <p:cNvSpPr txBox="1"/>
          <p:nvPr/>
        </p:nvSpPr>
        <p:spPr>
          <a:xfrm>
            <a:off x="1598246" y="1087080"/>
            <a:ext cx="6123354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class declaration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DayOfYear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theMonth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and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theDay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form a possible date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//initializes the date according to the arguments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Initializes the date to January first.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input();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output();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newMonth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sets the month to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newDay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sets the day to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newDay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month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the month, 1 for January,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etc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day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the day of the 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checkDate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month and day are initialized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error if month and day do not make valid date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month;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//private variable for 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day;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//private variable for day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844593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442F-81BE-4600-BEF3-1F66E63A9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11429999" cy="58117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Array of </a:t>
            </a:r>
            <a:r>
              <a:rPr lang="en-US" dirty="0" err="1"/>
              <a:t>DayOfYear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38B1-13D7-43D2-A773-35904D8EB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939" y="1600201"/>
            <a:ext cx="343486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+mj-lt"/>
              </a:rPr>
              <a:t>Suppose I declared an array in a main function (not in a member function)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DayOfYear</a:t>
            </a:r>
            <a:r>
              <a:rPr lang="en-US" sz="1600" dirty="0">
                <a:latin typeface="Consolas" panose="020B0609020204030204" pitchFamily="49" charset="0"/>
              </a:rPr>
              <a:t> birthdays[10];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How would you…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Output the month of </a:t>
            </a:r>
            <a:r>
              <a:rPr lang="en-US" sz="1600" dirty="0">
                <a:latin typeface="Consolas" panose="020B0609020204030204" pitchFamily="49" charset="0"/>
              </a:rPr>
              <a:t>birthdays[9] </a:t>
            </a:r>
            <a:r>
              <a:rPr lang="en-US" sz="1600" dirty="0">
                <a:latin typeface="+mj-lt"/>
              </a:rPr>
              <a:t>to the screen?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DF784-F227-4A73-A20E-984933BF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45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7C836-2416-46F9-AA6E-C3BA856C840A}"/>
              </a:ext>
            </a:extLst>
          </p:cNvPr>
          <p:cNvSpPr txBox="1"/>
          <p:nvPr/>
        </p:nvSpPr>
        <p:spPr>
          <a:xfrm>
            <a:off x="1598246" y="1087081"/>
            <a:ext cx="6123354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class declaration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DayOfYear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theMonth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and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theDay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form a possible date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//initializes the date according to the arguments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Initializes the date to January first.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newMonth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sets the month to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newDay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sets the day to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newDay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month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the month, 1 for January,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etc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day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the day of the 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checkDate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month and day are initialized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error if month and day do not make valid date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month;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//private variable for 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day;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//private variable for day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41898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442F-81BE-4600-BEF3-1F66E63A9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6"/>
            <a:ext cx="11429999" cy="49177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Array of </a:t>
            </a:r>
            <a:r>
              <a:rPr lang="en-US" dirty="0" err="1"/>
              <a:t>DayOfYear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38B1-13D7-43D2-A773-35904D8EB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939" y="1600201"/>
            <a:ext cx="343486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+mj-lt"/>
              </a:rPr>
              <a:t>Suppose I declared an array in a main function (not in a member function)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DayOfYear</a:t>
            </a:r>
            <a:r>
              <a:rPr lang="en-US" sz="1600" dirty="0">
                <a:latin typeface="Consolas" panose="020B0609020204030204" pitchFamily="49" charset="0"/>
              </a:rPr>
              <a:t> birthdays[10];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How would you…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Output the month of </a:t>
            </a:r>
            <a:r>
              <a:rPr lang="en-US" sz="1600" dirty="0">
                <a:latin typeface="Consolas" panose="020B0609020204030204" pitchFamily="49" charset="0"/>
              </a:rPr>
              <a:t>birthdays[9] </a:t>
            </a:r>
            <a:r>
              <a:rPr lang="en-US" sz="1600" dirty="0">
                <a:latin typeface="+mj-lt"/>
              </a:rPr>
              <a:t>to the screen?  (Assuming it is initialized)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cout &lt;&lt; birthdays[9].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getMonth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DF784-F227-4A73-A20E-984933BF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46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7C836-2416-46F9-AA6E-C3BA856C840A}"/>
              </a:ext>
            </a:extLst>
          </p:cNvPr>
          <p:cNvSpPr txBox="1"/>
          <p:nvPr/>
        </p:nvSpPr>
        <p:spPr>
          <a:xfrm>
            <a:off x="1598246" y="1087081"/>
            <a:ext cx="612335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class declaration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DayOfYear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theMonth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and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theDay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form a possible date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//initializes the date according to the arguments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Initializes the date to January first.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newMonth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sets the month to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newDay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sets the day to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newDay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month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the month, 1 for January,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etc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day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the day of the 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checkDate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month and day are initialized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error if month and day do not make valid date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month;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//private variable for 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day;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//private variable for day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029732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442F-81BE-4600-BEF3-1F66E63A9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6"/>
            <a:ext cx="11429999" cy="49177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Array of </a:t>
            </a:r>
            <a:r>
              <a:rPr lang="en-US" dirty="0" err="1"/>
              <a:t>DayOfYear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38B1-13D7-43D2-A773-35904D8EB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939" y="1600201"/>
            <a:ext cx="343486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+mj-lt"/>
              </a:rPr>
              <a:t>Suppose I declared an array in a </a:t>
            </a:r>
            <a:r>
              <a:rPr lang="en-US" sz="1600" b="1" u="sng" dirty="0">
                <a:latin typeface="+mj-lt"/>
              </a:rPr>
              <a:t>member function of </a:t>
            </a:r>
            <a:r>
              <a:rPr lang="en-US" sz="1600" b="1" u="sng" dirty="0" err="1">
                <a:latin typeface="+mj-lt"/>
              </a:rPr>
              <a:t>DayOfYear</a:t>
            </a:r>
            <a:r>
              <a:rPr lang="en-US" sz="1600" b="1" u="sng" dirty="0">
                <a:latin typeface="+mj-lt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DayOfYear</a:t>
            </a:r>
            <a:r>
              <a:rPr lang="en-US" sz="1600" dirty="0">
                <a:latin typeface="Consolas" panose="020B0609020204030204" pitchFamily="49" charset="0"/>
              </a:rPr>
              <a:t> birthdays[10];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How would you…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Set the month and day of birthdays[3] to February 28 in a member function of </a:t>
            </a:r>
            <a:r>
              <a:rPr lang="en-US" sz="1600" dirty="0" err="1">
                <a:latin typeface="+mj-lt"/>
              </a:rPr>
              <a:t>DayOfYear</a:t>
            </a:r>
            <a:r>
              <a:rPr lang="en-US" sz="1600" dirty="0">
                <a:latin typeface="+mj-lt"/>
              </a:rPr>
              <a:t>?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DF784-F227-4A73-A20E-984933BF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47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7C836-2416-46F9-AA6E-C3BA856C840A}"/>
              </a:ext>
            </a:extLst>
          </p:cNvPr>
          <p:cNvSpPr txBox="1"/>
          <p:nvPr/>
        </p:nvSpPr>
        <p:spPr>
          <a:xfrm>
            <a:off x="1598246" y="1087081"/>
            <a:ext cx="612335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class declaration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DayOfYear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theMonth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and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theDay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form a possible date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//initializes the date according to the arguments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Initializes the date to January first.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newMonth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sets the month to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newDay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sets the day to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newDay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month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the month, 1 for January,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etc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day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the day of the 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checkDate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month and day are initialized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error if month and day do not make valid date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month;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//private variable for 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day;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//private variable for day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409694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442F-81BE-4600-BEF3-1F66E63A9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6"/>
            <a:ext cx="11429999" cy="49177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Array of </a:t>
            </a:r>
            <a:r>
              <a:rPr lang="en-US" dirty="0" err="1"/>
              <a:t>DayOfYear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38B1-13D7-43D2-A773-35904D8EB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939" y="1600201"/>
            <a:ext cx="343486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+mj-lt"/>
              </a:rPr>
              <a:t>Suppose I declared an array in a </a:t>
            </a:r>
            <a:r>
              <a:rPr lang="en-US" sz="1600" b="1" u="sng" dirty="0">
                <a:latin typeface="+mj-lt"/>
              </a:rPr>
              <a:t>member function of </a:t>
            </a:r>
            <a:r>
              <a:rPr lang="en-US" sz="1600" b="1" u="sng" dirty="0" err="1">
                <a:latin typeface="+mj-lt"/>
              </a:rPr>
              <a:t>DayOfYear</a:t>
            </a:r>
            <a:r>
              <a:rPr lang="en-US" sz="1600" b="1" u="sng" dirty="0">
                <a:latin typeface="+mj-lt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DayOfYear</a:t>
            </a:r>
            <a:r>
              <a:rPr lang="en-US" sz="1600" dirty="0">
                <a:latin typeface="Consolas" panose="020B0609020204030204" pitchFamily="49" charset="0"/>
              </a:rPr>
              <a:t> birthdays[10];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How would you…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Set the month and day of birthdays[3] to February 28 in a member function of </a:t>
            </a:r>
            <a:r>
              <a:rPr lang="en-US" sz="1600" dirty="0" err="1">
                <a:latin typeface="+mj-lt"/>
              </a:rPr>
              <a:t>DayOfYear</a:t>
            </a:r>
            <a:r>
              <a:rPr lang="en-US" sz="1600" dirty="0">
                <a:latin typeface="+mj-lt"/>
              </a:rPr>
              <a:t>?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birthdays[3].month = 2;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birthdays[3].day = 28;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DF784-F227-4A73-A20E-984933BF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48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7C836-2416-46F9-AA6E-C3BA856C840A}"/>
              </a:ext>
            </a:extLst>
          </p:cNvPr>
          <p:cNvSpPr txBox="1"/>
          <p:nvPr/>
        </p:nvSpPr>
        <p:spPr>
          <a:xfrm>
            <a:off x="1598246" y="1087081"/>
            <a:ext cx="612335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class declaration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DayOfYear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theMonth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and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theDay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form a possible date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//initializes the date according to the arguments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Initializes the date to January first.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newMonth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sets the month to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newDay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sets the day to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newDay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month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the month, 1 for January,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etc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day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the day of the 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checkDate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month and day are initialized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error if month and day do not make valid date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month;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//private variable for 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day;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//private variable for day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223774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442F-81BE-4600-BEF3-1F66E63A9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6"/>
            <a:ext cx="11429999" cy="639764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Array of </a:t>
            </a:r>
            <a:r>
              <a:rPr lang="en-US" dirty="0" err="1"/>
              <a:t>DayOfYear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38B1-13D7-43D2-A773-35904D8EB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939" y="1600201"/>
            <a:ext cx="343486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+mj-lt"/>
              </a:rPr>
              <a:t>Suppose I declared an array in a </a:t>
            </a:r>
            <a:r>
              <a:rPr lang="en-US" sz="1600" b="1" u="sng" dirty="0">
                <a:latin typeface="+mj-lt"/>
              </a:rPr>
              <a:t>member function of </a:t>
            </a:r>
            <a:r>
              <a:rPr lang="en-US" sz="1600" b="1" u="sng" dirty="0" err="1">
                <a:latin typeface="+mj-lt"/>
              </a:rPr>
              <a:t>DayOfYear</a:t>
            </a:r>
            <a:r>
              <a:rPr lang="en-US" sz="1600" b="1" u="sng" dirty="0">
                <a:latin typeface="+mj-lt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DayOfYear</a:t>
            </a:r>
            <a:r>
              <a:rPr lang="en-US" sz="1600" dirty="0">
                <a:latin typeface="Consolas" panose="020B0609020204030204" pitchFamily="49" charset="0"/>
              </a:rPr>
              <a:t> birthdays[10];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How would you…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Initialize all elements to January 31?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DF784-F227-4A73-A20E-984933BF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49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7C836-2416-46F9-AA6E-C3BA856C840A}"/>
              </a:ext>
            </a:extLst>
          </p:cNvPr>
          <p:cNvSpPr txBox="1"/>
          <p:nvPr/>
        </p:nvSpPr>
        <p:spPr>
          <a:xfrm>
            <a:off x="1598246" y="1089165"/>
            <a:ext cx="612335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class declaration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DayOfYear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theMonth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and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theDay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form a possible date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//initializes the date according to the arguments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Initializes the date to January first.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newMonth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sets the month to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newDay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sets the day to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newDay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month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the month, 1 for January,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etc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day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the day of the 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checkDate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month and day are initialized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error if month and day do not make valid date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month;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//private variable for 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day;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//private variable for day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0849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5503-21AD-4181-A7DC-62E27194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Limitations of our existing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75C45-0DEB-4834-976F-A1F5415FA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419226"/>
            <a:ext cx="6285525" cy="5073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Arrays and vectors </a:t>
            </a:r>
          </a:p>
          <a:p>
            <a:pPr marL="0" indent="0">
              <a:buNone/>
            </a:pPr>
            <a:r>
              <a:rPr lang="en-US" sz="1400" dirty="0"/>
              <a:t>Pros: 	can hold many items in indexed list</a:t>
            </a:r>
          </a:p>
          <a:p>
            <a:pPr marL="0" indent="0">
              <a:buNone/>
            </a:pPr>
            <a:r>
              <a:rPr lang="en-US" sz="1400" dirty="0"/>
              <a:t>Cons: 	items must be the same data type.  </a:t>
            </a:r>
          </a:p>
          <a:p>
            <a:pPr marL="457200" lvl="1" indent="0">
              <a:buNone/>
            </a:pPr>
            <a:r>
              <a:rPr lang="en-US" sz="1400" dirty="0"/>
              <a:t>	We would need multiple arrays and vectors to hold many different 	kinds of data (text, numbers, bool)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Strings </a:t>
            </a:r>
          </a:p>
          <a:p>
            <a:pPr marL="0" indent="0">
              <a:buNone/>
            </a:pPr>
            <a:r>
              <a:rPr lang="en-US" sz="1400" dirty="0"/>
              <a:t>Pros:	can hold alphanumeric text.  We could convert all our data to a string.</a:t>
            </a:r>
          </a:p>
          <a:p>
            <a:pPr marL="0" indent="0">
              <a:buNone/>
            </a:pPr>
            <a:r>
              <a:rPr lang="en-US" sz="1400" dirty="0"/>
              <a:t>Cons: 	we would need to convert to numeric or bool for data to use the data in 	functions elsewhere.  That is slow and a pain.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Data files </a:t>
            </a:r>
          </a:p>
          <a:p>
            <a:pPr marL="0" indent="0">
              <a:buNone/>
            </a:pPr>
            <a:r>
              <a:rPr lang="en-US" sz="1400" dirty="0"/>
              <a:t>Pros: 	Can store large amounts of data, and not limited to specific types</a:t>
            </a:r>
          </a:p>
          <a:p>
            <a:pPr marL="0" indent="0">
              <a:buNone/>
            </a:pPr>
            <a:r>
              <a:rPr lang="en-US" sz="1400" dirty="0"/>
              <a:t>Cons:	we have to read through the entire thing each time we want to find 	data of interest.  </a:t>
            </a:r>
          </a:p>
          <a:p>
            <a:pPr marL="457200" lvl="1" indent="0">
              <a:buNone/>
            </a:pPr>
            <a:r>
              <a:rPr lang="en-US" sz="1400" dirty="0"/>
              <a:t>	Reading files is very slow.  Also hard drive memory is very slow 	compared to RAM.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90002-126C-4A69-A468-6773953F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884FDB-A6E6-43A2-A6B5-210261E438BB}"/>
              </a:ext>
            </a:extLst>
          </p:cNvPr>
          <p:cNvSpPr txBox="1"/>
          <p:nvPr/>
        </p:nvSpPr>
        <p:spPr>
          <a:xfrm>
            <a:off x="6936154" y="1944323"/>
            <a:ext cx="3583354" cy="33239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Recall: Pet data we need to track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Name (a string)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Species (a string: cat, dog,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Age (a decimal number)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Gender (a char: M or F)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Weight in pounds (a decimal number)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Location in shelter (an integer cage number)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Date arrived at shelter (a string)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 the pet healthy? (a bool: true/false)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Whether the pet is available for adoption (a bool: true/false)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Adoption fee (a decimal number)</a:t>
            </a:r>
          </a:p>
        </p:txBody>
      </p:sp>
    </p:spTree>
    <p:extLst>
      <p:ext uri="{BB962C8B-B14F-4D97-AF65-F5344CB8AC3E}">
        <p14:creationId xmlns:p14="http://schemas.microsoft.com/office/powerpoint/2010/main" val="36076606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442F-81BE-4600-BEF3-1F66E63A9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6"/>
            <a:ext cx="11429999" cy="493854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Array of </a:t>
            </a:r>
            <a:r>
              <a:rPr lang="en-US" dirty="0" err="1"/>
              <a:t>DayOfYear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38B1-13D7-43D2-A773-35904D8EB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0219" y="1536405"/>
            <a:ext cx="343486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+mj-lt"/>
              </a:rPr>
              <a:t>Suppose I declared an array in a </a:t>
            </a:r>
            <a:r>
              <a:rPr lang="en-US" sz="1600" b="1" u="sng" dirty="0">
                <a:latin typeface="+mj-lt"/>
              </a:rPr>
              <a:t>member function of </a:t>
            </a:r>
            <a:r>
              <a:rPr lang="en-US" sz="1600" b="1" u="sng" dirty="0" err="1">
                <a:latin typeface="+mj-lt"/>
              </a:rPr>
              <a:t>DayOfYear</a:t>
            </a:r>
            <a:r>
              <a:rPr lang="en-US" sz="1600" b="1" u="sng" dirty="0">
                <a:latin typeface="+mj-lt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DayOfYear</a:t>
            </a:r>
            <a:r>
              <a:rPr lang="en-US" sz="1600" dirty="0">
                <a:latin typeface="Consolas" panose="020B0609020204030204" pitchFamily="49" charset="0"/>
              </a:rPr>
              <a:t> birthdays[10];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How would you…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Initialize all elements of </a:t>
            </a:r>
            <a:r>
              <a:rPr lang="en-US" sz="1600" dirty="0">
                <a:latin typeface="Consolas" panose="020B0609020204030204" pitchFamily="49" charset="0"/>
              </a:rPr>
              <a:t>birthdays[10]</a:t>
            </a:r>
            <a:r>
              <a:rPr lang="en-US" sz="1600" dirty="0">
                <a:latin typeface="+mj-lt"/>
              </a:rPr>
              <a:t> to January 31?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for(int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= 0;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&lt; 10;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birthdays[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].month = 1;</a:t>
            </a:r>
          </a:p>
          <a:p>
            <a:pPr marL="400050" lvl="1" indent="0">
              <a:buNone/>
            </a:pP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birthdays[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].day = 31;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DF784-F227-4A73-A20E-984933BF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50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7C836-2416-46F9-AA6E-C3BA856C840A}"/>
              </a:ext>
            </a:extLst>
          </p:cNvPr>
          <p:cNvSpPr txBox="1"/>
          <p:nvPr/>
        </p:nvSpPr>
        <p:spPr>
          <a:xfrm>
            <a:off x="1598246" y="1089165"/>
            <a:ext cx="612335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class declaration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DayOfYear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theMonth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and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theDay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form a possible date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//initializes the date according to the arguments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Initializes the date to January first.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newMonth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sets the month to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newDay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sets the day to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newDay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month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the month, 1 for January,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etc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day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the day of the 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checkDate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month and day are initialized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error if month and day do not make valid date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month;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//private variable for 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day;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//private variable for day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4598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E831-BA75-4D72-AA34-4AC758429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6"/>
            <a:ext cx="11429999" cy="747219"/>
          </a:xfrm>
        </p:spPr>
        <p:txBody>
          <a:bodyPr/>
          <a:lstStyle/>
          <a:p>
            <a:r>
              <a:rPr lang="en-US" dirty="0"/>
              <a:t>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730A-E6C8-41AB-A104-59D8CE640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875" y="1112345"/>
            <a:ext cx="8229600" cy="1396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u="sng" dirty="0"/>
              <a:t>struct</a:t>
            </a:r>
            <a:r>
              <a:rPr lang="en-US" altLang="en-US" sz="2000" dirty="0"/>
              <a:t>: C++ construct that allows multiple variables to be </a:t>
            </a:r>
            <a:r>
              <a:rPr lang="en-US" altLang="en-US" sz="2000" b="1" dirty="0"/>
              <a:t>grouped together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structs allow us to </a:t>
            </a:r>
            <a:r>
              <a:rPr lang="en-US" sz="2000" b="1" dirty="0"/>
              <a:t>mix different data types </a:t>
            </a:r>
            <a:r>
              <a:rPr lang="en-US" sz="2000" dirty="0"/>
              <a:t>and </a:t>
            </a:r>
            <a:r>
              <a:rPr lang="en-US" sz="2000" b="1" dirty="0"/>
              <a:t>store them within the same group.</a:t>
            </a:r>
            <a:r>
              <a:rPr lang="en-US" sz="2000" dirty="0"/>
              <a:t>  Then, we can treat this group as a single item.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0EF59-8F82-48C0-9B81-D5A9E082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921D9387-D44F-4D95-99B9-641ABDF80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547828"/>
              </p:ext>
            </p:extLst>
          </p:nvPr>
        </p:nvGraphicFramePr>
        <p:xfrm>
          <a:off x="719811" y="2668270"/>
          <a:ext cx="1078523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523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namePet1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</a:tbl>
          </a:graphicData>
        </a:graphic>
      </p:graphicFrame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B1639F2D-AFF5-484B-92E0-DB18D654F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566392"/>
              </p:ext>
            </p:extLst>
          </p:nvPr>
        </p:nvGraphicFramePr>
        <p:xfrm>
          <a:off x="524835" y="3063547"/>
          <a:ext cx="1468475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8475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SpeciesPet1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</a:tbl>
          </a:graphicData>
        </a:graphic>
      </p:graphicFrame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E8BEC953-184B-49F2-856E-85DD5C315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436061"/>
              </p:ext>
            </p:extLst>
          </p:nvPr>
        </p:nvGraphicFramePr>
        <p:xfrm>
          <a:off x="136505" y="4249378"/>
          <a:ext cx="224513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5134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weightinPoundsPet1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</a:tbl>
          </a:graphicData>
        </a:graphic>
      </p:graphicFrame>
      <p:graphicFrame>
        <p:nvGraphicFramePr>
          <p:cNvPr id="19" name="Table 9">
            <a:extLst>
              <a:ext uri="{FF2B5EF4-FFF2-40B4-BE49-F238E27FC236}">
                <a16:creationId xmlns:a16="http://schemas.microsoft.com/office/drawing/2014/main" id="{4C20CD19-7E4E-42CC-BFD9-A99D3048E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256178"/>
              </p:ext>
            </p:extLst>
          </p:nvPr>
        </p:nvGraphicFramePr>
        <p:xfrm>
          <a:off x="315822" y="5435209"/>
          <a:ext cx="18865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6500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isAvailablePet1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</a:tbl>
          </a:graphicData>
        </a:graphic>
      </p:graphicFrame>
      <p:graphicFrame>
        <p:nvGraphicFramePr>
          <p:cNvPr id="21" name="Table 9">
            <a:extLst>
              <a:ext uri="{FF2B5EF4-FFF2-40B4-BE49-F238E27FC236}">
                <a16:creationId xmlns:a16="http://schemas.microsoft.com/office/drawing/2014/main" id="{5D1E13A8-A529-4029-BFE9-F9D7C764A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863835"/>
              </p:ext>
            </p:extLst>
          </p:nvPr>
        </p:nvGraphicFramePr>
        <p:xfrm>
          <a:off x="242670" y="4644655"/>
          <a:ext cx="203280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804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cageLocationPet1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</a:tbl>
          </a:graphicData>
        </a:graphic>
      </p:graphicFrame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7D4B9A29-A187-4582-9824-47C024D06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591708"/>
              </p:ext>
            </p:extLst>
          </p:nvPr>
        </p:nvGraphicFramePr>
        <p:xfrm>
          <a:off x="410407" y="5039932"/>
          <a:ext cx="169733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7330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isHealthyPet1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</a:tbl>
          </a:graphicData>
        </a:graphic>
      </p:graphicFrame>
      <p:graphicFrame>
        <p:nvGraphicFramePr>
          <p:cNvPr id="25" name="Table 9">
            <a:extLst>
              <a:ext uri="{FF2B5EF4-FFF2-40B4-BE49-F238E27FC236}">
                <a16:creationId xmlns:a16="http://schemas.microsoft.com/office/drawing/2014/main" id="{8E46404F-494C-4A2D-B8D8-745F5513C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060896"/>
              </p:ext>
            </p:extLst>
          </p:nvPr>
        </p:nvGraphicFramePr>
        <p:xfrm>
          <a:off x="719811" y="3458824"/>
          <a:ext cx="1078523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523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agePet1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</a:tbl>
          </a:graphicData>
        </a:graphic>
      </p:graphicFrame>
      <p:graphicFrame>
        <p:nvGraphicFramePr>
          <p:cNvPr id="27" name="Table 9">
            <a:extLst>
              <a:ext uri="{FF2B5EF4-FFF2-40B4-BE49-F238E27FC236}">
                <a16:creationId xmlns:a16="http://schemas.microsoft.com/office/drawing/2014/main" id="{FFB8EB74-F995-44BA-91D2-E7CFDE549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103619"/>
              </p:ext>
            </p:extLst>
          </p:nvPr>
        </p:nvGraphicFramePr>
        <p:xfrm>
          <a:off x="315822" y="5830488"/>
          <a:ext cx="1886501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6501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</a:tblGrid>
              <a:tr h="26422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adoptionFeePet1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</a:tbl>
          </a:graphicData>
        </a:graphic>
      </p:graphicFrame>
      <p:sp>
        <p:nvSpPr>
          <p:cNvPr id="32" name="Arrow: Right 31">
            <a:extLst>
              <a:ext uri="{FF2B5EF4-FFF2-40B4-BE49-F238E27FC236}">
                <a16:creationId xmlns:a16="http://schemas.microsoft.com/office/drawing/2014/main" id="{1FBECD8C-E366-4406-86A9-91456B746254}"/>
              </a:ext>
            </a:extLst>
          </p:cNvPr>
          <p:cNvSpPr/>
          <p:nvPr/>
        </p:nvSpPr>
        <p:spPr>
          <a:xfrm>
            <a:off x="4775785" y="3478217"/>
            <a:ext cx="1130587" cy="18969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 a struct</a:t>
            </a:r>
          </a:p>
        </p:txBody>
      </p:sp>
      <p:graphicFrame>
        <p:nvGraphicFramePr>
          <p:cNvPr id="36" name="Table 9">
            <a:extLst>
              <a:ext uri="{FF2B5EF4-FFF2-40B4-BE49-F238E27FC236}">
                <a16:creationId xmlns:a16="http://schemas.microsoft.com/office/drawing/2014/main" id="{9DBC6365-5F95-4FCA-A805-08DDEE91B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184319"/>
              </p:ext>
            </p:extLst>
          </p:nvPr>
        </p:nvGraphicFramePr>
        <p:xfrm>
          <a:off x="338052" y="3854101"/>
          <a:ext cx="184204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2040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genderMorFPet1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</a:tbl>
          </a:graphicData>
        </a:graphic>
      </p:graphicFrame>
      <p:graphicFrame>
        <p:nvGraphicFramePr>
          <p:cNvPr id="38" name="Table 9">
            <a:extLst>
              <a:ext uri="{FF2B5EF4-FFF2-40B4-BE49-F238E27FC236}">
                <a16:creationId xmlns:a16="http://schemas.microsoft.com/office/drawing/2014/main" id="{CD51CB67-7ECF-44BC-A3D7-9724206CD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405907"/>
              </p:ext>
            </p:extLst>
          </p:nvPr>
        </p:nvGraphicFramePr>
        <p:xfrm>
          <a:off x="3061051" y="2681720"/>
          <a:ext cx="1078523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523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</a:tblGrid>
              <a:tr h="23926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namePet2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</a:tbl>
          </a:graphicData>
        </a:graphic>
      </p:graphicFrame>
      <p:graphicFrame>
        <p:nvGraphicFramePr>
          <p:cNvPr id="40" name="Table 9">
            <a:extLst>
              <a:ext uri="{FF2B5EF4-FFF2-40B4-BE49-F238E27FC236}">
                <a16:creationId xmlns:a16="http://schemas.microsoft.com/office/drawing/2014/main" id="{0FBFE55C-E125-4F4E-8E58-A22F6E21E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761281"/>
              </p:ext>
            </p:extLst>
          </p:nvPr>
        </p:nvGraphicFramePr>
        <p:xfrm>
          <a:off x="2866075" y="3071528"/>
          <a:ext cx="1468475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8475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SpeciesPet2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</a:tbl>
          </a:graphicData>
        </a:graphic>
      </p:graphicFrame>
      <p:graphicFrame>
        <p:nvGraphicFramePr>
          <p:cNvPr id="42" name="Table 9">
            <a:extLst>
              <a:ext uri="{FF2B5EF4-FFF2-40B4-BE49-F238E27FC236}">
                <a16:creationId xmlns:a16="http://schemas.microsoft.com/office/drawing/2014/main" id="{32910297-C955-4F9B-995E-E6F5C9B4F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108521"/>
              </p:ext>
            </p:extLst>
          </p:nvPr>
        </p:nvGraphicFramePr>
        <p:xfrm>
          <a:off x="2491464" y="4240952"/>
          <a:ext cx="2217697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7697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weightinPoundsPet2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</a:tbl>
          </a:graphicData>
        </a:graphic>
      </p:graphicFrame>
      <p:graphicFrame>
        <p:nvGraphicFramePr>
          <p:cNvPr id="44" name="Table 9">
            <a:extLst>
              <a:ext uri="{FF2B5EF4-FFF2-40B4-BE49-F238E27FC236}">
                <a16:creationId xmlns:a16="http://schemas.microsoft.com/office/drawing/2014/main" id="{B05E06EE-B3E4-4715-A9D9-8BC24C940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766852"/>
              </p:ext>
            </p:extLst>
          </p:nvPr>
        </p:nvGraphicFramePr>
        <p:xfrm>
          <a:off x="2657062" y="5020568"/>
          <a:ext cx="18865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6500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isAvailablePet2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</a:tbl>
          </a:graphicData>
        </a:graphic>
      </p:graphicFrame>
      <p:graphicFrame>
        <p:nvGraphicFramePr>
          <p:cNvPr id="46" name="Table 9">
            <a:extLst>
              <a:ext uri="{FF2B5EF4-FFF2-40B4-BE49-F238E27FC236}">
                <a16:creationId xmlns:a16="http://schemas.microsoft.com/office/drawing/2014/main" id="{91ABDF87-1686-4323-B6D8-B0DBFB43D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163355"/>
              </p:ext>
            </p:extLst>
          </p:nvPr>
        </p:nvGraphicFramePr>
        <p:xfrm>
          <a:off x="2583910" y="4630760"/>
          <a:ext cx="203280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804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cageLocationPet2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</a:tbl>
          </a:graphicData>
        </a:graphic>
      </p:graphicFrame>
      <p:graphicFrame>
        <p:nvGraphicFramePr>
          <p:cNvPr id="48" name="Table 9">
            <a:extLst>
              <a:ext uri="{FF2B5EF4-FFF2-40B4-BE49-F238E27FC236}">
                <a16:creationId xmlns:a16="http://schemas.microsoft.com/office/drawing/2014/main" id="{AD76E62F-FF22-49BA-9F81-1511856BC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46017"/>
              </p:ext>
            </p:extLst>
          </p:nvPr>
        </p:nvGraphicFramePr>
        <p:xfrm>
          <a:off x="2751647" y="5410375"/>
          <a:ext cx="169733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7330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isHealthyPet2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</a:tbl>
          </a:graphicData>
        </a:graphic>
      </p:graphicFrame>
      <p:graphicFrame>
        <p:nvGraphicFramePr>
          <p:cNvPr id="50" name="Table 9">
            <a:extLst>
              <a:ext uri="{FF2B5EF4-FFF2-40B4-BE49-F238E27FC236}">
                <a16:creationId xmlns:a16="http://schemas.microsoft.com/office/drawing/2014/main" id="{67A01819-77A5-48B8-9B2E-6AA046AAC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620313"/>
              </p:ext>
            </p:extLst>
          </p:nvPr>
        </p:nvGraphicFramePr>
        <p:xfrm>
          <a:off x="3061051" y="3461336"/>
          <a:ext cx="1078523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523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agePet2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</a:tbl>
          </a:graphicData>
        </a:graphic>
      </p:graphicFrame>
      <p:graphicFrame>
        <p:nvGraphicFramePr>
          <p:cNvPr id="52" name="Table 9">
            <a:extLst>
              <a:ext uri="{FF2B5EF4-FFF2-40B4-BE49-F238E27FC236}">
                <a16:creationId xmlns:a16="http://schemas.microsoft.com/office/drawing/2014/main" id="{0518AADE-8931-4413-B9AF-2E33F5294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17696"/>
              </p:ext>
            </p:extLst>
          </p:nvPr>
        </p:nvGraphicFramePr>
        <p:xfrm>
          <a:off x="2665728" y="5800180"/>
          <a:ext cx="1869168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9168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</a:tblGrid>
              <a:tr h="28375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adoptionFeePet2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</a:tbl>
          </a:graphicData>
        </a:graphic>
      </p:graphicFrame>
      <p:graphicFrame>
        <p:nvGraphicFramePr>
          <p:cNvPr id="54" name="Table 9">
            <a:extLst>
              <a:ext uri="{FF2B5EF4-FFF2-40B4-BE49-F238E27FC236}">
                <a16:creationId xmlns:a16="http://schemas.microsoft.com/office/drawing/2014/main" id="{03E7B7CC-AD6A-4D84-8CCA-E78EA6443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045870"/>
              </p:ext>
            </p:extLst>
          </p:nvPr>
        </p:nvGraphicFramePr>
        <p:xfrm>
          <a:off x="2679292" y="3851144"/>
          <a:ext cx="184204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2040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genderMorFPet2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</a:tbl>
          </a:graphicData>
        </a:graphic>
      </p:graphicFrame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02B2E18D-9A85-7F4E-A0D9-F0995A648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598609"/>
              </p:ext>
            </p:extLst>
          </p:nvPr>
        </p:nvGraphicFramePr>
        <p:xfrm>
          <a:off x="9072844" y="2668270"/>
          <a:ext cx="2737378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8062768"/>
                    </a:ext>
                  </a:extLst>
                </a:gridCol>
                <a:gridCol w="2320818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12128248"/>
                    </a:ext>
                  </a:extLst>
                </a:gridCol>
              </a:tblGrid>
              <a:tr h="14517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pet2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3952357"/>
                  </a:ext>
                </a:extLst>
              </a:tr>
              <a:tr h="14517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name	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species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965845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age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061913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genderMorF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4447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weightInPounds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125199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cageLocation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128195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isHealthy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122996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isAvailable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038720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adoptionFee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9833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9578792"/>
                  </a:ext>
                </a:extLst>
              </a:tr>
            </a:tbl>
          </a:graphicData>
        </a:graphic>
      </p:graphicFrame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F237361E-30B2-1DFC-09F4-E93C01312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509828"/>
              </p:ext>
            </p:extLst>
          </p:nvPr>
        </p:nvGraphicFramePr>
        <p:xfrm>
          <a:off x="5917675" y="2668270"/>
          <a:ext cx="2737378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8062768"/>
                    </a:ext>
                  </a:extLst>
                </a:gridCol>
                <a:gridCol w="2320818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12128248"/>
                    </a:ext>
                  </a:extLst>
                </a:gridCol>
              </a:tblGrid>
              <a:tr h="14517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pet1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3952357"/>
                  </a:ext>
                </a:extLst>
              </a:tr>
              <a:tr h="14517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name	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species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965845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age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061913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genderMorF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4447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weightInPounds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125199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cageLocation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128195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isHealthy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122996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isAvailable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038720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adoptionFee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9833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9578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56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E831-BA75-4D72-AA34-4AC75842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A structure for pet adoption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730A-E6C8-41AB-A104-59D8CE640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2584" y="131884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could use the below C++ code to track our pet variables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code declares the struct PetData: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0EF59-8F82-48C0-9B81-D5A9E082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58193-4FC7-4830-9A91-33F9147BE739}"/>
              </a:ext>
            </a:extLst>
          </p:cNvPr>
          <p:cNvSpPr txBox="1"/>
          <p:nvPr/>
        </p:nvSpPr>
        <p:spPr>
          <a:xfrm>
            <a:off x="2175861" y="2863284"/>
            <a:ext cx="75613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PetData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		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//store pet's name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species;		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//store species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ageInYears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	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//store age in years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genderMorF;		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//store gender as 'M' or 'F'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weightInPounds;	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//store weight in pounds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cageLocation;	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//store location in shelter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isHealthy;		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//true/false whether the pet is healthy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isAvailable;	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//true/false whether the pet is available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adoptionFee;	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//adoption fee in dollars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200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85F33C0C-3AEB-40B8-A81B-683E9E11C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602056"/>
              </p:ext>
            </p:extLst>
          </p:nvPr>
        </p:nvGraphicFramePr>
        <p:xfrm>
          <a:off x="9991474" y="2863284"/>
          <a:ext cx="203165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1650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name	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species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5845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age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61913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genderMorF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4447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weightInPounds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25199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cageLocation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28195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isHealthy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22996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isAvailable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38720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adoptionFee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833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350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CF96-5445-4192-B4A7-451B1BD7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declare and use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247B4-DADE-4702-A387-DFF424E45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How to declare:  use keyword “struct”:</a:t>
            </a:r>
          </a:p>
          <a:p>
            <a:pPr marL="0" indent="0">
              <a:buNone/>
            </a:pPr>
            <a:endParaRPr lang="en-US" altLang="en-US" sz="2000" dirty="0"/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struct </a:t>
            </a:r>
            <a:r>
              <a:rPr lang="en-US" altLang="en-US" sz="2000" i="1" dirty="0" err="1">
                <a:latin typeface="Courier New" panose="02070309020205020404" pitchFamily="49" charset="0"/>
              </a:rPr>
              <a:t>StructName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i="1" dirty="0">
                <a:latin typeface="Courier New" panose="02070309020205020404" pitchFamily="49" charset="0"/>
              </a:rPr>
              <a:t>type</a:t>
            </a:r>
            <a:r>
              <a:rPr lang="en-US" altLang="en-US" sz="2000" b="1" i="1" dirty="0">
                <a:latin typeface="Courier New" panose="02070309020205020404" pitchFamily="49" charset="0"/>
              </a:rPr>
              <a:t>1</a:t>
            </a:r>
            <a:r>
              <a:rPr lang="en-US" altLang="en-US" sz="2000" i="1" dirty="0">
                <a:latin typeface="Courier New" panose="02070309020205020404" pitchFamily="49" charset="0"/>
              </a:rPr>
              <a:t> field</a:t>
            </a:r>
            <a:r>
              <a:rPr lang="en-US" altLang="en-US" sz="2000" b="1" i="1" dirty="0">
                <a:latin typeface="Courier New" panose="02070309020205020404" pitchFamily="49" charset="0"/>
              </a:rPr>
              <a:t>1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i="1" dirty="0">
                <a:latin typeface="Courier New" panose="02070309020205020404" pitchFamily="49" charset="0"/>
              </a:rPr>
              <a:t>type</a:t>
            </a:r>
            <a:r>
              <a:rPr lang="en-US" altLang="en-US" sz="2000" b="1" i="1" dirty="0">
                <a:latin typeface="Courier New" panose="02070309020205020404" pitchFamily="49" charset="0"/>
              </a:rPr>
              <a:t>2</a:t>
            </a:r>
            <a:r>
              <a:rPr lang="en-US" altLang="en-US" sz="2000" i="1" dirty="0">
                <a:latin typeface="Courier New" panose="02070309020205020404" pitchFamily="49" charset="0"/>
              </a:rPr>
              <a:t> field</a:t>
            </a:r>
            <a:r>
              <a:rPr lang="en-US" altLang="en-US" sz="2000" b="1" i="1" dirty="0">
                <a:latin typeface="Courier New" panose="02070309020205020404" pitchFamily="49" charset="0"/>
              </a:rPr>
              <a:t>2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. . .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8FA21-598D-43F7-9EB3-DCB02C7F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23F770-78B3-4216-9BAE-25D91B88C4FB}"/>
              </a:ext>
            </a:extLst>
          </p:cNvPr>
          <p:cNvCxnSpPr>
            <a:cxnSpLocks/>
          </p:cNvCxnSpPr>
          <p:nvPr/>
        </p:nvCxnSpPr>
        <p:spPr>
          <a:xfrm flipH="1">
            <a:off x="3817816" y="2750930"/>
            <a:ext cx="2485292" cy="17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C503D9-3B22-459E-8953-672B4E61EB87}"/>
              </a:ext>
            </a:extLst>
          </p:cNvPr>
          <p:cNvSpPr txBox="1"/>
          <p:nvPr/>
        </p:nvSpPr>
        <p:spPr>
          <a:xfrm>
            <a:off x="6303109" y="2272035"/>
            <a:ext cx="2086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uppercase letter for name.  No semicolon after this!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DD7AA0-1DC8-47B7-AC64-75F773C7C5AA}"/>
              </a:ext>
            </a:extLst>
          </p:cNvPr>
          <p:cNvSpPr txBox="1"/>
          <p:nvPr/>
        </p:nvSpPr>
        <p:spPr>
          <a:xfrm>
            <a:off x="4721444" y="5339587"/>
            <a:ext cx="3536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 the semicolon at the end of the curly brace!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286B3D-4CEC-431D-8EB8-B2DC48019137}"/>
              </a:ext>
            </a:extLst>
          </p:cNvPr>
          <p:cNvCxnSpPr>
            <a:cxnSpLocks/>
          </p:cNvCxnSpPr>
          <p:nvPr/>
        </p:nvCxnSpPr>
        <p:spPr>
          <a:xfrm flipH="1" flipV="1">
            <a:off x="1306120" y="4491335"/>
            <a:ext cx="3415324" cy="1171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CC08DFC-F076-455E-B43B-B156F6141D6E}"/>
              </a:ext>
            </a:extLst>
          </p:cNvPr>
          <p:cNvSpPr txBox="1"/>
          <p:nvPr/>
        </p:nvSpPr>
        <p:spPr>
          <a:xfrm>
            <a:off x="4853356" y="3523276"/>
            <a:ext cx="3536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all your variables inside the curly braces.</a:t>
            </a:r>
          </a:p>
          <a:p>
            <a:r>
              <a:rPr lang="en-US" dirty="0"/>
              <a:t>Indent inside the curly braces.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20D39C-8FC6-417D-A96B-1F60710BB032}"/>
              </a:ext>
            </a:extLst>
          </p:cNvPr>
          <p:cNvCxnSpPr>
            <a:cxnSpLocks/>
          </p:cNvCxnSpPr>
          <p:nvPr/>
        </p:nvCxnSpPr>
        <p:spPr>
          <a:xfrm flipH="1" flipV="1">
            <a:off x="3313725" y="3786989"/>
            <a:ext cx="1500554" cy="197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69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1C04-6373-4381-B48B-A915D978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struct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C35D-0781-4A36-BCC7-AF2D5C64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4765" y="1453763"/>
            <a:ext cx="832508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Once you declare your struct, you can declare variables of structure type.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structName </a:t>
            </a:r>
            <a:r>
              <a:rPr lang="en-US" sz="1600" dirty="0" err="1">
                <a:latin typeface="Consolas" panose="020B0609020204030204" pitchFamily="49" charset="0"/>
              </a:rPr>
              <a:t>structVariableName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/>
              <a:t>Example: We can declare more variables of type </a:t>
            </a:r>
            <a:r>
              <a:rPr lang="en-US" sz="1600" dirty="0">
                <a:latin typeface="Consolas" panose="020B0609020204030204" pitchFamily="49" charset="0"/>
              </a:rPr>
              <a:t>PetData</a:t>
            </a:r>
            <a:r>
              <a:rPr lang="en-US" sz="2000" dirty="0"/>
              <a:t> using: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PetData pet1;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PetData pet2;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91E49-CF72-42F9-A7EB-9A2B67F3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D923A829-2EAC-03CC-C4F6-B2FC42463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479556"/>
              </p:ext>
            </p:extLst>
          </p:nvPr>
        </p:nvGraphicFramePr>
        <p:xfrm>
          <a:off x="7254685" y="3033395"/>
          <a:ext cx="2737378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8062768"/>
                    </a:ext>
                  </a:extLst>
                </a:gridCol>
                <a:gridCol w="2320818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12128248"/>
                    </a:ext>
                  </a:extLst>
                </a:gridCol>
              </a:tblGrid>
              <a:tr h="14517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pet2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3952357"/>
                  </a:ext>
                </a:extLst>
              </a:tr>
              <a:tr h="14517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name	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species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965845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age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061913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genderMorF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4447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weightInPounds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125199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cageLocation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128195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isHealthy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122996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isAvailable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038720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adoptionFee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9833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9578792"/>
                  </a:ext>
                </a:extLst>
              </a:tr>
            </a:tbl>
          </a:graphicData>
        </a:graphic>
      </p:graphicFrame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F740D8FE-C2A8-7616-AEBD-1F0972F65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138645"/>
              </p:ext>
            </p:extLst>
          </p:nvPr>
        </p:nvGraphicFramePr>
        <p:xfrm>
          <a:off x="4099516" y="3033395"/>
          <a:ext cx="2737378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8062768"/>
                    </a:ext>
                  </a:extLst>
                </a:gridCol>
                <a:gridCol w="2320818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12128248"/>
                    </a:ext>
                  </a:extLst>
                </a:gridCol>
              </a:tblGrid>
              <a:tr h="14517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pet1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3952357"/>
                  </a:ext>
                </a:extLst>
              </a:tr>
              <a:tr h="14517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name	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species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965845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age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061913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genderMorF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4447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weightInPounds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125199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cageLocation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128195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isHealthy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122996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isAvailable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038720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adoptionFee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9833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9578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7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28104</TotalTime>
  <Words>7368</Words>
  <Application>Microsoft Office PowerPoint</Application>
  <PresentationFormat>Widescreen</PresentationFormat>
  <Paragraphs>1356</Paragraphs>
  <Slides>50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Classes and Structs</vt:lpstr>
      <vt:lpstr>Structs</vt:lpstr>
      <vt:lpstr>Case study: Pet adoption</vt:lpstr>
      <vt:lpstr>Question: What would you do?</vt:lpstr>
      <vt:lpstr>Limitations of our existing data types</vt:lpstr>
      <vt:lpstr>Struct</vt:lpstr>
      <vt:lpstr>Example: A structure for pet adoption</vt:lpstr>
      <vt:lpstr>How to declare and use structs</vt:lpstr>
      <vt:lpstr>How to use struct variables</vt:lpstr>
      <vt:lpstr>Important rules for struct</vt:lpstr>
      <vt:lpstr>Additional rules for structs</vt:lpstr>
      <vt:lpstr>Codey sense question</vt:lpstr>
      <vt:lpstr>Using structures in programs</vt:lpstr>
      <vt:lpstr>Key terms to remember</vt:lpstr>
      <vt:lpstr>More key terms</vt:lpstr>
      <vt:lpstr>More key terms</vt:lpstr>
      <vt:lpstr>Quick question</vt:lpstr>
      <vt:lpstr>Another quick question</vt:lpstr>
      <vt:lpstr>The Dot Operator and Using data in structures</vt:lpstr>
      <vt:lpstr>Example Program: Employee Pay</vt:lpstr>
      <vt:lpstr>Another quick question</vt:lpstr>
      <vt:lpstr>Additional rules about structs: Duplicate variable names</vt:lpstr>
      <vt:lpstr>Additional rules: Structs containing more Structs</vt:lpstr>
      <vt:lpstr>Additional Rules: Using a struct in a struct</vt:lpstr>
      <vt:lpstr>Additional Rules:  using struct in arrays and functions</vt:lpstr>
      <vt:lpstr>Additional rules:  = with Structs</vt:lpstr>
      <vt:lpstr>PowerPoint Presentation</vt:lpstr>
      <vt:lpstr>The problem with structs</vt:lpstr>
      <vt:lpstr>The problem with structs</vt:lpstr>
      <vt:lpstr>How to improve a struct</vt:lpstr>
      <vt:lpstr>We have already used some classes before!</vt:lpstr>
      <vt:lpstr>Data hiding: Why Have Private Members?</vt:lpstr>
      <vt:lpstr>Declaring a class</vt:lpstr>
      <vt:lpstr>Public vs Private Access Specifiers</vt:lpstr>
      <vt:lpstr>Using const With Member Functions</vt:lpstr>
      <vt:lpstr>Other rules about classes</vt:lpstr>
      <vt:lpstr>Other rules about classes</vt:lpstr>
      <vt:lpstr>Demo: Full Example: Building the Rectangle class</vt:lpstr>
      <vt:lpstr>Demo: Rectangle.h</vt:lpstr>
      <vt:lpstr>Demo: Rectangle.cpp</vt:lpstr>
      <vt:lpstr>Demo: Main function</vt:lpstr>
      <vt:lpstr>Using multiple files with classes</vt:lpstr>
      <vt:lpstr>Question: Array of DayOfYear objects</vt:lpstr>
      <vt:lpstr>Example: Array of DayOfYear objects</vt:lpstr>
      <vt:lpstr>Example: Array of DayOfYear objects</vt:lpstr>
      <vt:lpstr>Example: Array of DayOfYear objects</vt:lpstr>
      <vt:lpstr>Example: Array of DayOfYear objects</vt:lpstr>
      <vt:lpstr>Example: Array of DayOfYear objects</vt:lpstr>
      <vt:lpstr>Example: Array of DayOfYear objects</vt:lpstr>
      <vt:lpstr>Example: Array of DayOfYear 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Big-O Analysis</dc:title>
  <dc:creator>Varick Erickson</dc:creator>
  <cp:lastModifiedBy>Varick Erickson</cp:lastModifiedBy>
  <cp:revision>52</cp:revision>
  <dcterms:created xsi:type="dcterms:W3CDTF">2021-07-05T12:03:36Z</dcterms:created>
  <dcterms:modified xsi:type="dcterms:W3CDTF">2022-12-22T01:17:32Z</dcterms:modified>
</cp:coreProperties>
</file>