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589" r:id="rId3"/>
    <p:sldId id="591" r:id="rId4"/>
    <p:sldId id="593" r:id="rId5"/>
    <p:sldId id="619" r:id="rId6"/>
    <p:sldId id="618" r:id="rId7"/>
    <p:sldId id="590" r:id="rId8"/>
    <p:sldId id="617" r:id="rId9"/>
    <p:sldId id="272" r:id="rId10"/>
    <p:sldId id="648" r:id="rId11"/>
    <p:sldId id="595" r:id="rId12"/>
    <p:sldId id="596" r:id="rId13"/>
    <p:sldId id="316" r:id="rId14"/>
    <p:sldId id="271" r:id="rId15"/>
    <p:sldId id="649" r:id="rId16"/>
    <p:sldId id="598" r:id="rId17"/>
    <p:sldId id="600" r:id="rId18"/>
    <p:sldId id="620" r:id="rId19"/>
    <p:sldId id="622" r:id="rId20"/>
    <p:sldId id="599" r:id="rId21"/>
    <p:sldId id="603" r:id="rId22"/>
    <p:sldId id="602" r:id="rId23"/>
    <p:sldId id="601" r:id="rId24"/>
    <p:sldId id="604" r:id="rId25"/>
    <p:sldId id="605" r:id="rId26"/>
    <p:sldId id="606" r:id="rId27"/>
    <p:sldId id="607" r:id="rId28"/>
    <p:sldId id="625" r:id="rId29"/>
    <p:sldId id="646" r:id="rId30"/>
    <p:sldId id="612" r:id="rId31"/>
    <p:sldId id="627" r:id="rId32"/>
    <p:sldId id="628" r:id="rId33"/>
    <p:sldId id="611" r:id="rId34"/>
    <p:sldId id="675" r:id="rId35"/>
    <p:sldId id="630" r:id="rId36"/>
    <p:sldId id="676" r:id="rId37"/>
    <p:sldId id="713" r:id="rId38"/>
    <p:sldId id="725" r:id="rId39"/>
    <p:sldId id="726" r:id="rId40"/>
    <p:sldId id="278" r:id="rId41"/>
    <p:sldId id="613" r:id="rId42"/>
    <p:sldId id="279" r:id="rId43"/>
    <p:sldId id="728" r:id="rId44"/>
    <p:sldId id="729" r:id="rId45"/>
    <p:sldId id="730" r:id="rId46"/>
    <p:sldId id="291" r:id="rId47"/>
    <p:sldId id="293" r:id="rId48"/>
    <p:sldId id="682" r:id="rId49"/>
    <p:sldId id="314" r:id="rId50"/>
    <p:sldId id="683" r:id="rId51"/>
    <p:sldId id="623" r:id="rId52"/>
    <p:sldId id="639" r:id="rId53"/>
    <p:sldId id="662" r:id="rId54"/>
    <p:sldId id="642" r:id="rId55"/>
    <p:sldId id="641" r:id="rId56"/>
    <p:sldId id="733" r:id="rId57"/>
    <p:sldId id="734" r:id="rId58"/>
    <p:sldId id="735" r:id="rId59"/>
    <p:sldId id="731" r:id="rId60"/>
    <p:sldId id="643" r:id="rId61"/>
    <p:sldId id="645" r:id="rId62"/>
    <p:sldId id="732"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A0"/>
    <a:srgbClr val="000080"/>
    <a:srgbClr val="23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2750" autoAdjust="0"/>
  </p:normalViewPr>
  <p:slideViewPr>
    <p:cSldViewPr snapToGrid="0">
      <p:cViewPr varScale="1">
        <p:scale>
          <a:sx n="80" d="100"/>
          <a:sy n="80" d="100"/>
        </p:scale>
        <p:origin x="1124"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F25B-69AE-4903-8504-5228045AD135}"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7F0F4-3C26-4460-9542-A08BAE8C602C}" type="slidenum">
              <a:rPr lang="en-US" smtClean="0"/>
              <a:t>‹#›</a:t>
            </a:fld>
            <a:endParaRPr lang="en-US"/>
          </a:p>
        </p:txBody>
      </p:sp>
    </p:spTree>
    <p:extLst>
      <p:ext uri="{BB962C8B-B14F-4D97-AF65-F5344CB8AC3E}">
        <p14:creationId xmlns:p14="http://schemas.microsoft.com/office/powerpoint/2010/main" val="58281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a:t>
            </a:fld>
            <a:endParaRPr lang="en-US"/>
          </a:p>
        </p:txBody>
      </p:sp>
    </p:spTree>
    <p:extLst>
      <p:ext uri="{BB962C8B-B14F-4D97-AF65-F5344CB8AC3E}">
        <p14:creationId xmlns:p14="http://schemas.microsoft.com/office/powerpoint/2010/main" val="284483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FB2B575-F619-421C-A50C-F609759B0C14}" type="slidenum">
              <a:rPr lang="en-CA" altLang="en-US" smtClean="0">
                <a:latin typeface="Arial" panose="020B0604020202020204" pitchFamily="34" charset="0"/>
              </a:rPr>
              <a:pPr>
                <a:spcBef>
                  <a:spcPct val="0"/>
                </a:spcBef>
              </a:pPr>
              <a:t>44</a:t>
            </a:fld>
            <a:endParaRPr lang="en-CA" altLang="en-US">
              <a:latin typeface="Arial" panose="020B0604020202020204"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F000F9-FCAA-4DE2-9F08-B6888CA20A38}" type="slidenum">
              <a:rPr lang="en-CA" altLang="en-US" smtClean="0">
                <a:latin typeface="Arial" panose="020B0604020202020204" pitchFamily="34" charset="0"/>
              </a:rPr>
              <a:pPr>
                <a:spcBef>
                  <a:spcPct val="0"/>
                </a:spcBef>
              </a:pPr>
              <a:t>45</a:t>
            </a:fld>
            <a:endParaRPr lang="en-CA" altLang="en-US">
              <a:latin typeface="Arial" panose="020B0604020202020204"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B31E7E-E054-4AFA-ACBD-D50691D363E5}" type="slidenum">
              <a:rPr lang="en-CA" altLang="en-US" smtClean="0">
                <a:latin typeface="Arial" panose="020B0604020202020204" pitchFamily="34" charset="0"/>
              </a:rPr>
              <a:pPr>
                <a:spcBef>
                  <a:spcPct val="0"/>
                </a:spcBef>
              </a:pPr>
              <a:t>46</a:t>
            </a:fld>
            <a:endParaRPr lang="en-CA" altLang="en-US">
              <a:latin typeface="Arial" panose="020B0604020202020204" pitchFamily="34"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DFDD8F-76E2-4433-8535-7C1F456E30D5}" type="slidenum">
              <a:rPr lang="en-CA" altLang="en-US" smtClean="0">
                <a:latin typeface="Arial" panose="020B0604020202020204" pitchFamily="34" charset="0"/>
              </a:rPr>
              <a:pPr>
                <a:spcBef>
                  <a:spcPct val="0"/>
                </a:spcBef>
              </a:pPr>
              <a:t>47</a:t>
            </a:fld>
            <a:endParaRPr lang="en-CA" altLang="en-US">
              <a:latin typeface="Arial" panose="020B0604020202020204"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Show sample code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F0BB47-A6C6-4DBA-BFCE-09B0697BAE35}" type="slidenum">
              <a:rPr lang="en-CA" altLang="en-US" smtClean="0">
                <a:latin typeface="Arial" panose="020B0604020202020204" pitchFamily="34" charset="0"/>
              </a:rPr>
              <a:pPr>
                <a:spcBef>
                  <a:spcPct val="0"/>
                </a:spcBef>
              </a:pPr>
              <a:t>49</a:t>
            </a:fld>
            <a:endParaRPr lang="en-CA" altLang="en-US">
              <a:latin typeface="Arial" panose="020B0604020202020204" pitchFamily="34"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54</a:t>
            </a:fld>
            <a:endParaRPr lang="en-US"/>
          </a:p>
        </p:txBody>
      </p:sp>
    </p:spTree>
    <p:extLst>
      <p:ext uri="{BB962C8B-B14F-4D97-AF65-F5344CB8AC3E}">
        <p14:creationId xmlns:p14="http://schemas.microsoft.com/office/powerpoint/2010/main" val="3086988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58</a:t>
            </a:fld>
            <a:endParaRPr lang="en-US"/>
          </a:p>
        </p:txBody>
      </p:sp>
    </p:spTree>
    <p:extLst>
      <p:ext uri="{BB962C8B-B14F-4D97-AF65-F5344CB8AC3E}">
        <p14:creationId xmlns:p14="http://schemas.microsoft.com/office/powerpoint/2010/main" val="3319868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AAE567-CEBF-4B24-BE73-61345848017F}" type="slidenum">
              <a:rPr lang="en-CA" altLang="en-US" smtClean="0">
                <a:latin typeface="Arial" panose="020B0604020202020204" pitchFamily="34" charset="0"/>
              </a:rPr>
              <a:pPr>
                <a:spcBef>
                  <a:spcPct val="0"/>
                </a:spcBef>
              </a:pPr>
              <a:t>9</a:t>
            </a:fld>
            <a:endParaRPr lang="en-CA" altLang="en-US">
              <a:latin typeface="Arial" panose="020B0604020202020204" pitchFamily="34" charset="0"/>
            </a:endParaRPr>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A7F0F4-3C26-4460-9542-A08BAE8C602C}" type="slidenum">
              <a:rPr lang="en-US" smtClean="0"/>
              <a:t>13</a:t>
            </a:fld>
            <a:endParaRPr lang="en-US"/>
          </a:p>
        </p:txBody>
      </p:sp>
    </p:spTree>
    <p:extLst>
      <p:ext uri="{BB962C8B-B14F-4D97-AF65-F5344CB8AC3E}">
        <p14:creationId xmlns:p14="http://schemas.microsoft.com/office/powerpoint/2010/main" val="65116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99278A-DFF1-456B-BF6E-E24203C30784}" type="slidenum">
              <a:rPr lang="en-CA" altLang="en-US" smtClean="0">
                <a:latin typeface="Arial" panose="020B0604020202020204" pitchFamily="34" charset="0"/>
              </a:rPr>
              <a:pPr>
                <a:spcBef>
                  <a:spcPct val="0"/>
                </a:spcBef>
              </a:pPr>
              <a:t>14</a:t>
            </a:fld>
            <a:endParaRPr lang="en-CA" altLang="en-US">
              <a:latin typeface="Arial" panose="020B0604020202020204" pitchFamily="34" charset="0"/>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99278A-DFF1-456B-BF6E-E24203C30784}" type="slidenum">
              <a:rPr lang="en-CA" altLang="en-US" smtClean="0">
                <a:latin typeface="Arial" panose="020B0604020202020204" pitchFamily="34" charset="0"/>
              </a:rPr>
              <a:pPr>
                <a:spcBef>
                  <a:spcPct val="0"/>
                </a:spcBef>
              </a:pPr>
              <a:t>15</a:t>
            </a:fld>
            <a:endParaRPr lang="en-CA" altLang="en-US">
              <a:latin typeface="Arial" panose="020B0604020202020204" pitchFamily="34" charset="0"/>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7896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2D2505-55F1-4086-AC27-B1A4DC39C6A5}" type="slidenum">
              <a:rPr lang="en-US" smtClean="0"/>
              <a:t>20</a:t>
            </a:fld>
            <a:endParaRPr lang="en-US"/>
          </a:p>
        </p:txBody>
      </p:sp>
    </p:spTree>
    <p:extLst>
      <p:ext uri="{BB962C8B-B14F-4D97-AF65-F5344CB8AC3E}">
        <p14:creationId xmlns:p14="http://schemas.microsoft.com/office/powerpoint/2010/main" val="3652415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printing this out for students</a:t>
            </a:r>
          </a:p>
        </p:txBody>
      </p:sp>
      <p:sp>
        <p:nvSpPr>
          <p:cNvPr id="4" name="Slide Number Placeholder 3"/>
          <p:cNvSpPr>
            <a:spLocks noGrp="1"/>
          </p:cNvSpPr>
          <p:nvPr>
            <p:ph type="sldNum" sz="quarter" idx="5"/>
          </p:nvPr>
        </p:nvSpPr>
        <p:spPr/>
        <p:txBody>
          <a:bodyPr/>
          <a:lstStyle/>
          <a:p>
            <a:fld id="{0EA7F0F4-3C26-4460-9542-A08BAE8C602C}" type="slidenum">
              <a:rPr lang="en-US" smtClean="0"/>
              <a:t>36</a:t>
            </a:fld>
            <a:endParaRPr lang="en-US"/>
          </a:p>
        </p:txBody>
      </p:sp>
    </p:spTree>
    <p:extLst>
      <p:ext uri="{BB962C8B-B14F-4D97-AF65-F5344CB8AC3E}">
        <p14:creationId xmlns:p14="http://schemas.microsoft.com/office/powerpoint/2010/main" val="414496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A4F9D0-F27E-47F7-BB06-897C0B9B469A}" type="slidenum">
              <a:rPr lang="en-CA" altLang="en-US" smtClean="0">
                <a:latin typeface="Arial" panose="020B0604020202020204" pitchFamily="34" charset="0"/>
              </a:rPr>
              <a:pPr>
                <a:spcBef>
                  <a:spcPct val="0"/>
                </a:spcBef>
              </a:pPr>
              <a:t>40</a:t>
            </a:fld>
            <a:endParaRPr lang="en-CA" altLang="en-US">
              <a:latin typeface="Arial" panose="020B0604020202020204" pitchFamily="34" charset="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FA2FEC-0806-44A1-BF0D-177E1FB4B9DA}" type="slidenum">
              <a:rPr lang="en-CA" altLang="en-US" smtClean="0">
                <a:latin typeface="Arial" panose="020B0604020202020204" pitchFamily="34" charset="0"/>
              </a:rPr>
              <a:pPr>
                <a:spcBef>
                  <a:spcPct val="0"/>
                </a:spcBef>
              </a:pPr>
              <a:t>42</a:t>
            </a:fld>
            <a:endParaRPr lang="en-CA" altLang="en-US">
              <a:latin typeface="Arial" panose="020B0604020202020204" pitchFamily="34" charset="0"/>
            </a:endParaRPr>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A4F7-12C9-45D0-890B-65E704577EB1}"/>
              </a:ext>
            </a:extLst>
          </p:cNvPr>
          <p:cNvSpPr>
            <a:spLocks noGrp="1"/>
          </p:cNvSpPr>
          <p:nvPr>
            <p:ph type="ctrTitle"/>
          </p:nvPr>
        </p:nvSpPr>
        <p:spPr>
          <a:xfrm>
            <a:off x="1524000" y="3429000"/>
            <a:ext cx="9144000" cy="1513485"/>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7074A76-DB01-4AEA-AA62-961355629F8B}"/>
              </a:ext>
            </a:extLst>
          </p:cNvPr>
          <p:cNvSpPr>
            <a:spLocks noGrp="1"/>
          </p:cNvSpPr>
          <p:nvPr>
            <p:ph type="subTitle" idx="1"/>
          </p:nvPr>
        </p:nvSpPr>
        <p:spPr>
          <a:xfrm>
            <a:off x="1524000" y="5369171"/>
            <a:ext cx="9144000" cy="86879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27659A2-ED8A-49B1-9601-E93F84DCA683}"/>
              </a:ext>
            </a:extLst>
          </p:cNvPr>
          <p:cNvSpPr>
            <a:spLocks noGrp="1"/>
          </p:cNvSpPr>
          <p:nvPr>
            <p:ph type="dt" sz="half" idx="10"/>
          </p:nvPr>
        </p:nvSpPr>
        <p:spPr/>
        <p:txBody>
          <a:bodyPr/>
          <a:lstStyle/>
          <a:p>
            <a:fld id="{EC5A0E46-DF2F-4CF0-B206-42CD27B775C6}" type="datetimeFigureOut">
              <a:rPr lang="en-US" smtClean="0"/>
              <a:t>8/16/2023</a:t>
            </a:fld>
            <a:endParaRPr lang="en-US"/>
          </a:p>
        </p:txBody>
      </p:sp>
      <p:sp>
        <p:nvSpPr>
          <p:cNvPr id="5" name="Footer Placeholder 4">
            <a:extLst>
              <a:ext uri="{FF2B5EF4-FFF2-40B4-BE49-F238E27FC236}">
                <a16:creationId xmlns:a16="http://schemas.microsoft.com/office/drawing/2014/main" id="{8AA25CCE-5C7E-4877-990E-CAAEC5777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5BC02-DBBC-465C-9279-38C504E2679F}"/>
              </a:ext>
            </a:extLst>
          </p:cNvPr>
          <p:cNvSpPr>
            <a:spLocks noGrp="1"/>
          </p:cNvSpPr>
          <p:nvPr>
            <p:ph type="sldNum" sz="quarter" idx="12"/>
          </p:nvPr>
        </p:nvSpPr>
        <p:spPr/>
        <p:txBody>
          <a:bodyPr/>
          <a:lstStyle/>
          <a:p>
            <a:fld id="{F441377E-7A59-42D8-A773-64645425D20F}"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70A6ABC6-D8C8-CDBB-9FD9-5927314FF2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1" y="1514927"/>
            <a:ext cx="9143999" cy="1914072"/>
          </a:xfrm>
          <a:prstGeom prst="rect">
            <a:avLst/>
          </a:prstGeom>
        </p:spPr>
      </p:pic>
    </p:spTree>
    <p:extLst>
      <p:ext uri="{BB962C8B-B14F-4D97-AF65-F5344CB8AC3E}">
        <p14:creationId xmlns:p14="http://schemas.microsoft.com/office/powerpoint/2010/main" val="227134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776D-42CF-4595-B03D-3DEEED195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8B14A-1862-44E2-8DD3-AC1E005C7F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0443F-BAF7-448B-B441-89EE90D7E1B9}"/>
              </a:ext>
            </a:extLst>
          </p:cNvPr>
          <p:cNvSpPr>
            <a:spLocks noGrp="1"/>
          </p:cNvSpPr>
          <p:nvPr>
            <p:ph type="dt" sz="half" idx="10"/>
          </p:nvPr>
        </p:nvSpPr>
        <p:spPr/>
        <p:txBody>
          <a:bodyPr/>
          <a:lstStyle/>
          <a:p>
            <a:fld id="{EC5A0E46-DF2F-4CF0-B206-42CD27B775C6}" type="datetimeFigureOut">
              <a:rPr lang="en-US" smtClean="0"/>
              <a:t>8/16/2023</a:t>
            </a:fld>
            <a:endParaRPr lang="en-US"/>
          </a:p>
        </p:txBody>
      </p:sp>
      <p:sp>
        <p:nvSpPr>
          <p:cNvPr id="5" name="Footer Placeholder 4">
            <a:extLst>
              <a:ext uri="{FF2B5EF4-FFF2-40B4-BE49-F238E27FC236}">
                <a16:creationId xmlns:a16="http://schemas.microsoft.com/office/drawing/2014/main" id="{F38C13BF-C032-4830-B7E6-124E52F4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D490-6B9A-4DB0-A784-6D89073DCFB2}"/>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49043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CC714-CBD8-4426-9B90-EF4CAF3AF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AB0799-EA0C-4ACC-AE4B-85841589C6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ABD74-5911-4ED7-AC9F-69995A42ECB6}"/>
              </a:ext>
            </a:extLst>
          </p:cNvPr>
          <p:cNvSpPr>
            <a:spLocks noGrp="1"/>
          </p:cNvSpPr>
          <p:nvPr>
            <p:ph type="dt" sz="half" idx="10"/>
          </p:nvPr>
        </p:nvSpPr>
        <p:spPr/>
        <p:txBody>
          <a:bodyPr/>
          <a:lstStyle/>
          <a:p>
            <a:fld id="{EC5A0E46-DF2F-4CF0-B206-42CD27B775C6}" type="datetimeFigureOut">
              <a:rPr lang="en-US" smtClean="0"/>
              <a:t>8/16/2023</a:t>
            </a:fld>
            <a:endParaRPr lang="en-US"/>
          </a:p>
        </p:txBody>
      </p:sp>
      <p:sp>
        <p:nvSpPr>
          <p:cNvPr id="5" name="Footer Placeholder 4">
            <a:extLst>
              <a:ext uri="{FF2B5EF4-FFF2-40B4-BE49-F238E27FC236}">
                <a16:creationId xmlns:a16="http://schemas.microsoft.com/office/drawing/2014/main" id="{C04E2A9E-CCCB-4C72-965C-1A557225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7C878-66FF-4250-83E0-CAECB686C260}"/>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55565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4DBF-A148-4D40-8841-9BB8B7224279}"/>
              </a:ext>
            </a:extLst>
          </p:cNvPr>
          <p:cNvSpPr>
            <a:spLocks noGrp="1"/>
          </p:cNvSpPr>
          <p:nvPr>
            <p:ph type="title"/>
          </p:nvPr>
        </p:nvSpPr>
        <p:spPr>
          <a:xfrm>
            <a:off x="380999" y="365125"/>
            <a:ext cx="1142999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AE46CF3-C0A2-4614-8E84-1AFEE180E340}"/>
              </a:ext>
            </a:extLst>
          </p:cNvPr>
          <p:cNvSpPr>
            <a:spLocks noGrp="1"/>
          </p:cNvSpPr>
          <p:nvPr>
            <p:ph idx="1"/>
          </p:nvPr>
        </p:nvSpPr>
        <p:spPr>
          <a:xfrm>
            <a:off x="381000" y="1847850"/>
            <a:ext cx="1143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B9E78-930E-43D9-8AFC-64E432D9B32F}"/>
              </a:ext>
            </a:extLst>
          </p:cNvPr>
          <p:cNvSpPr>
            <a:spLocks noGrp="1"/>
          </p:cNvSpPr>
          <p:nvPr>
            <p:ph type="dt" sz="half" idx="10"/>
          </p:nvPr>
        </p:nvSpPr>
        <p:spPr/>
        <p:txBody>
          <a:bodyPr/>
          <a:lstStyle/>
          <a:p>
            <a:fld id="{EC5A0E46-DF2F-4CF0-B206-42CD27B775C6}" type="datetimeFigureOut">
              <a:rPr lang="en-US" smtClean="0"/>
              <a:t>8/16/2023</a:t>
            </a:fld>
            <a:endParaRPr lang="en-US"/>
          </a:p>
        </p:txBody>
      </p:sp>
      <p:sp>
        <p:nvSpPr>
          <p:cNvPr id="5" name="Footer Placeholder 4">
            <a:extLst>
              <a:ext uri="{FF2B5EF4-FFF2-40B4-BE49-F238E27FC236}">
                <a16:creationId xmlns:a16="http://schemas.microsoft.com/office/drawing/2014/main" id="{7251BF68-7F0E-4759-82B3-AAFF5511F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ACEDD-BCA8-40B9-9BC3-C55E36444F2E}"/>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24551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C8AC-5CA0-43D3-A96B-CDDD1E50E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123595-6DA4-4E0C-8F24-D36F00CF3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EFD1B8-63EE-41C8-A7AF-9F7E8BA46758}"/>
              </a:ext>
            </a:extLst>
          </p:cNvPr>
          <p:cNvSpPr>
            <a:spLocks noGrp="1"/>
          </p:cNvSpPr>
          <p:nvPr>
            <p:ph type="dt" sz="half" idx="10"/>
          </p:nvPr>
        </p:nvSpPr>
        <p:spPr/>
        <p:txBody>
          <a:bodyPr/>
          <a:lstStyle/>
          <a:p>
            <a:fld id="{EC5A0E46-DF2F-4CF0-B206-42CD27B775C6}" type="datetimeFigureOut">
              <a:rPr lang="en-US" smtClean="0"/>
              <a:t>8/16/2023</a:t>
            </a:fld>
            <a:endParaRPr lang="en-US"/>
          </a:p>
        </p:txBody>
      </p:sp>
      <p:sp>
        <p:nvSpPr>
          <p:cNvPr id="5" name="Footer Placeholder 4">
            <a:extLst>
              <a:ext uri="{FF2B5EF4-FFF2-40B4-BE49-F238E27FC236}">
                <a16:creationId xmlns:a16="http://schemas.microsoft.com/office/drawing/2014/main" id="{4852A579-FD19-4B34-858D-62CA8A15E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0FD5E-6B81-4E31-BEBF-2539D75EAFEF}"/>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9537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D42-DC0F-4D3B-B85B-41A94AE129C5}"/>
              </a:ext>
            </a:extLst>
          </p:cNvPr>
          <p:cNvSpPr>
            <a:spLocks noGrp="1"/>
          </p:cNvSpPr>
          <p:nvPr>
            <p:ph type="title"/>
          </p:nvPr>
        </p:nvSpPr>
        <p:spPr>
          <a:xfrm>
            <a:off x="381000" y="320675"/>
            <a:ext cx="114300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507E72D-103C-4DC6-8052-5272486A6DFB}"/>
              </a:ext>
            </a:extLst>
          </p:cNvPr>
          <p:cNvSpPr>
            <a:spLocks noGrp="1"/>
          </p:cNvSpPr>
          <p:nvPr>
            <p:ph sz="half" idx="1"/>
          </p:nvPr>
        </p:nvSpPr>
        <p:spPr>
          <a:xfrm>
            <a:off x="381000" y="1825625"/>
            <a:ext cx="56388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922DF-619A-401A-849C-F42E1F09C696}"/>
              </a:ext>
            </a:extLst>
          </p:cNvPr>
          <p:cNvSpPr>
            <a:spLocks noGrp="1"/>
          </p:cNvSpPr>
          <p:nvPr>
            <p:ph sz="half" idx="2"/>
          </p:nvPr>
        </p:nvSpPr>
        <p:spPr>
          <a:xfrm>
            <a:off x="6172199" y="1825625"/>
            <a:ext cx="56387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68525B-C8A4-4670-9272-235EEEF1D0D4}"/>
              </a:ext>
            </a:extLst>
          </p:cNvPr>
          <p:cNvSpPr>
            <a:spLocks noGrp="1"/>
          </p:cNvSpPr>
          <p:nvPr>
            <p:ph type="dt" sz="half" idx="10"/>
          </p:nvPr>
        </p:nvSpPr>
        <p:spPr/>
        <p:txBody>
          <a:bodyPr/>
          <a:lstStyle/>
          <a:p>
            <a:fld id="{EC5A0E46-DF2F-4CF0-B206-42CD27B775C6}" type="datetimeFigureOut">
              <a:rPr lang="en-US" smtClean="0"/>
              <a:t>8/16/2023</a:t>
            </a:fld>
            <a:endParaRPr lang="en-US"/>
          </a:p>
        </p:txBody>
      </p:sp>
      <p:sp>
        <p:nvSpPr>
          <p:cNvPr id="6" name="Footer Placeholder 5">
            <a:extLst>
              <a:ext uri="{FF2B5EF4-FFF2-40B4-BE49-F238E27FC236}">
                <a16:creationId xmlns:a16="http://schemas.microsoft.com/office/drawing/2014/main" id="{5BE77B09-7860-4EB6-AD77-FD537324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C1CA2-8A10-4B76-85CC-DBBB293C181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2253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7752-B71D-4BAD-B753-31B17604DE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8B5061-2F1B-4C8E-9EE7-901407D05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C2DBA1-C514-4742-B00D-DD452B5DEA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E1711-13BA-4E00-AB8D-CC70F9292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F09CF1-4540-4DDB-BD8B-A7160A1EEE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AD7A0-3640-426D-B877-E0D634BAC418}"/>
              </a:ext>
            </a:extLst>
          </p:cNvPr>
          <p:cNvSpPr>
            <a:spLocks noGrp="1"/>
          </p:cNvSpPr>
          <p:nvPr>
            <p:ph type="dt" sz="half" idx="10"/>
          </p:nvPr>
        </p:nvSpPr>
        <p:spPr/>
        <p:txBody>
          <a:bodyPr/>
          <a:lstStyle/>
          <a:p>
            <a:fld id="{EC5A0E46-DF2F-4CF0-B206-42CD27B775C6}" type="datetimeFigureOut">
              <a:rPr lang="en-US" smtClean="0"/>
              <a:t>8/16/2023</a:t>
            </a:fld>
            <a:endParaRPr lang="en-US"/>
          </a:p>
        </p:txBody>
      </p:sp>
      <p:sp>
        <p:nvSpPr>
          <p:cNvPr id="8" name="Footer Placeholder 7">
            <a:extLst>
              <a:ext uri="{FF2B5EF4-FFF2-40B4-BE49-F238E27FC236}">
                <a16:creationId xmlns:a16="http://schemas.microsoft.com/office/drawing/2014/main" id="{5830EE41-D7AC-4E99-BC3E-CEB4B7B7D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7D2A2-1679-45FB-BDAE-781B8DAB934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114086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2135-9B99-4A65-867A-47B17F6A52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DEFC1-6775-420E-81BA-5618F505232C}"/>
              </a:ext>
            </a:extLst>
          </p:cNvPr>
          <p:cNvSpPr>
            <a:spLocks noGrp="1"/>
          </p:cNvSpPr>
          <p:nvPr>
            <p:ph type="dt" sz="half" idx="10"/>
          </p:nvPr>
        </p:nvSpPr>
        <p:spPr/>
        <p:txBody>
          <a:bodyPr/>
          <a:lstStyle/>
          <a:p>
            <a:fld id="{EC5A0E46-DF2F-4CF0-B206-42CD27B775C6}" type="datetimeFigureOut">
              <a:rPr lang="en-US" smtClean="0"/>
              <a:t>8/16/2023</a:t>
            </a:fld>
            <a:endParaRPr lang="en-US"/>
          </a:p>
        </p:txBody>
      </p:sp>
      <p:sp>
        <p:nvSpPr>
          <p:cNvPr id="4" name="Footer Placeholder 3">
            <a:extLst>
              <a:ext uri="{FF2B5EF4-FFF2-40B4-BE49-F238E27FC236}">
                <a16:creationId xmlns:a16="http://schemas.microsoft.com/office/drawing/2014/main" id="{059601B7-3EB5-4D58-A376-CD98ABB19C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2C1B1-7F53-4A5A-86C6-15B9C8B6FEAC}"/>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336392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22CB2-56BD-494E-A30E-0AB6F4CD1224}"/>
              </a:ext>
            </a:extLst>
          </p:cNvPr>
          <p:cNvSpPr>
            <a:spLocks noGrp="1"/>
          </p:cNvSpPr>
          <p:nvPr>
            <p:ph type="dt" sz="half" idx="10"/>
          </p:nvPr>
        </p:nvSpPr>
        <p:spPr/>
        <p:txBody>
          <a:bodyPr/>
          <a:lstStyle/>
          <a:p>
            <a:fld id="{EC5A0E46-DF2F-4CF0-B206-42CD27B775C6}" type="datetimeFigureOut">
              <a:rPr lang="en-US" smtClean="0"/>
              <a:t>8/16/2023</a:t>
            </a:fld>
            <a:endParaRPr lang="en-US"/>
          </a:p>
        </p:txBody>
      </p:sp>
      <p:sp>
        <p:nvSpPr>
          <p:cNvPr id="3" name="Footer Placeholder 2">
            <a:extLst>
              <a:ext uri="{FF2B5EF4-FFF2-40B4-BE49-F238E27FC236}">
                <a16:creationId xmlns:a16="http://schemas.microsoft.com/office/drawing/2014/main" id="{F5117C5D-768A-42B3-9E85-D7714D5AA2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BADB4-436D-45B9-ABD4-FB0621171F96}"/>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18229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1275-5E68-44E8-AADC-8C42788E9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6F4EF-93BC-4D23-892B-86324C9C6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89524D-49A9-4EB1-B0F1-41A6CB067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CE8A7D-BBA6-4B7D-9EC9-1FF4A98C311A}"/>
              </a:ext>
            </a:extLst>
          </p:cNvPr>
          <p:cNvSpPr>
            <a:spLocks noGrp="1"/>
          </p:cNvSpPr>
          <p:nvPr>
            <p:ph type="dt" sz="half" idx="10"/>
          </p:nvPr>
        </p:nvSpPr>
        <p:spPr/>
        <p:txBody>
          <a:bodyPr/>
          <a:lstStyle/>
          <a:p>
            <a:fld id="{EC5A0E46-DF2F-4CF0-B206-42CD27B775C6}" type="datetimeFigureOut">
              <a:rPr lang="en-US" smtClean="0"/>
              <a:t>8/16/2023</a:t>
            </a:fld>
            <a:endParaRPr lang="en-US"/>
          </a:p>
        </p:txBody>
      </p:sp>
      <p:sp>
        <p:nvSpPr>
          <p:cNvPr id="6" name="Footer Placeholder 5">
            <a:extLst>
              <a:ext uri="{FF2B5EF4-FFF2-40B4-BE49-F238E27FC236}">
                <a16:creationId xmlns:a16="http://schemas.microsoft.com/office/drawing/2014/main" id="{E953F412-DC06-4CA0-8F46-0805D3DE5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16C6D-9E46-489F-8D0E-F267CEF9A3B1}"/>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616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B02E-CD54-42E7-946B-640DD5ED1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A4611-136C-45B2-9B7E-2CFB304CC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8FA03-D941-4479-88CC-939FD9F24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6DF4D-64F5-4A9E-B7B4-B6F48880812C}"/>
              </a:ext>
            </a:extLst>
          </p:cNvPr>
          <p:cNvSpPr>
            <a:spLocks noGrp="1"/>
          </p:cNvSpPr>
          <p:nvPr>
            <p:ph type="dt" sz="half" idx="10"/>
          </p:nvPr>
        </p:nvSpPr>
        <p:spPr/>
        <p:txBody>
          <a:bodyPr/>
          <a:lstStyle/>
          <a:p>
            <a:fld id="{EC5A0E46-DF2F-4CF0-B206-42CD27B775C6}" type="datetimeFigureOut">
              <a:rPr lang="en-US" smtClean="0"/>
              <a:t>8/16/2023</a:t>
            </a:fld>
            <a:endParaRPr lang="en-US"/>
          </a:p>
        </p:txBody>
      </p:sp>
      <p:sp>
        <p:nvSpPr>
          <p:cNvPr id="6" name="Footer Placeholder 5">
            <a:extLst>
              <a:ext uri="{FF2B5EF4-FFF2-40B4-BE49-F238E27FC236}">
                <a16:creationId xmlns:a16="http://schemas.microsoft.com/office/drawing/2014/main" id="{A0393A10-6B3F-4A99-B95D-674A2198C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D0DFA-DD2F-4BEE-9C18-C6591089507D}"/>
              </a:ext>
            </a:extLst>
          </p:cNvPr>
          <p:cNvSpPr>
            <a:spLocks noGrp="1"/>
          </p:cNvSpPr>
          <p:nvPr>
            <p:ph type="sldNum" sz="quarter" idx="12"/>
          </p:nvPr>
        </p:nvSpPr>
        <p:spPr/>
        <p:txBody>
          <a:bodyPr/>
          <a:lstStyle/>
          <a:p>
            <a:fld id="{F441377E-7A59-42D8-A773-64645425D20F}" type="slidenum">
              <a:rPr lang="en-US" smtClean="0"/>
              <a:t>‹#›</a:t>
            </a:fld>
            <a:endParaRPr lang="en-US"/>
          </a:p>
        </p:txBody>
      </p:sp>
    </p:spTree>
    <p:extLst>
      <p:ext uri="{BB962C8B-B14F-4D97-AF65-F5344CB8AC3E}">
        <p14:creationId xmlns:p14="http://schemas.microsoft.com/office/powerpoint/2010/main" val="266863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89B16-EBD6-4338-A383-B6D5478AF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4B474-2882-4C98-B897-8F7B0EF92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CAC5D-3B95-4665-81E4-4AA80E475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A0E46-DF2F-4CF0-B206-42CD27B775C6}" type="datetimeFigureOut">
              <a:rPr lang="en-US" smtClean="0"/>
              <a:t>8/16/2023</a:t>
            </a:fld>
            <a:endParaRPr lang="en-US"/>
          </a:p>
        </p:txBody>
      </p:sp>
      <p:sp>
        <p:nvSpPr>
          <p:cNvPr id="5" name="Footer Placeholder 4">
            <a:extLst>
              <a:ext uri="{FF2B5EF4-FFF2-40B4-BE49-F238E27FC236}">
                <a16:creationId xmlns:a16="http://schemas.microsoft.com/office/drawing/2014/main" id="{D8F5E579-9B5A-4F4A-B2A0-4159DD2B9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6C746-7390-4EA8-B399-4E61D4D8B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1377E-7A59-42D8-A773-64645425D20F}" type="slidenum">
              <a:rPr lang="en-US" smtClean="0"/>
              <a:t>‹#›</a:t>
            </a:fld>
            <a:endParaRPr lang="en-US"/>
          </a:p>
        </p:txBody>
      </p:sp>
    </p:spTree>
    <p:extLst>
      <p:ext uri="{BB962C8B-B14F-4D97-AF65-F5344CB8AC3E}">
        <p14:creationId xmlns:p14="http://schemas.microsoft.com/office/powerpoint/2010/main" val="1870807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E7D0-E927-4F88-AF12-487614448B3F}"/>
              </a:ext>
            </a:extLst>
          </p:cNvPr>
          <p:cNvSpPr>
            <a:spLocks noGrp="1"/>
          </p:cNvSpPr>
          <p:nvPr>
            <p:ph type="ctrTitle"/>
          </p:nvPr>
        </p:nvSpPr>
        <p:spPr/>
        <p:txBody>
          <a:bodyPr>
            <a:noAutofit/>
          </a:bodyPr>
          <a:lstStyle/>
          <a:p>
            <a:r>
              <a:rPr lang="en-US" sz="4400" spc="-35" dirty="0"/>
              <a:t>Pointer Practice</a:t>
            </a:r>
            <a:endParaRPr lang="en-US" sz="4400" dirty="0"/>
          </a:p>
        </p:txBody>
      </p:sp>
      <p:sp>
        <p:nvSpPr>
          <p:cNvPr id="3" name="Subtitle 2">
            <a:extLst>
              <a:ext uri="{FF2B5EF4-FFF2-40B4-BE49-F238E27FC236}">
                <a16:creationId xmlns:a16="http://schemas.microsoft.com/office/drawing/2014/main" id="{89F07F52-D042-4B9B-9E88-6FE8ED4AFF16}"/>
              </a:ext>
            </a:extLst>
          </p:cNvPr>
          <p:cNvSpPr>
            <a:spLocks noGrp="1"/>
          </p:cNvSpPr>
          <p:nvPr>
            <p:ph type="subTitle" idx="1"/>
          </p:nvPr>
        </p:nvSpPr>
        <p:spPr/>
        <p:txBody>
          <a:bodyPr>
            <a:normAutofit lnSpcReduction="10000"/>
          </a:bodyPr>
          <a:lstStyle/>
          <a:p>
            <a:r>
              <a:rPr lang="en-US" dirty="0"/>
              <a:t>Slides by Varick and Ashley Erickson</a:t>
            </a:r>
          </a:p>
          <a:p>
            <a:r>
              <a:rPr lang="en-US" dirty="0"/>
              <a:t>© Varick Erickson</a:t>
            </a:r>
          </a:p>
        </p:txBody>
      </p:sp>
    </p:spTree>
    <p:extLst>
      <p:ext uri="{BB962C8B-B14F-4D97-AF65-F5344CB8AC3E}">
        <p14:creationId xmlns:p14="http://schemas.microsoft.com/office/powerpoint/2010/main" val="217799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4618-A127-4E70-AD37-E197E38F2B5D}"/>
              </a:ext>
            </a:extLst>
          </p:cNvPr>
          <p:cNvSpPr>
            <a:spLocks noGrp="1"/>
          </p:cNvSpPr>
          <p:nvPr>
            <p:ph type="title"/>
          </p:nvPr>
        </p:nvSpPr>
        <p:spPr/>
        <p:txBody>
          <a:bodyPr>
            <a:normAutofit/>
          </a:bodyPr>
          <a:lstStyle/>
          <a:p>
            <a:r>
              <a:rPr lang="en-US" dirty="0"/>
              <a:t>Note: spacing between * and pointer variable name doesn’t matter</a:t>
            </a:r>
          </a:p>
        </p:txBody>
      </p:sp>
      <p:sp>
        <p:nvSpPr>
          <p:cNvPr id="3" name="Content Placeholder 2">
            <a:extLst>
              <a:ext uri="{FF2B5EF4-FFF2-40B4-BE49-F238E27FC236}">
                <a16:creationId xmlns:a16="http://schemas.microsoft.com/office/drawing/2014/main" id="{901729C2-FC1E-4DAA-BD6D-A1C9F259BFAC}"/>
              </a:ext>
            </a:extLst>
          </p:cNvPr>
          <p:cNvSpPr>
            <a:spLocks noGrp="1"/>
          </p:cNvSpPr>
          <p:nvPr>
            <p:ph idx="1"/>
          </p:nvPr>
        </p:nvSpPr>
        <p:spPr/>
        <p:txBody>
          <a:bodyPr/>
          <a:lstStyle/>
          <a:p>
            <a:pPr marL="0" indent="0">
              <a:buNone/>
            </a:pPr>
            <a:r>
              <a:rPr lang="en-US" altLang="en-US" sz="2000" dirty="0"/>
              <a:t>Example:</a:t>
            </a:r>
          </a:p>
          <a:p>
            <a:pPr marL="0" indent="0">
              <a:buNone/>
            </a:pPr>
            <a:r>
              <a:rPr lang="en-US" altLang="en-US" sz="2000" dirty="0">
                <a:latin typeface="Courier New" panose="02070309020205020404" pitchFamily="49" charset="0"/>
              </a:rPr>
              <a:t>int  *ptr;  (</a:t>
            </a:r>
            <a:r>
              <a:rPr lang="en-US" altLang="en-US" sz="2000" dirty="0"/>
              <a:t>Read as:  “</a:t>
            </a:r>
            <a:r>
              <a:rPr lang="en-US" altLang="en-US" sz="2000" dirty="0">
                <a:latin typeface="Courier New" panose="02070309020205020404" pitchFamily="49" charset="0"/>
              </a:rPr>
              <a:t>ptr</a:t>
            </a:r>
            <a:r>
              <a:rPr lang="en-US" altLang="en-US" sz="2000" dirty="0"/>
              <a:t> can hold the address of an int”)</a:t>
            </a:r>
          </a:p>
          <a:p>
            <a:pPr marL="0" indent="0">
              <a:buNone/>
            </a:pPr>
            <a:endParaRPr lang="en-US" altLang="en-US" sz="2000" dirty="0"/>
          </a:p>
          <a:p>
            <a:pPr marL="0" indent="0">
              <a:buNone/>
            </a:pPr>
            <a:r>
              <a:rPr lang="en-US" altLang="en-US" sz="2000" dirty="0"/>
              <a:t>Spacing does not matter:</a:t>
            </a:r>
          </a:p>
          <a:p>
            <a:pPr lvl="1">
              <a:buClr>
                <a:srgbClr val="3333CC"/>
              </a:buClr>
              <a:buFontTx/>
              <a:buNone/>
            </a:pPr>
            <a:r>
              <a:rPr lang="en-US" altLang="en-US" sz="2000" dirty="0"/>
              <a:t>	</a:t>
            </a:r>
            <a:r>
              <a:rPr lang="en-US" altLang="en-US" sz="2000" dirty="0">
                <a:latin typeface="Courier New" panose="02070309020205020404" pitchFamily="49" charset="0"/>
              </a:rPr>
              <a:t>int * ptr;  // same as above</a:t>
            </a:r>
          </a:p>
          <a:p>
            <a:pPr lvl="1">
              <a:buClr>
                <a:srgbClr val="3333CC"/>
              </a:buClr>
              <a:buFontTx/>
              <a:buNone/>
            </a:pPr>
            <a:r>
              <a:rPr lang="en-US" altLang="en-US" sz="2000" dirty="0">
                <a:latin typeface="Courier New" panose="02070309020205020404" pitchFamily="49" charset="0"/>
              </a:rPr>
              <a:t>	int*  ptr;  // same as above</a:t>
            </a:r>
            <a:endParaRPr lang="en-US" altLang="en-US" sz="2000" dirty="0"/>
          </a:p>
          <a:p>
            <a:endParaRPr lang="en-US" dirty="0"/>
          </a:p>
        </p:txBody>
      </p:sp>
    </p:spTree>
    <p:extLst>
      <p:ext uri="{BB962C8B-B14F-4D97-AF65-F5344CB8AC3E}">
        <p14:creationId xmlns:p14="http://schemas.microsoft.com/office/powerpoint/2010/main" val="389889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5EBD-E946-4CE2-AAE6-D9D5F92F4D81}"/>
              </a:ext>
            </a:extLst>
          </p:cNvPr>
          <p:cNvSpPr>
            <a:spLocks noGrp="1"/>
          </p:cNvSpPr>
          <p:nvPr>
            <p:ph type="title"/>
          </p:nvPr>
        </p:nvSpPr>
        <p:spPr/>
        <p:txBody>
          <a:bodyPr>
            <a:normAutofit/>
          </a:bodyPr>
          <a:lstStyle/>
          <a:p>
            <a:r>
              <a:rPr lang="en-US" altLang="en-US" dirty="0"/>
              <a:t>Remember, you MUST include an asterisk next to each pointer variable</a:t>
            </a:r>
            <a:endParaRPr lang="en-US" dirty="0"/>
          </a:p>
        </p:txBody>
      </p:sp>
      <p:sp>
        <p:nvSpPr>
          <p:cNvPr id="3" name="Content Placeholder 2">
            <a:extLst>
              <a:ext uri="{FF2B5EF4-FFF2-40B4-BE49-F238E27FC236}">
                <a16:creationId xmlns:a16="http://schemas.microsoft.com/office/drawing/2014/main" id="{287E1457-050B-4695-9144-EF99576AFB7F}"/>
              </a:ext>
            </a:extLst>
          </p:cNvPr>
          <p:cNvSpPr>
            <a:spLocks noGrp="1"/>
          </p:cNvSpPr>
          <p:nvPr>
            <p:ph idx="1"/>
          </p:nvPr>
        </p:nvSpPr>
        <p:spPr/>
        <p:txBody>
          <a:bodyPr>
            <a:normAutofit/>
          </a:bodyPr>
          <a:lstStyle/>
          <a:p>
            <a:pPr marL="0" indent="0">
              <a:buNone/>
            </a:pPr>
            <a:endParaRPr lang="en-US" altLang="en-US" sz="2000" dirty="0"/>
          </a:p>
          <a:p>
            <a:pPr marL="0" indent="0">
              <a:buNone/>
            </a:pPr>
            <a:r>
              <a:rPr lang="en-US" altLang="en-US" sz="2000" dirty="0"/>
              <a:t>Variables which hold pointers must be declared as </a:t>
            </a:r>
            <a:r>
              <a:rPr lang="en-US" altLang="en-US" sz="2000" b="1" dirty="0"/>
              <a:t>pointer type</a:t>
            </a:r>
            <a:r>
              <a:rPr lang="en-US" altLang="en-US" sz="2000" dirty="0"/>
              <a:t>.  </a:t>
            </a:r>
          </a:p>
          <a:p>
            <a:pPr marL="0" indent="0">
              <a:buNone/>
            </a:pPr>
            <a:endParaRPr lang="en-US" altLang="en-US" sz="2000" dirty="0"/>
          </a:p>
          <a:p>
            <a:pPr marL="0" indent="0">
              <a:buNone/>
            </a:pPr>
            <a:r>
              <a:rPr lang="en-US" altLang="en-US" sz="2000" dirty="0"/>
              <a:t>Remember, you MUST include an asterisk next to each pointer variable when declaring!</a:t>
            </a:r>
          </a:p>
          <a:p>
            <a:pPr marL="0" indent="0">
              <a:buNone/>
            </a:pPr>
            <a:endParaRPr lang="en-US" altLang="en-US" sz="2000" dirty="0">
              <a:latin typeface="Courier New" panose="02070309020205020404" pitchFamily="49" charset="0"/>
            </a:endParaRPr>
          </a:p>
          <a:p>
            <a:pPr marL="0" indent="0">
              <a:buNone/>
            </a:pPr>
            <a:r>
              <a:rPr lang="en-US" altLang="en-US" sz="2000" dirty="0">
                <a:latin typeface="Courier New" panose="02070309020205020404" pitchFamily="49" charset="0"/>
              </a:rPr>
              <a:t>int *num1, *num2;  //declares two pointer variables.</a:t>
            </a:r>
          </a:p>
          <a:p>
            <a:pPr marL="0" indent="0">
              <a:buNone/>
            </a:pPr>
            <a:endParaRPr lang="en-US" sz="2000" dirty="0">
              <a:latin typeface="Courier New" panose="02070309020205020404" pitchFamily="49" charset="0"/>
            </a:endParaRPr>
          </a:p>
          <a:p>
            <a:pPr marL="0" indent="0">
              <a:buNone/>
            </a:pPr>
            <a:r>
              <a:rPr lang="en-US" altLang="en-US" sz="2000" dirty="0">
                <a:latin typeface="Courier New" panose="02070309020205020404" pitchFamily="49" charset="0"/>
              </a:rPr>
              <a:t>int *num1, *num2, v1, v2;  </a:t>
            </a:r>
          </a:p>
          <a:p>
            <a:pPr marL="0" indent="0">
              <a:buNone/>
            </a:pPr>
            <a:r>
              <a:rPr lang="en-US" altLang="en-US" sz="2000" dirty="0">
                <a:latin typeface="Courier New" panose="02070309020205020404" pitchFamily="49" charset="0"/>
              </a:rPr>
              <a:t>//declares two pointer variables</a:t>
            </a:r>
          </a:p>
          <a:p>
            <a:pPr marL="0" indent="0">
              <a:buNone/>
            </a:pPr>
            <a:r>
              <a:rPr lang="en-US" altLang="en-US" sz="2000" dirty="0">
                <a:latin typeface="Courier New" panose="02070309020205020404" pitchFamily="49" charset="0"/>
              </a:rPr>
              <a:t>//and two regular old int variables v1 and v2.</a:t>
            </a:r>
          </a:p>
          <a:p>
            <a:pPr marL="0" indent="0">
              <a:buNone/>
            </a:pPr>
            <a:endParaRPr lang="en-US" altLang="en-US" sz="2000" dirty="0"/>
          </a:p>
        </p:txBody>
      </p:sp>
    </p:spTree>
    <p:extLst>
      <p:ext uri="{BB962C8B-B14F-4D97-AF65-F5344CB8AC3E}">
        <p14:creationId xmlns:p14="http://schemas.microsoft.com/office/powerpoint/2010/main" val="189530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52C1-3FB0-4749-B233-5F8E8A2295F7}"/>
              </a:ext>
            </a:extLst>
          </p:cNvPr>
          <p:cNvSpPr>
            <a:spLocks noGrp="1"/>
          </p:cNvSpPr>
          <p:nvPr>
            <p:ph type="title"/>
          </p:nvPr>
        </p:nvSpPr>
        <p:spPr/>
        <p:txBody>
          <a:bodyPr/>
          <a:lstStyle/>
          <a:p>
            <a:r>
              <a:rPr lang="en-US" dirty="0"/>
              <a:t>Quick question</a:t>
            </a:r>
          </a:p>
        </p:txBody>
      </p:sp>
      <p:sp>
        <p:nvSpPr>
          <p:cNvPr id="3" name="Content Placeholder 2">
            <a:extLst>
              <a:ext uri="{FF2B5EF4-FFF2-40B4-BE49-F238E27FC236}">
                <a16:creationId xmlns:a16="http://schemas.microsoft.com/office/drawing/2014/main" id="{2129CAFE-6646-4B6A-82A3-23723ED8B4EE}"/>
              </a:ext>
            </a:extLst>
          </p:cNvPr>
          <p:cNvSpPr>
            <a:spLocks noGrp="1"/>
          </p:cNvSpPr>
          <p:nvPr>
            <p:ph idx="1"/>
          </p:nvPr>
        </p:nvSpPr>
        <p:spPr/>
        <p:txBody>
          <a:bodyPr>
            <a:normAutofit/>
          </a:bodyPr>
          <a:lstStyle/>
          <a:p>
            <a:pPr marL="0" indent="0">
              <a:buNone/>
            </a:pPr>
            <a:r>
              <a:rPr lang="en-US" sz="2200" dirty="0"/>
              <a:t>You want to declare pointer variables for two int type variables: num1 and num2.</a:t>
            </a:r>
          </a:p>
          <a:p>
            <a:pPr marL="0" indent="0">
              <a:buNone/>
            </a:pPr>
            <a:r>
              <a:rPr lang="en-US" sz="2200" dirty="0"/>
              <a:t>Which is the correct way to declare the pointer variables?</a:t>
            </a:r>
          </a:p>
          <a:p>
            <a:pPr marL="0" indent="0">
              <a:buNone/>
            </a:pPr>
            <a:endParaRPr lang="en-US" sz="2200" dirty="0"/>
          </a:p>
          <a:p>
            <a:pPr marL="0" indent="0">
              <a:buNone/>
            </a:pPr>
            <a:r>
              <a:rPr lang="en-US" sz="2200" dirty="0"/>
              <a:t>A: </a:t>
            </a:r>
            <a:r>
              <a:rPr lang="en-US" altLang="en-US" sz="2200" dirty="0">
                <a:latin typeface="Courier New" panose="02070309020205020404" pitchFamily="49" charset="0"/>
              </a:rPr>
              <a:t>int num1, num2;</a:t>
            </a:r>
          </a:p>
          <a:p>
            <a:pPr marL="0" indent="0">
              <a:buNone/>
            </a:pPr>
            <a:r>
              <a:rPr lang="en-US" sz="2200" dirty="0"/>
              <a:t>B: </a:t>
            </a:r>
            <a:r>
              <a:rPr lang="en-US" altLang="en-US" sz="2200" dirty="0">
                <a:latin typeface="Courier New" panose="02070309020205020404" pitchFamily="49" charset="0"/>
              </a:rPr>
              <a:t>int *num1, *num2;</a:t>
            </a:r>
            <a:endParaRPr lang="en-US" sz="2200" dirty="0"/>
          </a:p>
          <a:p>
            <a:pPr marL="0" indent="0">
              <a:buNone/>
            </a:pPr>
            <a:r>
              <a:rPr lang="en-US" sz="2200" dirty="0"/>
              <a:t>C: </a:t>
            </a:r>
            <a:r>
              <a:rPr lang="en-US" altLang="en-US" sz="2200" dirty="0">
                <a:latin typeface="Courier New" panose="02070309020205020404" pitchFamily="49" charset="0"/>
              </a:rPr>
              <a:t>int *num1, num2;</a:t>
            </a:r>
            <a:endParaRPr lang="en-US" sz="2200" dirty="0"/>
          </a:p>
          <a:p>
            <a:pPr marL="0" indent="0">
              <a:buNone/>
            </a:pPr>
            <a:r>
              <a:rPr lang="en-US" sz="2200" dirty="0"/>
              <a:t>D: </a:t>
            </a:r>
            <a:r>
              <a:rPr lang="en-US" altLang="en-US" sz="2200" dirty="0">
                <a:latin typeface="Courier New" panose="02070309020205020404" pitchFamily="49" charset="0"/>
              </a:rPr>
              <a:t>int* num1, num2;</a:t>
            </a:r>
          </a:p>
          <a:p>
            <a:pPr marL="0" indent="0">
              <a:buNone/>
            </a:pPr>
            <a:endParaRPr lang="en-US" dirty="0"/>
          </a:p>
        </p:txBody>
      </p:sp>
    </p:spTree>
    <p:extLst>
      <p:ext uri="{BB962C8B-B14F-4D97-AF65-F5344CB8AC3E}">
        <p14:creationId xmlns:p14="http://schemas.microsoft.com/office/powerpoint/2010/main" val="333804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r>
              <a:rPr lang="en-US" altLang="en-US" dirty="0"/>
              <a:t>Initializing Pointer Variables</a:t>
            </a:r>
          </a:p>
        </p:txBody>
      </p:sp>
      <p:sp>
        <p:nvSpPr>
          <p:cNvPr id="3" name="Content Placeholder 2">
            <a:extLst>
              <a:ext uri="{FF2B5EF4-FFF2-40B4-BE49-F238E27FC236}">
                <a16:creationId xmlns:a16="http://schemas.microsoft.com/office/drawing/2014/main" id="{03697B2B-AAFA-413B-AF12-D96AFE128002}"/>
              </a:ext>
            </a:extLst>
          </p:cNvPr>
          <p:cNvSpPr>
            <a:spLocks noGrp="1"/>
          </p:cNvSpPr>
          <p:nvPr>
            <p:ph idx="1"/>
          </p:nvPr>
        </p:nvSpPr>
        <p:spPr/>
        <p:txBody>
          <a:bodyPr>
            <a:normAutofit/>
          </a:bodyPr>
          <a:lstStyle/>
          <a:p>
            <a:pPr>
              <a:defRPr/>
            </a:pPr>
            <a:r>
              <a:rPr lang="en-US" sz="2000" dirty="0"/>
              <a:t>You should always initialize your pointers.  Often, you can give it the memory address of another variable right away using &amp;.</a:t>
            </a:r>
          </a:p>
          <a:p>
            <a:pPr marL="0" indent="0">
              <a:buNone/>
              <a:defRPr/>
            </a:pPr>
            <a:endParaRPr lang="en-US" sz="2000" dirty="0"/>
          </a:p>
          <a:p>
            <a:pPr>
              <a:defRPr/>
            </a:pPr>
            <a:r>
              <a:rPr lang="en-US" sz="2000" dirty="0"/>
              <a:t>If you don’t immediately have an address to give to your pointer, you should initialize it using </a:t>
            </a:r>
            <a:r>
              <a:rPr lang="en-US" sz="2000" dirty="0" err="1">
                <a:latin typeface="Courier New" panose="02070309020205020404" pitchFamily="49" charset="0"/>
                <a:cs typeface="Courier New" panose="02070309020205020404" pitchFamily="49" charset="0"/>
              </a:rPr>
              <a:t>nullptr</a:t>
            </a:r>
            <a:endParaRPr lang="en-US" sz="2000" dirty="0"/>
          </a:p>
          <a:p>
            <a:pPr marL="0" indent="0">
              <a:buNone/>
              <a:defRPr/>
            </a:pPr>
            <a:endParaRPr lang="en-US" sz="2000" dirty="0"/>
          </a:p>
          <a:p>
            <a:pPr>
              <a:defRPr/>
            </a:pPr>
            <a:r>
              <a:rPr lang="en-US" sz="2000" dirty="0"/>
              <a:t>Example:</a:t>
            </a:r>
          </a:p>
          <a:p>
            <a:pPr marL="0" indent="0">
              <a:buNone/>
              <a:defRPr/>
            </a:pPr>
            <a:r>
              <a:rPr lang="en-US" sz="2000" dirty="0"/>
              <a:t>		</a:t>
            </a:r>
            <a:r>
              <a:rPr lang="en-US" sz="2000" dirty="0">
                <a:latin typeface="Courier New" panose="02070309020205020404" pitchFamily="49" charset="0"/>
                <a:cs typeface="Courier New" panose="02070309020205020404" pitchFamily="49" charset="0"/>
              </a:rPr>
              <a:t>int *ptr = nullptr;  //declare </a:t>
            </a:r>
            <a:r>
              <a:rPr lang="en-US" sz="2000" dirty="0" err="1">
                <a:latin typeface="Courier New" panose="02070309020205020404" pitchFamily="49" charset="0"/>
                <a:cs typeface="Courier New" panose="02070309020205020404" pitchFamily="49" charset="0"/>
              </a:rPr>
              <a:t>ptr</a:t>
            </a:r>
            <a:r>
              <a:rPr lang="en-US" sz="2000" dirty="0">
                <a:latin typeface="Courier New" panose="02070309020205020404" pitchFamily="49" charset="0"/>
                <a:cs typeface="Courier New" panose="02070309020205020404" pitchFamily="49" charset="0"/>
              </a:rPr>
              <a:t> and initialize to null</a:t>
            </a:r>
          </a:p>
          <a:p>
            <a:pPr marL="0" indent="0">
              <a:buNone/>
              <a:defRPr/>
            </a:pPr>
            <a:endParaRPr lang="en-US" sz="2000" dirty="0">
              <a:latin typeface="Courier New" panose="02070309020205020404" pitchFamily="49" charset="0"/>
              <a:cs typeface="Courier New" panose="02070309020205020404" pitchFamily="49" charset="0"/>
            </a:endParaRPr>
          </a:p>
          <a:p>
            <a:pPr>
              <a:lnSpc>
                <a:spcPct val="90000"/>
              </a:lnSpc>
            </a:pPr>
            <a:r>
              <a:rPr lang="en-US" altLang="en-US" sz="2000" dirty="0"/>
              <a:t>You can also test for an invalid address for </a:t>
            </a:r>
            <a:r>
              <a:rPr lang="en-US" altLang="en-US" sz="2000" dirty="0">
                <a:latin typeface="Courier New" panose="02070309020205020404" pitchFamily="49" charset="0"/>
              </a:rPr>
              <a:t>ptr</a:t>
            </a:r>
            <a:r>
              <a:rPr lang="en-US" altLang="en-US" sz="2000" dirty="0"/>
              <a:t> with:</a:t>
            </a:r>
          </a:p>
          <a:p>
            <a:pPr lvl="1">
              <a:lnSpc>
                <a:spcPct val="90000"/>
              </a:lnSpc>
              <a:buClr>
                <a:srgbClr val="3333CC"/>
              </a:buClr>
              <a:buFontTx/>
              <a:buNone/>
            </a:pPr>
            <a:r>
              <a:rPr lang="en-US" altLang="en-US" sz="2000" dirty="0"/>
              <a:t>	</a:t>
            </a:r>
            <a:r>
              <a:rPr lang="en-US" altLang="en-US" sz="2000" dirty="0">
                <a:latin typeface="Courier New" panose="02070309020205020404" pitchFamily="49" charset="0"/>
              </a:rPr>
              <a:t>if (!ptr) ...</a:t>
            </a:r>
            <a:endParaRPr lang="en-US" altLang="en-US" sz="2000" dirty="0"/>
          </a:p>
          <a:p>
            <a:pPr marL="0" indent="0">
              <a:buNone/>
              <a:defRPr/>
            </a:pPr>
            <a:endParaRPr lang="en-US" dirty="0"/>
          </a:p>
          <a:p>
            <a:pPr>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altLang="en-US" dirty="0"/>
              <a:t>You cannot mix data types with pointers!</a:t>
            </a:r>
          </a:p>
        </p:txBody>
      </p:sp>
      <p:sp>
        <p:nvSpPr>
          <p:cNvPr id="18435" name="Rectangle 3"/>
          <p:cNvSpPr>
            <a:spLocks noGrp="1" noChangeArrowheads="1"/>
          </p:cNvSpPr>
          <p:nvPr>
            <p:ph idx="1"/>
          </p:nvPr>
        </p:nvSpPr>
        <p:spPr>
          <a:xfrm>
            <a:off x="1981200" y="1350109"/>
            <a:ext cx="8229600" cy="4525963"/>
          </a:xfrm>
        </p:spPr>
        <p:txBody>
          <a:bodyPr>
            <a:noAutofit/>
          </a:bodyPr>
          <a:lstStyle/>
          <a:p>
            <a:pPr marL="0" indent="0">
              <a:buNone/>
            </a:pPr>
            <a:endParaRPr lang="en-US" altLang="en-US" sz="2000" dirty="0"/>
          </a:p>
          <a:p>
            <a:pPr marL="0" indent="0">
              <a:buNone/>
            </a:pPr>
            <a:r>
              <a:rPr lang="en-US" altLang="en-US" sz="2000" dirty="0"/>
              <a:t>Caution: </a:t>
            </a:r>
            <a:r>
              <a:rPr lang="en-US" altLang="en-US" sz="2000" b="1" dirty="0"/>
              <a:t>pointer variables can only hold memory addresses of their own data type </a:t>
            </a:r>
            <a:r>
              <a:rPr lang="en-US" altLang="en-US" sz="2000" dirty="0"/>
              <a:t>(int pointers hold int memory addresses, double pointers hold double memory addresses, </a:t>
            </a:r>
            <a:r>
              <a:rPr lang="en-US" altLang="en-US" sz="2000" dirty="0" err="1"/>
              <a:t>etc</a:t>
            </a:r>
            <a:r>
              <a:rPr lang="en-US" altLang="en-US" sz="2000" dirty="0"/>
              <a:t>)</a:t>
            </a:r>
          </a:p>
          <a:p>
            <a:pPr marL="0" indent="0">
              <a:buNone/>
            </a:pPr>
            <a:endParaRPr lang="en-US" altLang="en-US" sz="2000" dirty="0"/>
          </a:p>
          <a:p>
            <a:pPr marL="0" indent="0">
              <a:buNone/>
            </a:pPr>
            <a:endParaRPr lang="en-US" altLang="en-US" sz="2000" dirty="0"/>
          </a:p>
          <a:p>
            <a:pPr marL="0" indent="0">
              <a:buNone/>
            </a:pPr>
            <a:r>
              <a:rPr lang="en-US" altLang="en-US" sz="2000" dirty="0"/>
              <a:t>You cannot mix data types:</a:t>
            </a:r>
          </a:p>
          <a:p>
            <a:pPr lvl="1">
              <a:lnSpc>
                <a:spcPct val="90000"/>
              </a:lnSpc>
              <a:buClr>
                <a:srgbClr val="3333CC"/>
              </a:buClr>
              <a:buFontTx/>
              <a:buNone/>
            </a:pPr>
            <a:r>
              <a:rPr lang="en-US" altLang="en-US" sz="2000" dirty="0"/>
              <a:t>	</a:t>
            </a:r>
            <a:r>
              <a:rPr lang="en-US" altLang="en-US" sz="2000" dirty="0">
                <a:latin typeface="Courier New" panose="02070309020205020404" pitchFamily="49" charset="0"/>
              </a:rPr>
              <a:t>double cost;</a:t>
            </a:r>
          </a:p>
          <a:p>
            <a:pPr lvl="1">
              <a:lnSpc>
                <a:spcPct val="90000"/>
              </a:lnSpc>
              <a:buClr>
                <a:srgbClr val="3333CC"/>
              </a:buClr>
              <a:buFontTx/>
              <a:buNone/>
            </a:pPr>
            <a:r>
              <a:rPr lang="en-US" altLang="en-US" sz="2000" dirty="0">
                <a:latin typeface="Courier New" panose="02070309020205020404" pitchFamily="49" charset="0"/>
              </a:rPr>
              <a:t>	int *ptr = &amp;cost; // won</a:t>
            </a:r>
            <a:r>
              <a:rPr lang="en-US" altLang="en-US" sz="2000" dirty="0"/>
              <a:t>’</a:t>
            </a:r>
            <a:r>
              <a:rPr lang="en-US" altLang="en-US" sz="2000" dirty="0">
                <a:latin typeface="Courier New" panose="02070309020205020404" pitchFamily="49" charset="0"/>
              </a:rPr>
              <a:t>t work </a:t>
            </a:r>
            <a:br>
              <a:rPr lang="en-US" altLang="en-US" sz="2000" dirty="0">
                <a:latin typeface="Courier New" panose="02070309020205020404" pitchFamily="49" charset="0"/>
              </a:rPr>
            </a:br>
            <a:r>
              <a:rPr lang="en-US" altLang="en-US" sz="2000" dirty="0">
                <a:latin typeface="Courier New" panose="02070309020205020404" pitchFamily="49" charset="0"/>
              </a:rPr>
              <a:t>                  // since cost is double</a:t>
            </a:r>
          </a:p>
          <a:p>
            <a:pPr lvl="1">
              <a:lnSpc>
                <a:spcPct val="90000"/>
              </a:lnSpc>
              <a:buClr>
                <a:srgbClr val="3333CC"/>
              </a:buClr>
              <a:buFontTx/>
              <a:buNone/>
            </a:pPr>
            <a:endParaRPr lang="en-US" altLang="en-US" sz="2000" dirty="0">
              <a:latin typeface="Courier New" panose="02070309020205020404" pitchFamily="49" charset="0"/>
            </a:endParaRPr>
          </a:p>
          <a:p>
            <a:pPr marL="0" indent="0">
              <a:buNone/>
            </a:pPr>
            <a:endParaRPr lang="en-US" altLang="en-US" sz="200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altLang="en-US" dirty="0"/>
              <a:t>Use the correct wording to describe pointers</a:t>
            </a:r>
          </a:p>
        </p:txBody>
      </p:sp>
      <p:sp>
        <p:nvSpPr>
          <p:cNvPr id="18435" name="Rectangle 3"/>
          <p:cNvSpPr>
            <a:spLocks noGrp="1" noChangeArrowheads="1"/>
          </p:cNvSpPr>
          <p:nvPr>
            <p:ph idx="1"/>
          </p:nvPr>
        </p:nvSpPr>
        <p:spPr>
          <a:xfrm>
            <a:off x="1981200" y="1350109"/>
            <a:ext cx="8229600" cy="4525963"/>
          </a:xfrm>
        </p:spPr>
        <p:txBody>
          <a:bodyPr>
            <a:noAutofit/>
          </a:bodyPr>
          <a:lstStyle/>
          <a:p>
            <a:pPr marL="0" indent="0">
              <a:buNone/>
            </a:pPr>
            <a:endParaRPr lang="en-US" altLang="en-US" sz="2000" dirty="0"/>
          </a:p>
          <a:p>
            <a:pPr marL="0" indent="0">
              <a:buNone/>
            </a:pPr>
            <a:r>
              <a:rPr lang="en-US" altLang="en-US" sz="2000" dirty="0"/>
              <a:t>This helps you avoid sounding like a “noob” programmer.</a:t>
            </a:r>
          </a:p>
          <a:p>
            <a:pPr marL="0" indent="0">
              <a:buNone/>
            </a:pPr>
            <a:r>
              <a:rPr lang="en-US" sz="2000" dirty="0"/>
              <a:t>Usually we speak of pointers rather than addresses when using pointer variables.  </a:t>
            </a:r>
          </a:p>
          <a:p>
            <a:pPr marL="0" indent="0">
              <a:buNone/>
            </a:pPr>
            <a:endParaRPr lang="en-US" altLang="en-US" sz="2000" dirty="0"/>
          </a:p>
          <a:p>
            <a:pPr marL="0" indent="0">
              <a:buNone/>
            </a:pPr>
            <a:r>
              <a:rPr lang="en-US" altLang="en-US" sz="2000" dirty="0"/>
              <a:t>For example:</a:t>
            </a:r>
            <a:br>
              <a:rPr lang="en-US" altLang="en-US" sz="2000" dirty="0"/>
            </a:br>
            <a:r>
              <a:rPr lang="en-US" altLang="en-US" sz="2000" dirty="0">
                <a:latin typeface="Courier New" panose="02070309020205020404" pitchFamily="49" charset="0"/>
              </a:rPr>
              <a:t>num1 = &amp;v1;</a:t>
            </a:r>
          </a:p>
          <a:p>
            <a:pPr marL="0" indent="0">
              <a:buNone/>
            </a:pPr>
            <a:endParaRPr lang="en-US" sz="2000" dirty="0"/>
          </a:p>
          <a:p>
            <a:pPr marL="0" indent="0">
              <a:buNone/>
            </a:pPr>
            <a:r>
              <a:rPr lang="en-US" sz="2000" dirty="0"/>
              <a:t>We don’t usually say “num1 = ampersand v1”</a:t>
            </a:r>
          </a:p>
          <a:p>
            <a:pPr marL="0" indent="0">
              <a:buNone/>
            </a:pPr>
            <a:r>
              <a:rPr lang="en-US" sz="2000" dirty="0"/>
              <a:t>We say: “num1 points to v1”</a:t>
            </a:r>
          </a:p>
          <a:p>
            <a:pPr marL="0" indent="0">
              <a:buNone/>
            </a:pPr>
            <a:r>
              <a:rPr lang="en-US" sz="2000" dirty="0"/>
              <a:t>OR  “the pointer num1 points to the variable v1”</a:t>
            </a:r>
          </a:p>
          <a:p>
            <a:pPr marL="0" indent="0">
              <a:buNone/>
            </a:pPr>
            <a:endParaRPr lang="en-US" altLang="en-US" sz="2000" dirty="0"/>
          </a:p>
        </p:txBody>
      </p:sp>
    </p:spTree>
    <p:extLst>
      <p:ext uri="{BB962C8B-B14F-4D97-AF65-F5344CB8AC3E}">
        <p14:creationId xmlns:p14="http://schemas.microsoft.com/office/powerpoint/2010/main" val="20010918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7F17-02DA-4637-8060-D1224D7E0EBC}"/>
              </a:ext>
            </a:extLst>
          </p:cNvPr>
          <p:cNvSpPr>
            <a:spLocks noGrp="1"/>
          </p:cNvSpPr>
          <p:nvPr>
            <p:ph type="title"/>
          </p:nvPr>
        </p:nvSpPr>
        <p:spPr/>
        <p:txBody>
          <a:bodyPr/>
          <a:lstStyle/>
          <a:p>
            <a:r>
              <a:rPr lang="en-US" dirty="0"/>
              <a:t>Quick question</a:t>
            </a:r>
          </a:p>
        </p:txBody>
      </p:sp>
      <p:sp>
        <p:nvSpPr>
          <p:cNvPr id="3" name="Content Placeholder 2">
            <a:extLst>
              <a:ext uri="{FF2B5EF4-FFF2-40B4-BE49-F238E27FC236}">
                <a16:creationId xmlns:a16="http://schemas.microsoft.com/office/drawing/2014/main" id="{F2B536AD-389D-426E-AA12-FFC9305FC45F}"/>
              </a:ext>
            </a:extLst>
          </p:cNvPr>
          <p:cNvSpPr>
            <a:spLocks noGrp="1"/>
          </p:cNvSpPr>
          <p:nvPr>
            <p:ph idx="1"/>
          </p:nvPr>
        </p:nvSpPr>
        <p:spPr>
          <a:xfrm>
            <a:off x="7029421" y="1534288"/>
            <a:ext cx="3450491" cy="4525963"/>
          </a:xfrm>
        </p:spPr>
        <p:txBody>
          <a:bodyPr/>
          <a:lstStyle/>
          <a:p>
            <a:pPr marL="0" indent="0">
              <a:buNone/>
            </a:pPr>
            <a:r>
              <a:rPr lang="en-US" sz="2000" dirty="0"/>
              <a:t>What will this code output?  Assume myIntVariable is being stored at address 0380FED4.</a:t>
            </a:r>
          </a:p>
          <a:p>
            <a:pPr marL="0" indent="0">
              <a:buNone/>
            </a:pPr>
            <a:endParaRPr lang="en-US" sz="2000" dirty="0"/>
          </a:p>
          <a:p>
            <a:pPr marL="0" indent="0">
              <a:buNone/>
            </a:pPr>
            <a:r>
              <a:rPr lang="en-US" sz="2000" dirty="0"/>
              <a:t>A: 99 0380FED4</a:t>
            </a:r>
          </a:p>
          <a:p>
            <a:pPr marL="0" indent="0">
              <a:buNone/>
            </a:pPr>
            <a:r>
              <a:rPr lang="en-US" sz="2000" dirty="0"/>
              <a:t>B: 0380FED4 99</a:t>
            </a:r>
          </a:p>
          <a:p>
            <a:pPr marL="0" indent="0">
              <a:buNone/>
            </a:pPr>
            <a:r>
              <a:rPr lang="en-US" sz="2000" dirty="0"/>
              <a:t>C: The code will not compile</a:t>
            </a:r>
          </a:p>
          <a:p>
            <a:pPr marL="0" indent="0">
              <a:buNone/>
            </a:pPr>
            <a:r>
              <a:rPr lang="en-US" sz="2000" dirty="0"/>
              <a:t>D: 99 99</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39697EA1-C5E8-4703-80D4-62A4BE2C12CD}"/>
              </a:ext>
            </a:extLst>
          </p:cNvPr>
          <p:cNvSpPr txBox="1"/>
          <p:nvPr/>
        </p:nvSpPr>
        <p:spPr>
          <a:xfrm>
            <a:off x="1981200" y="2385292"/>
            <a:ext cx="7702062" cy="3108543"/>
          </a:xfrm>
          <a:prstGeom prst="rect">
            <a:avLst/>
          </a:prstGeom>
          <a:noFill/>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myIntVariable = 99;</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*myIntVariablesPointer;</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myIntVariablesPointer = &amp;myIntVariable;</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myIntVariable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myIntVariablesPointer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endl;</a:t>
            </a:r>
          </a:p>
          <a:p>
            <a:pPr lvl="1"/>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51915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7F17-02DA-4637-8060-D1224D7E0EBC}"/>
              </a:ext>
            </a:extLst>
          </p:cNvPr>
          <p:cNvSpPr>
            <a:spLocks noGrp="1"/>
          </p:cNvSpPr>
          <p:nvPr>
            <p:ph type="title"/>
          </p:nvPr>
        </p:nvSpPr>
        <p:spPr/>
        <p:txBody>
          <a:bodyPr/>
          <a:lstStyle/>
          <a:p>
            <a:r>
              <a:rPr lang="en-US" dirty="0"/>
              <a:t>Outputting pointer variables</a:t>
            </a:r>
          </a:p>
        </p:txBody>
      </p:sp>
      <p:sp>
        <p:nvSpPr>
          <p:cNvPr id="3" name="Content Placeholder 2">
            <a:extLst>
              <a:ext uri="{FF2B5EF4-FFF2-40B4-BE49-F238E27FC236}">
                <a16:creationId xmlns:a16="http://schemas.microsoft.com/office/drawing/2014/main" id="{F2B536AD-389D-426E-AA12-FFC9305FC45F}"/>
              </a:ext>
            </a:extLst>
          </p:cNvPr>
          <p:cNvSpPr>
            <a:spLocks noGrp="1"/>
          </p:cNvSpPr>
          <p:nvPr>
            <p:ph idx="1"/>
          </p:nvPr>
        </p:nvSpPr>
        <p:spPr>
          <a:xfrm>
            <a:off x="5595816" y="1383568"/>
            <a:ext cx="5021385" cy="2507640"/>
          </a:xfrm>
        </p:spPr>
        <p:txBody>
          <a:bodyPr/>
          <a:lstStyle/>
          <a:p>
            <a:pPr marL="0" indent="0">
              <a:buNone/>
            </a:pPr>
            <a:r>
              <a:rPr lang="en-US" sz="2000" dirty="0"/>
              <a:t>Outputs the variable myIntVariable (99)</a:t>
            </a:r>
          </a:p>
          <a:p>
            <a:pPr marL="0" indent="0">
              <a:buNone/>
            </a:pPr>
            <a:endParaRPr lang="en-US" sz="2000" dirty="0"/>
          </a:p>
          <a:p>
            <a:pPr marL="0" indent="0">
              <a:buNone/>
            </a:pPr>
            <a:r>
              <a:rPr lang="en-US" sz="2000" dirty="0"/>
              <a:t>Outputs the pointer variable’s value (the memory address where myIntVariable is stored)</a:t>
            </a:r>
            <a:endParaRPr lang="en-US" dirty="0"/>
          </a:p>
          <a:p>
            <a:pPr marL="0" indent="0">
              <a:buNone/>
            </a:pPr>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39697EA1-C5E8-4703-80D4-62A4BE2C12CD}"/>
              </a:ext>
            </a:extLst>
          </p:cNvPr>
          <p:cNvSpPr txBox="1"/>
          <p:nvPr/>
        </p:nvSpPr>
        <p:spPr>
          <a:xfrm>
            <a:off x="1848338" y="2085147"/>
            <a:ext cx="7702062" cy="3108543"/>
          </a:xfrm>
          <a:prstGeom prst="rect">
            <a:avLst/>
          </a:prstGeom>
          <a:noFill/>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myIntVariable = 99;</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*myIntVariablesPointer;</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myIntVariablesPointer = &amp;myIntVariable;</a:t>
            </a:r>
          </a:p>
          <a:p>
            <a:pPr lvl="1"/>
            <a:endParaRPr lang="en-US"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myIntVariable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myIntVariablesPointer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endl;</a:t>
            </a:r>
          </a:p>
          <a:p>
            <a:pPr lvl="1"/>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r>
              <a:rPr lang="en-US" sz="1400" dirty="0">
                <a:solidFill>
                  <a:srgbClr val="000000"/>
                </a:solidFill>
                <a:latin typeface="Consolas" panose="020B0609020204030204" pitchFamily="49" charset="0"/>
              </a:rPr>
              <a:t>}</a:t>
            </a:r>
            <a:endParaRPr lang="en-US" sz="1400" dirty="0"/>
          </a:p>
        </p:txBody>
      </p:sp>
      <p:pic>
        <p:nvPicPr>
          <p:cNvPr id="7" name="Picture 6">
            <a:extLst>
              <a:ext uri="{FF2B5EF4-FFF2-40B4-BE49-F238E27FC236}">
                <a16:creationId xmlns:a16="http://schemas.microsoft.com/office/drawing/2014/main" id="{A0F0775D-92FD-4143-A566-57C04C3837B6}"/>
              </a:ext>
            </a:extLst>
          </p:cNvPr>
          <p:cNvPicPr>
            <a:picLocks noChangeAspect="1"/>
          </p:cNvPicPr>
          <p:nvPr/>
        </p:nvPicPr>
        <p:blipFill>
          <a:blip r:embed="rId2"/>
          <a:stretch>
            <a:fillRect/>
          </a:stretch>
        </p:blipFill>
        <p:spPr>
          <a:xfrm>
            <a:off x="7025849" y="2898804"/>
            <a:ext cx="2360611" cy="540186"/>
          </a:xfrm>
          <a:prstGeom prst="rect">
            <a:avLst/>
          </a:prstGeom>
        </p:spPr>
      </p:pic>
      <p:cxnSp>
        <p:nvCxnSpPr>
          <p:cNvPr id="9" name="Straight Arrow Connector 8">
            <a:extLst>
              <a:ext uri="{FF2B5EF4-FFF2-40B4-BE49-F238E27FC236}">
                <a16:creationId xmlns:a16="http://schemas.microsoft.com/office/drawing/2014/main" id="{49EFAB34-6146-4627-9C56-FDC09108437F}"/>
              </a:ext>
            </a:extLst>
          </p:cNvPr>
          <p:cNvCxnSpPr>
            <a:cxnSpLocks/>
          </p:cNvCxnSpPr>
          <p:nvPr/>
        </p:nvCxnSpPr>
        <p:spPr>
          <a:xfrm flipH="1">
            <a:off x="3833079" y="1659916"/>
            <a:ext cx="1762737" cy="26033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2BFFAB1-2B81-4C7C-AF8A-2F45ED9A6B7D}"/>
              </a:ext>
            </a:extLst>
          </p:cNvPr>
          <p:cNvCxnSpPr>
            <a:cxnSpLocks/>
          </p:cNvCxnSpPr>
          <p:nvPr/>
        </p:nvCxnSpPr>
        <p:spPr>
          <a:xfrm flipH="1">
            <a:off x="5869354" y="3168898"/>
            <a:ext cx="328246" cy="10943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3544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EBD6-474C-4530-B6DD-9BA720900C0C}"/>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5EA93A53-FA77-48BB-A003-23685AFF3E55}"/>
              </a:ext>
            </a:extLst>
          </p:cNvPr>
          <p:cNvSpPr>
            <a:spLocks noGrp="1"/>
          </p:cNvSpPr>
          <p:nvPr>
            <p:ph idx="1"/>
          </p:nvPr>
        </p:nvSpPr>
        <p:spPr/>
        <p:txBody>
          <a:bodyPr/>
          <a:lstStyle/>
          <a:p>
            <a:r>
              <a:rPr lang="en-US" dirty="0"/>
              <a:t>Next topic: more rules about pointers</a:t>
            </a:r>
          </a:p>
        </p:txBody>
      </p:sp>
    </p:spTree>
    <p:extLst>
      <p:ext uri="{BB962C8B-B14F-4D97-AF65-F5344CB8AC3E}">
        <p14:creationId xmlns:p14="http://schemas.microsoft.com/office/powerpoint/2010/main" val="859834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A4F1-601A-4D4B-9C98-921AFC7373F1}"/>
              </a:ext>
            </a:extLst>
          </p:cNvPr>
          <p:cNvSpPr>
            <a:spLocks noGrp="1"/>
          </p:cNvSpPr>
          <p:nvPr>
            <p:ph type="title"/>
          </p:nvPr>
        </p:nvSpPr>
        <p:spPr/>
        <p:txBody>
          <a:bodyPr>
            <a:normAutofit/>
          </a:bodyPr>
          <a:lstStyle/>
          <a:p>
            <a:r>
              <a:rPr lang="en-US" dirty="0"/>
              <a:t>The next few rules of pointers - overview</a:t>
            </a:r>
          </a:p>
        </p:txBody>
      </p:sp>
      <p:sp>
        <p:nvSpPr>
          <p:cNvPr id="3" name="Content Placeholder 2">
            <a:extLst>
              <a:ext uri="{FF2B5EF4-FFF2-40B4-BE49-F238E27FC236}">
                <a16:creationId xmlns:a16="http://schemas.microsoft.com/office/drawing/2014/main" id="{227A9F2A-ACEF-440E-A089-0B40604BD511}"/>
              </a:ext>
            </a:extLst>
          </p:cNvPr>
          <p:cNvSpPr>
            <a:spLocks noGrp="1"/>
          </p:cNvSpPr>
          <p:nvPr>
            <p:ph idx="1"/>
          </p:nvPr>
        </p:nvSpPr>
        <p:spPr/>
        <p:txBody>
          <a:bodyPr>
            <a:normAutofit/>
          </a:bodyPr>
          <a:lstStyle/>
          <a:p>
            <a:pPr marL="0" indent="0">
              <a:buNone/>
            </a:pPr>
            <a:r>
              <a:rPr lang="en-US" sz="2000" dirty="0"/>
              <a:t>6. Using * and a pointer variable name will </a:t>
            </a:r>
            <a:r>
              <a:rPr lang="en-US" sz="2000" b="1" dirty="0"/>
              <a:t>return the value of what we are pointing at.</a:t>
            </a:r>
          </a:p>
          <a:p>
            <a:pPr marL="457200" lvl="1" indent="0">
              <a:buNone/>
            </a:pPr>
            <a:r>
              <a:rPr lang="en-US" sz="2000" dirty="0">
                <a:solidFill>
                  <a:srgbClr val="000000"/>
                </a:solidFill>
                <a:latin typeface="Consolas" panose="020B0609020204030204" pitchFamily="49" charset="0"/>
              </a:rPr>
              <a:t>cout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*ptr1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endl; </a:t>
            </a:r>
            <a:r>
              <a:rPr lang="en-US" sz="2000" dirty="0">
                <a:solidFill>
                  <a:srgbClr val="008000"/>
                </a:solidFill>
                <a:latin typeface="Consolas" panose="020B0609020204030204" pitchFamily="49" charset="0"/>
              </a:rPr>
              <a:t>//returns value ptr1 is pointing at</a:t>
            </a:r>
          </a:p>
          <a:p>
            <a:pPr marL="0" indent="0">
              <a:buNone/>
            </a:pPr>
            <a:endParaRPr lang="en-US" sz="2000" dirty="0"/>
          </a:p>
          <a:p>
            <a:pPr marL="0" indent="0">
              <a:buNone/>
            </a:pPr>
            <a:r>
              <a:rPr lang="en-US" sz="2000" dirty="0"/>
              <a:t>7. Using the assignment operator (=) changes the pointer’s memory address, which changes where our pointer points. This will change the pointer’s memory address, but will not change the value of the data stored in that memory!</a:t>
            </a:r>
          </a:p>
          <a:p>
            <a:pPr marL="0" indent="0">
              <a:buNone/>
            </a:pPr>
            <a:endParaRPr lang="en-US" sz="2000" dirty="0"/>
          </a:p>
          <a:p>
            <a:pPr marL="0" indent="0">
              <a:buNone/>
            </a:pPr>
            <a:r>
              <a:rPr lang="en-US" sz="2000" dirty="0"/>
              <a:t>8. Using = and * directly changes the value that our pointer is pointing to.</a:t>
            </a:r>
          </a:p>
          <a:p>
            <a:pPr marL="0" indent="0">
              <a:buNone/>
            </a:pPr>
            <a:endParaRPr lang="en-US" sz="2000" dirty="0"/>
          </a:p>
          <a:p>
            <a:pPr marL="0" indent="0">
              <a:buNone/>
            </a:pPr>
            <a:r>
              <a:rPr lang="en-US" sz="2000" dirty="0"/>
              <a:t>9. Use the new operator to create a new variable at a specified location in memory.</a:t>
            </a:r>
          </a:p>
          <a:p>
            <a:pPr marL="0" indent="0">
              <a:buNone/>
            </a:pPr>
            <a:endParaRPr lang="en-US" altLang="en-US" sz="2200" dirty="0"/>
          </a:p>
          <a:p>
            <a:pPr marL="0" indent="0">
              <a:buNone/>
            </a:pPr>
            <a:endParaRPr lang="en-US" sz="2000" dirty="0"/>
          </a:p>
          <a:p>
            <a:pPr marL="514350" indent="-514350">
              <a:buAutoNum type="arabicPeriod"/>
            </a:pPr>
            <a:endParaRPr lang="en-US" dirty="0"/>
          </a:p>
        </p:txBody>
      </p:sp>
    </p:spTree>
    <p:extLst>
      <p:ext uri="{BB962C8B-B14F-4D97-AF65-F5344CB8AC3E}">
        <p14:creationId xmlns:p14="http://schemas.microsoft.com/office/powerpoint/2010/main" val="37624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B39C-EA2D-4E93-8D29-D9E391F6C099}"/>
              </a:ext>
            </a:extLst>
          </p:cNvPr>
          <p:cNvSpPr>
            <a:spLocks noGrp="1"/>
          </p:cNvSpPr>
          <p:nvPr>
            <p:ph type="title"/>
          </p:nvPr>
        </p:nvSpPr>
        <p:spPr/>
        <p:txBody>
          <a:bodyPr>
            <a:normAutofit/>
          </a:bodyPr>
          <a:lstStyle/>
          <a:p>
            <a:r>
              <a:rPr lang="en-US"/>
              <a:t>Recall: Variables </a:t>
            </a:r>
            <a:r>
              <a:rPr lang="en-US" dirty="0"/>
              <a:t>and memory</a:t>
            </a:r>
          </a:p>
        </p:txBody>
      </p:sp>
      <p:sp>
        <p:nvSpPr>
          <p:cNvPr id="3" name="Content Placeholder 2">
            <a:extLst>
              <a:ext uri="{FF2B5EF4-FFF2-40B4-BE49-F238E27FC236}">
                <a16:creationId xmlns:a16="http://schemas.microsoft.com/office/drawing/2014/main" id="{87C7B791-DCB8-4B1B-864F-D941615A2283}"/>
              </a:ext>
            </a:extLst>
          </p:cNvPr>
          <p:cNvSpPr>
            <a:spLocks noGrp="1"/>
          </p:cNvSpPr>
          <p:nvPr>
            <p:ph idx="1"/>
          </p:nvPr>
        </p:nvSpPr>
        <p:spPr>
          <a:xfrm>
            <a:off x="1981200" y="1600201"/>
            <a:ext cx="3731846" cy="4525963"/>
          </a:xfrm>
        </p:spPr>
        <p:txBody>
          <a:bodyPr>
            <a:normAutofit lnSpcReduction="10000"/>
          </a:bodyPr>
          <a:lstStyle/>
          <a:p>
            <a:r>
              <a:rPr lang="en-US" sz="2000" dirty="0"/>
              <a:t>Recall: a computer’s memory is divided into </a:t>
            </a:r>
            <a:r>
              <a:rPr lang="en-US" sz="2000" b="1" dirty="0"/>
              <a:t>numbered locations called bytes.</a:t>
            </a:r>
          </a:p>
          <a:p>
            <a:endParaRPr lang="en-US" sz="2000" dirty="0"/>
          </a:p>
          <a:p>
            <a:r>
              <a:rPr lang="en-US" sz="2000" dirty="0"/>
              <a:t>Every variable must be stored at some </a:t>
            </a:r>
            <a:r>
              <a:rPr lang="en-US" sz="2000" b="1" dirty="0"/>
              <a:t>location in memory</a:t>
            </a:r>
          </a:p>
          <a:p>
            <a:endParaRPr lang="en-US" sz="2000" dirty="0"/>
          </a:p>
          <a:p>
            <a:r>
              <a:rPr lang="en-US" sz="2000" dirty="0"/>
              <a:t>The location of a variable in the  memory is called the </a:t>
            </a:r>
            <a:r>
              <a:rPr lang="en-US" sz="2000" b="1" dirty="0"/>
              <a:t>memory address</a:t>
            </a:r>
            <a:r>
              <a:rPr lang="en-US" sz="2000" dirty="0"/>
              <a:t>.</a:t>
            </a:r>
          </a:p>
          <a:p>
            <a:endParaRPr lang="en-US" sz="2000" dirty="0"/>
          </a:p>
          <a:p>
            <a:r>
              <a:rPr lang="en-US" sz="2000" dirty="0"/>
              <a:t>Note: if a variable takes up multiple bytes, the address is the location of the first byte.</a:t>
            </a:r>
          </a:p>
          <a:p>
            <a:pPr marL="0" indent="0">
              <a:buNone/>
            </a:pPr>
            <a:endParaRPr lang="en-US" sz="2000" dirty="0"/>
          </a:p>
          <a:p>
            <a:endParaRPr lang="en-US" sz="2000" dirty="0"/>
          </a:p>
        </p:txBody>
      </p:sp>
      <p:pic>
        <p:nvPicPr>
          <p:cNvPr id="6" name="Picture 4" descr="01">
            <a:extLst>
              <a:ext uri="{FF2B5EF4-FFF2-40B4-BE49-F238E27FC236}">
                <a16:creationId xmlns:a16="http://schemas.microsoft.com/office/drawing/2014/main" id="{BB17C2F3-07CB-4318-800A-66D1DB5CF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380" y="1600200"/>
            <a:ext cx="3811389" cy="317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530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0BD2-2B20-4EB7-A835-984D4256A1B1}"/>
              </a:ext>
            </a:extLst>
          </p:cNvPr>
          <p:cNvSpPr>
            <a:spLocks noGrp="1"/>
          </p:cNvSpPr>
          <p:nvPr>
            <p:ph type="title"/>
          </p:nvPr>
        </p:nvSpPr>
        <p:spPr/>
        <p:txBody>
          <a:bodyPr>
            <a:normAutofit/>
          </a:bodyPr>
          <a:lstStyle/>
          <a:p>
            <a:r>
              <a:rPr lang="en-US" dirty="0"/>
              <a:t>Use * to return the value of what </a:t>
            </a:r>
            <a:br>
              <a:rPr lang="en-US" dirty="0"/>
            </a:br>
            <a:r>
              <a:rPr lang="en-US" dirty="0"/>
              <a:t>we are pointing at</a:t>
            </a:r>
          </a:p>
        </p:txBody>
      </p:sp>
      <p:sp>
        <p:nvSpPr>
          <p:cNvPr id="3" name="Content Placeholder 2">
            <a:extLst>
              <a:ext uri="{FF2B5EF4-FFF2-40B4-BE49-F238E27FC236}">
                <a16:creationId xmlns:a16="http://schemas.microsoft.com/office/drawing/2014/main" id="{394C0618-A75C-4976-AB60-23E537ED7162}"/>
              </a:ext>
            </a:extLst>
          </p:cNvPr>
          <p:cNvSpPr>
            <a:spLocks noGrp="1"/>
          </p:cNvSpPr>
          <p:nvPr>
            <p:ph idx="1"/>
          </p:nvPr>
        </p:nvSpPr>
        <p:spPr>
          <a:xfrm>
            <a:off x="1723292" y="1641178"/>
            <a:ext cx="8487509" cy="2088662"/>
          </a:xfrm>
        </p:spPr>
        <p:txBody>
          <a:bodyPr>
            <a:normAutofit/>
          </a:bodyPr>
          <a:lstStyle/>
          <a:p>
            <a:pPr marL="0" indent="0">
              <a:buNone/>
            </a:pPr>
            <a:r>
              <a:rPr lang="en-US" sz="2000" dirty="0"/>
              <a:t>We use the asterisk to </a:t>
            </a:r>
            <a:r>
              <a:rPr lang="en-US" sz="2000" b="1" dirty="0"/>
              <a:t>declare pointer variables</a:t>
            </a:r>
          </a:p>
          <a:p>
            <a:pPr marL="0" indent="0">
              <a:buNone/>
            </a:pPr>
            <a:r>
              <a:rPr lang="en-US" sz="2000" dirty="0"/>
              <a:t>The asterisk can also be used to </a:t>
            </a:r>
            <a:r>
              <a:rPr lang="en-US" sz="2000" b="1" dirty="0"/>
              <a:t>return the value of what we are pointing at.</a:t>
            </a:r>
          </a:p>
          <a:p>
            <a:endParaRPr lang="en-US" sz="2000" dirty="0"/>
          </a:p>
          <a:p>
            <a:pPr marL="0" indent="0">
              <a:buNone/>
            </a:pPr>
            <a:endParaRPr lang="en-US" sz="2000" dirty="0"/>
          </a:p>
        </p:txBody>
      </p:sp>
      <p:sp>
        <p:nvSpPr>
          <p:cNvPr id="4" name="Rectangle 1">
            <a:extLst>
              <a:ext uri="{FF2B5EF4-FFF2-40B4-BE49-F238E27FC236}">
                <a16:creationId xmlns:a16="http://schemas.microsoft.com/office/drawing/2014/main" id="{D8EA9B28-E446-3F84-DEB5-F919F022C157}"/>
              </a:ext>
            </a:extLst>
          </p:cNvPr>
          <p:cNvSpPr>
            <a:spLocks noChangeArrowheads="1"/>
          </p:cNvSpPr>
          <p:nvPr/>
        </p:nvSpPr>
        <p:spPr bwMode="auto">
          <a:xfrm>
            <a:off x="970672" y="2743289"/>
            <a:ext cx="10444086"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E880D"/>
                </a:solidFill>
                <a:effectLst/>
                <a:latin typeface="Courier New" panose="02070309020205020404" pitchFamily="49" charset="0"/>
                <a:ea typeface="JetBrains Mono"/>
                <a:cs typeface="Courier New" panose="02070309020205020404" pitchFamily="49" charset="0"/>
              </a:rPr>
              <a:t>#include </a:t>
            </a:r>
            <a:r>
              <a:rPr kumimoji="0" lang="en-US" altLang="en-US" sz="1200" b="0" i="0" u="none" strike="noStrike" cap="none" normalizeH="0" baseline="0" dirty="0">
                <a:ln>
                  <a:noFill/>
                </a:ln>
                <a:solidFill>
                  <a:srgbClr val="067D17"/>
                </a:solidFill>
                <a:effectLst/>
                <a:latin typeface="Courier New" panose="02070309020205020404" pitchFamily="49" charset="0"/>
                <a:ea typeface="JetBrains Mono"/>
                <a:cs typeface="Courier New" panose="02070309020205020404" pitchFamily="49" charset="0"/>
              </a:rPr>
              <a:t>&lt;iostream&gt;</a:t>
            </a:r>
            <a:br>
              <a:rPr kumimoji="0" lang="en-US" altLang="en-US" sz="1200" b="0" i="0" u="none" strike="noStrike" cap="none" normalizeH="0" baseline="0" dirty="0">
                <a:ln>
                  <a:noFill/>
                </a:ln>
                <a:solidFill>
                  <a:srgbClr val="067D17"/>
                </a:solidFill>
                <a:effectLst/>
                <a:latin typeface="Courier New" panose="02070309020205020404" pitchFamily="49" charset="0"/>
                <a:ea typeface="JetBrains Mono"/>
                <a:cs typeface="Courier New" panose="02070309020205020404" pitchFamily="49" charset="0"/>
              </a:rPr>
            </a:br>
            <a:r>
              <a:rPr kumimoji="0" lang="en-US" altLang="en-US" sz="1200" b="0" i="0" u="none" strike="noStrike" cap="none" normalizeH="0" baseline="0" dirty="0">
                <a:ln>
                  <a:noFill/>
                </a:ln>
                <a:solidFill>
                  <a:srgbClr val="0033B3"/>
                </a:solidFill>
                <a:effectLst/>
                <a:latin typeface="Courier New" panose="02070309020205020404" pitchFamily="49" charset="0"/>
                <a:ea typeface="JetBrains Mono"/>
                <a:cs typeface="Courier New" panose="02070309020205020404" pitchFamily="49" charset="0"/>
              </a:rPr>
              <a:t>using namespace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std</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br>
            <a:b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br>
            <a:r>
              <a:rPr kumimoji="0" lang="en-US" altLang="en-US" sz="1200" b="0" i="0" u="none" strike="noStrike" cap="none" normalizeH="0" baseline="0" dirty="0">
                <a:ln>
                  <a:noFill/>
                </a:ln>
                <a:solidFill>
                  <a:srgbClr val="0033B3"/>
                </a:solidFill>
                <a:effectLst/>
                <a:latin typeface="Courier New" panose="02070309020205020404" pitchFamily="49" charset="0"/>
                <a:ea typeface="JetBrains Mono"/>
                <a:cs typeface="Courier New" panose="02070309020205020404" pitchFamily="49" charset="0"/>
              </a:rPr>
              <a:t>int </a:t>
            </a:r>
            <a:r>
              <a:rPr kumimoji="0" lang="en-US" altLang="en-US" sz="1200" b="0" i="0" u="none" strike="noStrike" cap="none" normalizeH="0" baseline="0" dirty="0">
                <a:ln>
                  <a:noFill/>
                </a:ln>
                <a:solidFill>
                  <a:srgbClr val="00627A"/>
                </a:solidFill>
                <a:effectLst/>
                <a:latin typeface="Courier New" panose="02070309020205020404" pitchFamily="49" charset="0"/>
                <a:ea typeface="JetBrains Mono"/>
                <a:cs typeface="Courier New" panose="02070309020205020404" pitchFamily="49" charset="0"/>
              </a:rPr>
              <a:t>main</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ea typeface="JetBrains Mono"/>
                <a:cs typeface="Courier New" panose="02070309020205020404" pitchFamily="49" charset="0"/>
              </a:rPr>
              <a:t>int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1750EB"/>
                </a:solidFill>
                <a:effectLst/>
                <a:latin typeface="Courier New" panose="02070309020205020404" pitchFamily="49" charset="0"/>
                <a:ea typeface="JetBrains Mono"/>
                <a:cs typeface="Courier New" panose="02070309020205020404" pitchFamily="49" charset="0"/>
              </a:rPr>
              <a:t>99</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declare </a:t>
            </a:r>
            <a:r>
              <a:rPr kumimoji="0" lang="en-US" altLang="en-US" sz="1200" b="0" i="1" u="none" strike="noStrike" cap="none" normalizeH="0" baseline="0" dirty="0" err="1">
                <a:ln>
                  <a:noFill/>
                </a:ln>
                <a:solidFill>
                  <a:srgbClr val="8C8C8C"/>
                </a:solidFill>
                <a:effectLst/>
                <a:latin typeface="Courier New" panose="02070309020205020404" pitchFamily="49" charset="0"/>
                <a:ea typeface="JetBrains Mono"/>
                <a:cs typeface="Courier New" panose="02070309020205020404" pitchFamily="49" charset="0"/>
              </a:rPr>
              <a:t>myIntVariable</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and set it to 99</a:t>
            </a: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ea typeface="JetBrains Mono"/>
                <a:cs typeface="Courier New" panose="02070309020205020404" pitchFamily="49" charset="0"/>
              </a:rPr>
              <a:t>int </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myIntVariablesPointer</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declare pointer variable</a:t>
            </a: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myIntVariablesPointer</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&amp;</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Set pointer to address of </a:t>
            </a:r>
            <a:r>
              <a:rPr kumimoji="0" lang="en-US" altLang="en-US" sz="1200" b="0" i="1" u="none" strike="noStrike" cap="none" normalizeH="0" baseline="0" dirty="0" err="1">
                <a:ln>
                  <a:noFill/>
                </a:ln>
                <a:solidFill>
                  <a:srgbClr val="8C8C8C"/>
                </a:solidFill>
                <a:effectLst/>
                <a:latin typeface="Courier New" panose="02070309020205020404" pitchFamily="49" charset="0"/>
                <a:ea typeface="JetBrains Mono"/>
                <a:cs typeface="Courier New" panose="02070309020205020404" pitchFamily="49" charset="0"/>
              </a:rPr>
              <a:t>myIntVariable</a:t>
            </a: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cout</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&lt;&lt;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&lt;&lt; </a:t>
            </a:r>
            <a:r>
              <a:rPr kumimoji="0" lang="en-US" altLang="en-US" sz="1200" b="0" i="0" u="none" strike="noStrike" cap="none" normalizeH="0" baseline="0" dirty="0" err="1">
                <a:ln>
                  <a:noFill/>
                </a:ln>
                <a:solidFill>
                  <a:srgbClr val="080808"/>
                </a:solidFill>
                <a:effectLst/>
                <a:latin typeface="Courier New" panose="02070309020205020404" pitchFamily="49" charset="0"/>
                <a:ea typeface="JetBrains Mono"/>
                <a:cs typeface="Courier New" panose="02070309020205020404" pitchFamily="49" charset="0"/>
              </a:rPr>
              <a:t>endl</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prints value of </a:t>
            </a:r>
            <a:r>
              <a:rPr kumimoji="0" lang="en-US" altLang="en-US" sz="1200" b="0" i="1" u="none" strike="noStrike" cap="none" normalizeH="0" baseline="0" dirty="0" err="1">
                <a:ln>
                  <a:noFill/>
                </a:ln>
                <a:solidFill>
                  <a:srgbClr val="8C8C8C"/>
                </a:solidFill>
                <a:effectLst/>
                <a:latin typeface="Courier New" panose="02070309020205020404" pitchFamily="49" charset="0"/>
                <a:ea typeface="JetBrains Mono"/>
                <a:cs typeface="Courier New" panose="02070309020205020404" pitchFamily="49" charset="0"/>
              </a:rPr>
              <a:t>myIntVariable</a:t>
            </a: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cout</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&lt;&lt;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myIntVariablesPointer</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&lt;&lt; </a:t>
            </a:r>
            <a:r>
              <a:rPr kumimoji="0" lang="en-US" altLang="en-US" sz="1200" b="0" i="0" u="none" strike="noStrike" cap="none" normalizeH="0" baseline="0" dirty="0" err="1">
                <a:ln>
                  <a:noFill/>
                </a:ln>
                <a:solidFill>
                  <a:srgbClr val="080808"/>
                </a:solidFill>
                <a:effectLst/>
                <a:latin typeface="Courier New" panose="02070309020205020404" pitchFamily="49" charset="0"/>
                <a:ea typeface="JetBrains Mono"/>
                <a:cs typeface="Courier New" panose="02070309020205020404" pitchFamily="49" charset="0"/>
              </a:rPr>
              <a:t>endl</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Prints the memory address of </a:t>
            </a:r>
            <a:r>
              <a:rPr kumimoji="0" lang="en-US" altLang="en-US" sz="1200" b="0" i="1" u="none" strike="noStrike" cap="none" normalizeH="0" baseline="0" dirty="0" err="1">
                <a:ln>
                  <a:noFill/>
                </a:ln>
                <a:solidFill>
                  <a:srgbClr val="8C8C8C"/>
                </a:solidFill>
                <a:effectLst/>
                <a:latin typeface="Courier New" panose="02070309020205020404" pitchFamily="49" charset="0"/>
                <a:ea typeface="JetBrains Mono"/>
                <a:cs typeface="Courier New" panose="02070309020205020404" pitchFamily="49" charset="0"/>
              </a:rPr>
              <a:t>myVariable</a:t>
            </a: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cout</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&lt;&lt; </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ea typeface="JetBrains Mono"/>
                <a:cs typeface="Courier New" panose="02070309020205020404" pitchFamily="49" charset="0"/>
              </a:rPr>
              <a:t>myIntVariablesPointer</a:t>
            </a:r>
            <a:r>
              <a:rPr kumimoji="0" lang="en-US" altLang="en-US" sz="1200" b="0" i="0" u="none" strike="noStrike" cap="none" normalizeH="0" baseline="0" dirty="0">
                <a:ln>
                  <a:noFill/>
                </a:ln>
                <a:solidFill>
                  <a:srgbClr val="000000"/>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Courier New" panose="02070309020205020404" pitchFamily="49" charset="0"/>
                <a:ea typeface="JetBrains Mono"/>
                <a:cs typeface="Courier New" panose="02070309020205020404" pitchFamily="49" charset="0"/>
              </a:rPr>
              <a:t>&lt;&lt; </a:t>
            </a:r>
            <a:r>
              <a:rPr kumimoji="0" lang="en-US" altLang="en-US" sz="1200" b="0" i="0" u="none" strike="noStrike" cap="none" normalizeH="0" baseline="0" dirty="0" err="1">
                <a:ln>
                  <a:noFill/>
                </a:ln>
                <a:solidFill>
                  <a:srgbClr val="080808"/>
                </a:solidFill>
                <a:effectLst/>
                <a:latin typeface="Courier New" panose="02070309020205020404" pitchFamily="49" charset="0"/>
                <a:ea typeface="JetBrains Mono"/>
                <a:cs typeface="Courier New" panose="02070309020205020404" pitchFamily="49" charset="0"/>
              </a:rPr>
              <a:t>endl</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 </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Prints value which pointer is pointing at (</a:t>
            </a:r>
            <a:r>
              <a:rPr kumimoji="0" lang="en-US" altLang="en-US" sz="1200" b="0" i="1" u="none" strike="noStrike" cap="none" normalizeH="0" baseline="0" dirty="0" err="1">
                <a:ln>
                  <a:noFill/>
                </a:ln>
                <a:solidFill>
                  <a:srgbClr val="8C8C8C"/>
                </a:solidFill>
                <a:effectLst/>
                <a:latin typeface="Courier New" panose="02070309020205020404" pitchFamily="49" charset="0"/>
                <a:ea typeface="JetBrains Mono"/>
                <a:cs typeface="Courier New" panose="02070309020205020404" pitchFamily="49" charset="0"/>
              </a:rPr>
              <a:t>myVariable</a:t>
            </a: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a:t>
            </a: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b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br>
            <a:r>
              <a:rPr kumimoji="0" lang="en-US" altLang="en-US" sz="1200" b="0" i="1" u="none" strike="noStrike" cap="none" normalizeH="0" baseline="0" dirty="0">
                <a:ln>
                  <a:noFill/>
                </a:ln>
                <a:solidFill>
                  <a:srgbClr val="8C8C8C"/>
                </a:solidFill>
                <a:effectLst/>
                <a:latin typeface="Courier New" panose="02070309020205020404" pitchFamily="49" charset="0"/>
                <a:ea typeface="JetBrains Mono"/>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ea typeface="JetBrains Mono"/>
                <a:cs typeface="Courier New" panose="02070309020205020404" pitchFamily="49" charset="0"/>
              </a:rPr>
              <a:t>return </a:t>
            </a:r>
            <a:r>
              <a:rPr kumimoji="0" lang="en-US" altLang="en-US" sz="1200" b="0" i="0" u="none" strike="noStrike" cap="none" normalizeH="0" baseline="0" dirty="0">
                <a:ln>
                  <a:noFill/>
                </a:ln>
                <a:solidFill>
                  <a:srgbClr val="1750EB"/>
                </a:solidFill>
                <a:effectLst/>
                <a:latin typeface="Courier New" panose="02070309020205020404" pitchFamily="49" charset="0"/>
                <a:ea typeface="JetBrains Mono"/>
                <a:cs typeface="Courier New" panose="02070309020205020404" pitchFamily="49" charset="0"/>
              </a:rPr>
              <a:t>0</a:t>
            </a: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ea typeface="JetBrains Mono"/>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A4BB334-E9BF-4546-8B90-628315E9FB04}"/>
              </a:ext>
            </a:extLst>
          </p:cNvPr>
          <p:cNvSpPr/>
          <p:nvPr/>
        </p:nvSpPr>
        <p:spPr>
          <a:xfrm>
            <a:off x="1353626" y="3905630"/>
            <a:ext cx="5291015" cy="222738"/>
          </a:xfrm>
          <a:prstGeom prst="rect">
            <a:avLst/>
          </a:prstGeom>
          <a:no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5891095-54F3-43A9-8E59-3D870A6CC20C}"/>
              </a:ext>
            </a:extLst>
          </p:cNvPr>
          <p:cNvSpPr/>
          <p:nvPr/>
        </p:nvSpPr>
        <p:spPr>
          <a:xfrm>
            <a:off x="1330961" y="5216822"/>
            <a:ext cx="9113519" cy="436914"/>
          </a:xfrm>
          <a:prstGeom prst="rect">
            <a:avLst/>
          </a:prstGeom>
          <a:no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46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21DB-9320-4B94-8B60-88A5DD545FAB}"/>
              </a:ext>
            </a:extLst>
          </p:cNvPr>
          <p:cNvSpPr>
            <a:spLocks noGrp="1"/>
          </p:cNvSpPr>
          <p:nvPr>
            <p:ph type="title"/>
          </p:nvPr>
        </p:nvSpPr>
        <p:spPr/>
        <p:txBody>
          <a:bodyPr/>
          <a:lstStyle/>
          <a:p>
            <a:r>
              <a:rPr lang="en-US" dirty="0"/>
              <a:t>* As the “dereferencing operator”</a:t>
            </a:r>
          </a:p>
        </p:txBody>
      </p:sp>
      <p:sp>
        <p:nvSpPr>
          <p:cNvPr id="3" name="Content Placeholder 2">
            <a:extLst>
              <a:ext uri="{FF2B5EF4-FFF2-40B4-BE49-F238E27FC236}">
                <a16:creationId xmlns:a16="http://schemas.microsoft.com/office/drawing/2014/main" id="{9A3538C4-DD52-434A-9E7C-A2B0BB98BD44}"/>
              </a:ext>
            </a:extLst>
          </p:cNvPr>
          <p:cNvSpPr>
            <a:spLocks noGrp="1"/>
          </p:cNvSpPr>
          <p:nvPr>
            <p:ph idx="1"/>
          </p:nvPr>
        </p:nvSpPr>
        <p:spPr/>
        <p:txBody>
          <a:bodyPr>
            <a:normAutofit/>
          </a:bodyPr>
          <a:lstStyle/>
          <a:p>
            <a:pPr marL="0" indent="0">
              <a:buNone/>
            </a:pPr>
            <a:r>
              <a:rPr lang="en-US" sz="2000" dirty="0"/>
              <a:t>When we use the * operator to output the value at a pointer, it is called the </a:t>
            </a:r>
            <a:r>
              <a:rPr lang="en-US" sz="2000" b="1" dirty="0"/>
              <a:t>dereferencing operator</a:t>
            </a:r>
          </a:p>
          <a:p>
            <a:endParaRPr lang="en-US" sz="2000" b="1" dirty="0"/>
          </a:p>
          <a:p>
            <a:pPr marL="0" indent="0">
              <a:buNone/>
            </a:pPr>
            <a:r>
              <a:rPr lang="en-US" sz="2000" b="1" dirty="0"/>
              <a:t>* allows you to access the data the pointer was pointing to</a:t>
            </a:r>
          </a:p>
          <a:p>
            <a:endParaRPr lang="en-US" sz="2000" b="1" dirty="0"/>
          </a:p>
          <a:p>
            <a:pPr marL="0" indent="0">
              <a:buNone/>
            </a:pPr>
            <a:r>
              <a:rPr lang="en-US" sz="2000" dirty="0"/>
              <a:t>The variable which * is used on is called “dereferenced”.</a:t>
            </a:r>
          </a:p>
          <a:p>
            <a:pPr marL="0" indent="0">
              <a:buNone/>
            </a:pPr>
            <a:r>
              <a:rPr lang="en-US" sz="2000" dirty="0"/>
              <a:t>Example:</a:t>
            </a:r>
          </a:p>
          <a:p>
            <a:endParaRPr lang="en-US" sz="2000" dirty="0"/>
          </a:p>
          <a:p>
            <a:pPr marL="0" indent="0">
              <a:buNone/>
            </a:pPr>
            <a:endParaRPr lang="en-US" sz="2000" dirty="0"/>
          </a:p>
        </p:txBody>
      </p:sp>
      <p:sp>
        <p:nvSpPr>
          <p:cNvPr id="6" name="TextBox 5">
            <a:extLst>
              <a:ext uri="{FF2B5EF4-FFF2-40B4-BE49-F238E27FC236}">
                <a16:creationId xmlns:a16="http://schemas.microsoft.com/office/drawing/2014/main" id="{0EDA5CE9-BDE1-4386-B8DE-26C100A76D04}"/>
              </a:ext>
            </a:extLst>
          </p:cNvPr>
          <p:cNvSpPr txBox="1"/>
          <p:nvPr/>
        </p:nvSpPr>
        <p:spPr>
          <a:xfrm>
            <a:off x="2364154" y="4165787"/>
            <a:ext cx="7846646" cy="1200329"/>
          </a:xfrm>
          <a:prstGeom prst="rect">
            <a:avLst/>
          </a:prstGeom>
          <a:noFill/>
        </p:spPr>
        <p:txBody>
          <a:bodyPr wrap="square">
            <a:spAutoFit/>
          </a:bodyPr>
          <a:lstStyle/>
          <a:p>
            <a:pPr lvl="1"/>
            <a:r>
              <a:rPr lang="en-US" dirty="0">
                <a:solidFill>
                  <a:srgbClr val="000000"/>
                </a:solidFill>
                <a:latin typeface="Consolas" panose="020B0609020204030204" pitchFamily="49" charset="0"/>
              </a:rPr>
              <a:t>cout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myPointer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endl;   </a:t>
            </a:r>
          </a:p>
          <a:p>
            <a:pPr lvl="1"/>
            <a:r>
              <a:rPr lang="en-US" dirty="0">
                <a:solidFill>
                  <a:srgbClr val="008000"/>
                </a:solidFill>
                <a:latin typeface="Consolas" panose="020B0609020204030204" pitchFamily="49" charset="0"/>
              </a:rPr>
              <a:t>// returns value which </a:t>
            </a:r>
            <a:r>
              <a:rPr lang="en-US" dirty="0" err="1">
                <a:solidFill>
                  <a:srgbClr val="008000"/>
                </a:solidFill>
                <a:latin typeface="Consolas" panose="020B0609020204030204" pitchFamily="49" charset="0"/>
              </a:rPr>
              <a:t>myPointer</a:t>
            </a:r>
            <a:r>
              <a:rPr lang="en-US" dirty="0">
                <a:solidFill>
                  <a:srgbClr val="008000"/>
                </a:solidFill>
                <a:latin typeface="Consolas" panose="020B0609020204030204" pitchFamily="49" charset="0"/>
              </a:rPr>
              <a:t> is pointing at</a:t>
            </a:r>
          </a:p>
          <a:p>
            <a:pPr lvl="1"/>
            <a:r>
              <a:rPr lang="en-US" dirty="0">
                <a:solidFill>
                  <a:srgbClr val="008000"/>
                </a:solidFill>
                <a:latin typeface="Consolas" panose="020B0609020204030204" pitchFamily="49" charset="0"/>
              </a:rPr>
              <a:t>// * is being used as a dereferencing operator</a:t>
            </a:r>
          </a:p>
          <a:p>
            <a:pPr lvl="1"/>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myPointer</a:t>
            </a:r>
            <a:r>
              <a:rPr lang="en-US" dirty="0">
                <a:solidFill>
                  <a:srgbClr val="008000"/>
                </a:solidFill>
                <a:latin typeface="Consolas" panose="020B0609020204030204" pitchFamily="49" charset="0"/>
              </a:rPr>
              <a:t> is being “dereferenced”</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147960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C7FD-74B2-4DF1-8E7E-5DE4E7FCF071}"/>
              </a:ext>
            </a:extLst>
          </p:cNvPr>
          <p:cNvSpPr>
            <a:spLocks noGrp="1"/>
          </p:cNvSpPr>
          <p:nvPr>
            <p:ph type="title"/>
          </p:nvPr>
        </p:nvSpPr>
        <p:spPr/>
        <p:txBody>
          <a:bodyPr>
            <a:normAutofit/>
          </a:bodyPr>
          <a:lstStyle/>
          <a:p>
            <a:r>
              <a:rPr lang="en-US" dirty="0"/>
              <a:t>An alternate way of outputting variables</a:t>
            </a:r>
          </a:p>
        </p:txBody>
      </p:sp>
      <p:sp>
        <p:nvSpPr>
          <p:cNvPr id="3" name="Content Placeholder 2">
            <a:extLst>
              <a:ext uri="{FF2B5EF4-FFF2-40B4-BE49-F238E27FC236}">
                <a16:creationId xmlns:a16="http://schemas.microsoft.com/office/drawing/2014/main" id="{5E678B28-958F-4338-8B12-2EAD8BDDB169}"/>
              </a:ext>
            </a:extLst>
          </p:cNvPr>
          <p:cNvSpPr>
            <a:spLocks noGrp="1"/>
          </p:cNvSpPr>
          <p:nvPr>
            <p:ph idx="1"/>
          </p:nvPr>
        </p:nvSpPr>
        <p:spPr/>
        <p:txBody>
          <a:bodyPr>
            <a:normAutofit/>
          </a:bodyPr>
          <a:lstStyle/>
          <a:p>
            <a:pPr marL="0" indent="0">
              <a:buNone/>
            </a:pPr>
            <a:r>
              <a:rPr lang="en-US" sz="2400" dirty="0"/>
              <a:t>Pointers allow us an alternative method of outputting the value of variables</a:t>
            </a:r>
          </a:p>
          <a:p>
            <a:pPr marL="514350" indent="-514350">
              <a:buAutoNum type="arabicPeriod"/>
            </a:pPr>
            <a:r>
              <a:rPr lang="en-US" sz="2400" dirty="0"/>
              <a:t>“Usual way”: use </a:t>
            </a:r>
            <a:r>
              <a:rPr lang="en-US" sz="2400" dirty="0" err="1"/>
              <a:t>cout</a:t>
            </a:r>
            <a:r>
              <a:rPr lang="en-US" sz="2400" dirty="0"/>
              <a:t> and the variable’s name.</a:t>
            </a:r>
          </a:p>
          <a:p>
            <a:pPr marL="457200" lvl="1" indent="0">
              <a:buNone/>
            </a:pPr>
            <a:r>
              <a:rPr lang="en-US" sz="1400" dirty="0">
                <a:solidFill>
                  <a:srgbClr val="000000"/>
                </a:solidFill>
                <a:latin typeface="Consolas" panose="020B0609020204030204" pitchFamily="49" charset="0"/>
              </a:rPr>
              <a:t>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myIntVariable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endl;  </a:t>
            </a:r>
          </a:p>
          <a:p>
            <a:pPr marL="457200" lvl="1" indent="0">
              <a:buNone/>
            </a:pPr>
            <a:r>
              <a:rPr lang="en-US" sz="1400" dirty="0">
                <a:solidFill>
                  <a:srgbClr val="008000"/>
                </a:solidFill>
                <a:latin typeface="Consolas" panose="020B0609020204030204" pitchFamily="49" charset="0"/>
              </a:rPr>
              <a:t>// prints value of myIntVariable</a:t>
            </a:r>
          </a:p>
          <a:p>
            <a:pPr marL="457200" lvl="1" indent="0">
              <a:buNone/>
            </a:pPr>
            <a:endParaRPr lang="en-US" dirty="0"/>
          </a:p>
          <a:p>
            <a:pPr marL="514350" indent="-514350">
              <a:buAutoNum type="arabicPeriod"/>
            </a:pPr>
            <a:r>
              <a:rPr lang="en-US" sz="2400" dirty="0"/>
              <a:t>“New” way : use </a:t>
            </a:r>
            <a:r>
              <a:rPr lang="en-US" sz="2400" dirty="0" err="1"/>
              <a:t>cout</a:t>
            </a:r>
            <a:r>
              <a:rPr lang="en-US" sz="2400" dirty="0"/>
              <a:t> and the </a:t>
            </a:r>
            <a:r>
              <a:rPr lang="en-US" sz="2400" b="1" dirty="0"/>
              <a:t>pointer variable’s name</a:t>
            </a:r>
            <a:r>
              <a:rPr lang="en-US" sz="2400" dirty="0"/>
              <a:t>, with an </a:t>
            </a:r>
            <a:r>
              <a:rPr lang="en-US" sz="2400" b="1" dirty="0"/>
              <a:t>asterisk in front of the variable’s name</a:t>
            </a:r>
            <a:r>
              <a:rPr lang="en-US" sz="2400" dirty="0"/>
              <a:t>.</a:t>
            </a:r>
          </a:p>
          <a:p>
            <a:pPr marL="0" indent="0">
              <a:buNone/>
            </a:pPr>
            <a:endParaRPr lang="en-US" sz="2400" dirty="0"/>
          </a:p>
          <a:p>
            <a:pPr marL="457200" lvl="1" indent="0">
              <a:buNone/>
            </a:pPr>
            <a:r>
              <a:rPr lang="en-US" sz="1400" dirty="0">
                <a:solidFill>
                  <a:srgbClr val="000000"/>
                </a:solidFill>
                <a:latin typeface="Consolas" panose="020B0609020204030204" pitchFamily="49" charset="0"/>
              </a:rPr>
              <a:t>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*myIntVariablesPointer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endl;   </a:t>
            </a:r>
          </a:p>
          <a:p>
            <a:pPr marL="457200" lvl="1" indent="0">
              <a:buNone/>
            </a:pPr>
            <a:r>
              <a:rPr lang="en-US" sz="1400" dirty="0">
                <a:solidFill>
                  <a:srgbClr val="008000"/>
                </a:solidFill>
                <a:latin typeface="Consolas" panose="020B0609020204030204" pitchFamily="49" charset="0"/>
              </a:rPr>
              <a:t>// prints value which pointer is pointing at (myIntVariable)</a:t>
            </a:r>
            <a:endParaRPr lang="en-US" sz="1400" dirty="0">
              <a:solidFill>
                <a:srgbClr val="00000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12859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BB30-8AFB-4C09-8822-83A66B2C4543}"/>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6ABFDE80-4453-49E3-B8E2-B541ED535337}"/>
              </a:ext>
            </a:extLst>
          </p:cNvPr>
          <p:cNvSpPr>
            <a:spLocks noGrp="1"/>
          </p:cNvSpPr>
          <p:nvPr>
            <p:ph idx="1"/>
          </p:nvPr>
        </p:nvSpPr>
        <p:spPr>
          <a:xfrm>
            <a:off x="6518031" y="1600201"/>
            <a:ext cx="3692769" cy="4525963"/>
          </a:xfrm>
        </p:spPr>
        <p:txBody>
          <a:bodyPr>
            <a:normAutofit/>
          </a:bodyPr>
          <a:lstStyle/>
          <a:p>
            <a:pPr marL="0" indent="0">
              <a:buNone/>
            </a:pPr>
            <a:r>
              <a:rPr lang="en-US" sz="2000" dirty="0"/>
              <a:t>Suppose I have the code shown.</a:t>
            </a:r>
          </a:p>
          <a:p>
            <a:pPr marL="0" indent="0">
              <a:buNone/>
            </a:pPr>
            <a:endParaRPr lang="en-US" sz="2000" dirty="0"/>
          </a:p>
          <a:p>
            <a:pPr marL="0" indent="0">
              <a:buNone/>
            </a:pPr>
            <a:r>
              <a:rPr lang="en-US" sz="2000" dirty="0"/>
              <a:t>Which is the correct way to output the </a:t>
            </a:r>
            <a:r>
              <a:rPr lang="en-US" sz="2000" b="1" dirty="0"/>
              <a:t>value of myVariable </a:t>
            </a:r>
            <a:r>
              <a:rPr lang="en-US" sz="2000" dirty="0"/>
              <a:t>(9999) using </a:t>
            </a:r>
            <a:r>
              <a:rPr lang="en-US" sz="2000" b="1" dirty="0" err="1"/>
              <a:t>myPointer</a:t>
            </a:r>
            <a:r>
              <a:rPr lang="en-US" sz="2000" dirty="0"/>
              <a:t>?</a:t>
            </a:r>
          </a:p>
          <a:p>
            <a:pPr marL="0" indent="0">
              <a:buNone/>
            </a:pPr>
            <a:endParaRPr lang="en-US" sz="2000" dirty="0"/>
          </a:p>
          <a:p>
            <a:pPr marL="0" indent="0">
              <a:buNone/>
            </a:pPr>
            <a:r>
              <a:rPr lang="en-US" sz="2000" dirty="0"/>
              <a:t>A: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myPointer</a:t>
            </a:r>
            <a:r>
              <a:rPr lang="en-US" sz="2000" dirty="0">
                <a:solidFill>
                  <a:srgbClr val="000000"/>
                </a:solidFill>
                <a:latin typeface="Consolas" panose="020B0609020204030204" pitchFamily="49" charset="0"/>
              </a:rPr>
              <a:t>;</a:t>
            </a:r>
          </a:p>
          <a:p>
            <a:pPr marL="0" indent="0">
              <a:buNone/>
            </a:pPr>
            <a:r>
              <a:rPr lang="en-US" sz="2000" dirty="0"/>
              <a:t>B: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myPointer</a:t>
            </a:r>
            <a:r>
              <a:rPr lang="en-US" sz="2000" dirty="0">
                <a:solidFill>
                  <a:srgbClr val="000000"/>
                </a:solidFill>
                <a:latin typeface="Consolas" panose="020B0609020204030204" pitchFamily="49" charset="0"/>
              </a:rPr>
              <a:t>;</a:t>
            </a:r>
          </a:p>
          <a:p>
            <a:pPr marL="0" indent="0">
              <a:buNone/>
            </a:pPr>
            <a:r>
              <a:rPr lang="en-US" sz="2000" dirty="0"/>
              <a:t>C: </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&amp;</a:t>
            </a:r>
            <a:r>
              <a:rPr lang="en-US" sz="2000" dirty="0" err="1">
                <a:solidFill>
                  <a:srgbClr val="000000"/>
                </a:solidFill>
                <a:latin typeface="Consolas" panose="020B0609020204030204" pitchFamily="49" charset="0"/>
              </a:rPr>
              <a:t>myPointer</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D:cout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myPointer</a:t>
            </a:r>
            <a:r>
              <a:rPr lang="en-US" sz="2000" dirty="0">
                <a:solidFill>
                  <a:srgbClr val="000000"/>
                </a:solidFill>
                <a:latin typeface="Consolas" panose="020B0609020204030204" pitchFamily="49" charset="0"/>
              </a:rPr>
              <a:t>*;</a:t>
            </a:r>
          </a:p>
          <a:p>
            <a:pPr marL="0" indent="0">
              <a:buNone/>
            </a:pPr>
            <a:endParaRPr lang="en-US" sz="2000" dirty="0">
              <a:solidFill>
                <a:srgbClr val="000000"/>
              </a:solidFill>
              <a:latin typeface="Consolas" panose="020B0609020204030204" pitchFamily="49" charset="0"/>
            </a:endParaRPr>
          </a:p>
          <a:p>
            <a:pPr marL="0" indent="0">
              <a:buNone/>
            </a:pPr>
            <a:endParaRPr lang="en-US" sz="2000" dirty="0"/>
          </a:p>
        </p:txBody>
      </p:sp>
      <p:sp>
        <p:nvSpPr>
          <p:cNvPr id="6" name="TextBox 5">
            <a:extLst>
              <a:ext uri="{FF2B5EF4-FFF2-40B4-BE49-F238E27FC236}">
                <a16:creationId xmlns:a16="http://schemas.microsoft.com/office/drawing/2014/main" id="{75CF6C6C-A75E-4767-874B-108543787A04}"/>
              </a:ext>
            </a:extLst>
          </p:cNvPr>
          <p:cNvSpPr txBox="1"/>
          <p:nvPr/>
        </p:nvSpPr>
        <p:spPr>
          <a:xfrm>
            <a:off x="1981200" y="2317659"/>
            <a:ext cx="4572000" cy="2677656"/>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myVariable = 9999;</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myPointer</a:t>
            </a:r>
            <a:r>
              <a:rPr lang="en-US" sz="1200" dirty="0">
                <a:solidFill>
                  <a:srgbClr val="000000"/>
                </a:solidFill>
                <a:latin typeface="Consolas" panose="020B0609020204030204" pitchFamily="49" charset="0"/>
              </a:rPr>
              <a:t>;</a:t>
            </a:r>
          </a:p>
          <a:p>
            <a:pPr lvl="1"/>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myPointer</a:t>
            </a:r>
            <a:r>
              <a:rPr lang="en-US" sz="1200" dirty="0">
                <a:solidFill>
                  <a:srgbClr val="000000"/>
                </a:solidFill>
                <a:latin typeface="Consolas" panose="020B0609020204030204" pitchFamily="49" charset="0"/>
              </a:rPr>
              <a:t> = &amp;myVariable;</a:t>
            </a:r>
          </a:p>
          <a:p>
            <a:pPr lvl="1"/>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 output myVariable using </a:t>
            </a:r>
            <a:r>
              <a:rPr lang="en-US" sz="1200" dirty="0" err="1">
                <a:solidFill>
                  <a:srgbClr val="008000"/>
                </a:solidFill>
                <a:latin typeface="Consolas" panose="020B0609020204030204" pitchFamily="49" charset="0"/>
              </a:rPr>
              <a:t>myPointer</a:t>
            </a:r>
            <a:endParaRPr lang="en-US"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565806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32FC-1FF9-4A0F-AE94-5631EF1E9596}"/>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53C67FF8-0660-4899-A523-D4326AB498F3}"/>
              </a:ext>
            </a:extLst>
          </p:cNvPr>
          <p:cNvSpPr>
            <a:spLocks noGrp="1"/>
          </p:cNvSpPr>
          <p:nvPr>
            <p:ph idx="1"/>
          </p:nvPr>
        </p:nvSpPr>
        <p:spPr>
          <a:xfrm>
            <a:off x="6994769" y="1600201"/>
            <a:ext cx="3216030" cy="4525963"/>
          </a:xfrm>
        </p:spPr>
        <p:txBody>
          <a:bodyPr>
            <a:normAutofit/>
          </a:bodyPr>
          <a:lstStyle/>
          <a:p>
            <a:pPr marL="0" indent="0">
              <a:buNone/>
            </a:pPr>
            <a:r>
              <a:rPr lang="en-US" sz="2000" dirty="0"/>
              <a:t>What will this code output?</a:t>
            </a:r>
          </a:p>
          <a:p>
            <a:pPr marL="0" indent="0">
              <a:buNone/>
            </a:pPr>
            <a:endParaRPr lang="en-US" sz="2000" dirty="0"/>
          </a:p>
          <a:p>
            <a:pPr marL="457200" indent="-457200">
              <a:buFont typeface="+mj-lt"/>
              <a:buAutoNum type="alphaUcPeriod"/>
            </a:pPr>
            <a:r>
              <a:rPr lang="en-US" sz="2000" dirty="0"/>
              <a:t>It won’t compile</a:t>
            </a:r>
          </a:p>
          <a:p>
            <a:pPr marL="457200" indent="-457200">
              <a:buFont typeface="+mj-lt"/>
              <a:buAutoNum type="alphaUcPeriod"/>
            </a:pPr>
            <a:r>
              <a:rPr lang="en-US" sz="2000" dirty="0"/>
              <a:t>2</a:t>
            </a:r>
          </a:p>
          <a:p>
            <a:pPr marL="457200" indent="-457200">
              <a:buFont typeface="+mj-lt"/>
              <a:buAutoNum type="alphaUcPeriod"/>
            </a:pPr>
            <a:r>
              <a:rPr lang="en-US" sz="2000" dirty="0"/>
              <a:t>4</a:t>
            </a:r>
          </a:p>
          <a:p>
            <a:pPr marL="457200" indent="-457200">
              <a:buFont typeface="+mj-lt"/>
              <a:buAutoNum type="alphaUcPeriod"/>
            </a:pPr>
            <a:r>
              <a:rPr lang="en-US" sz="2000" dirty="0"/>
              <a:t>It will output the memory address of var2pointer</a:t>
            </a:r>
          </a:p>
        </p:txBody>
      </p:sp>
      <p:sp>
        <p:nvSpPr>
          <p:cNvPr id="6" name="TextBox 5">
            <a:extLst>
              <a:ext uri="{FF2B5EF4-FFF2-40B4-BE49-F238E27FC236}">
                <a16:creationId xmlns:a16="http://schemas.microsoft.com/office/drawing/2014/main" id="{9E02E19C-6CD5-4107-AEE5-76E2D829E155}"/>
              </a:ext>
            </a:extLst>
          </p:cNvPr>
          <p:cNvSpPr txBox="1"/>
          <p:nvPr/>
        </p:nvSpPr>
        <p:spPr>
          <a:xfrm>
            <a:off x="2106246" y="1665182"/>
            <a:ext cx="4572000" cy="3970318"/>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8000"/>
                </a:solidFill>
                <a:latin typeface="Consolas" panose="020B0609020204030204" pitchFamily="49" charset="0"/>
              </a:rPr>
              <a:t>// declare variable1 = 4 and variable2 = 2</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 declare pointers for each</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variable1 = 4;</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var1pointer = &amp;variable1;</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variable2 = 2;</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var2pointer = &amp;variable2;</a:t>
            </a:r>
          </a:p>
          <a:p>
            <a:pPr lvl="1"/>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var2pointer = var1pointer;</a:t>
            </a:r>
          </a:p>
          <a:p>
            <a:pPr lvl="1"/>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//what will this output?</a:t>
            </a:r>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*var2pointer;</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370737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D0B8-617B-409C-AFC7-6FB9F7E8F7D5}"/>
              </a:ext>
            </a:extLst>
          </p:cNvPr>
          <p:cNvSpPr>
            <a:spLocks noGrp="1"/>
          </p:cNvSpPr>
          <p:nvPr>
            <p:ph type="title"/>
          </p:nvPr>
        </p:nvSpPr>
        <p:spPr/>
        <p:txBody>
          <a:bodyPr/>
          <a:lstStyle/>
          <a:p>
            <a:r>
              <a:rPr lang="en-US" dirty="0"/>
              <a:t>Using = with pointers</a:t>
            </a:r>
          </a:p>
        </p:txBody>
      </p:sp>
      <p:sp>
        <p:nvSpPr>
          <p:cNvPr id="3" name="Content Placeholder 2">
            <a:extLst>
              <a:ext uri="{FF2B5EF4-FFF2-40B4-BE49-F238E27FC236}">
                <a16:creationId xmlns:a16="http://schemas.microsoft.com/office/drawing/2014/main" id="{26A825B5-EA9E-4CF7-81CD-14CFF496F82A}"/>
              </a:ext>
            </a:extLst>
          </p:cNvPr>
          <p:cNvSpPr>
            <a:spLocks noGrp="1"/>
          </p:cNvSpPr>
          <p:nvPr>
            <p:ph idx="1"/>
          </p:nvPr>
        </p:nvSpPr>
        <p:spPr>
          <a:xfrm>
            <a:off x="6803292" y="1600201"/>
            <a:ext cx="3407508" cy="4525963"/>
          </a:xfrm>
        </p:spPr>
        <p:txBody>
          <a:bodyPr>
            <a:normAutofit/>
          </a:bodyPr>
          <a:lstStyle/>
          <a:p>
            <a:pPr marL="0" indent="0">
              <a:buNone/>
            </a:pPr>
            <a:r>
              <a:rPr lang="en-US" sz="2000" dirty="0"/>
              <a:t>You CAN use the assignment operator (= ) with pointer variables.</a:t>
            </a:r>
          </a:p>
          <a:p>
            <a:endParaRPr lang="en-US" sz="2000" dirty="0"/>
          </a:p>
          <a:p>
            <a:pPr marL="0" indent="0">
              <a:buNone/>
            </a:pPr>
            <a:r>
              <a:rPr lang="en-US" sz="2000" dirty="0"/>
              <a:t>Be careful when using =.  It will cause your pointer variables to point to whatever new thing the new pointer is pointing at.</a:t>
            </a:r>
          </a:p>
          <a:p>
            <a:pPr marL="0" indent="0">
              <a:buNone/>
            </a:pPr>
            <a:endParaRPr lang="en-US" sz="2000" dirty="0"/>
          </a:p>
          <a:p>
            <a:pPr marL="0" indent="0">
              <a:buNone/>
            </a:pPr>
            <a:r>
              <a:rPr lang="en-US" sz="2000" dirty="0"/>
              <a:t>= changes the memory address but not the value the pointer is pointing at</a:t>
            </a:r>
          </a:p>
        </p:txBody>
      </p:sp>
      <p:sp>
        <p:nvSpPr>
          <p:cNvPr id="6" name="TextBox 5">
            <a:extLst>
              <a:ext uri="{FF2B5EF4-FFF2-40B4-BE49-F238E27FC236}">
                <a16:creationId xmlns:a16="http://schemas.microsoft.com/office/drawing/2014/main" id="{FEC2144D-453A-4163-A550-C0B92C2BD56E}"/>
              </a:ext>
            </a:extLst>
          </p:cNvPr>
          <p:cNvSpPr txBox="1"/>
          <p:nvPr/>
        </p:nvSpPr>
        <p:spPr>
          <a:xfrm>
            <a:off x="2106246" y="1417638"/>
            <a:ext cx="4572000" cy="3970318"/>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8000"/>
                </a:solidFill>
                <a:latin typeface="Consolas" panose="020B0609020204030204" pitchFamily="49" charset="0"/>
              </a:rPr>
              <a:t>//declare variable1 = 4 and variable2 = 2</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//declare pointers for each</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variable1 = 4;</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var1pointer = &amp;variable1;</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variable2 = 2;</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var2pointer = &amp;variable2;</a:t>
            </a:r>
          </a:p>
          <a:p>
            <a:pPr lvl="1"/>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var2pointer = var1pointer;</a:t>
            </a:r>
          </a:p>
          <a:p>
            <a:pPr lvl="1"/>
            <a:r>
              <a:rPr lang="da-DK" sz="1200" dirty="0">
                <a:solidFill>
                  <a:srgbClr val="008000"/>
                </a:solidFill>
                <a:latin typeface="Consolas" panose="020B0609020204030204" pitchFamily="49" charset="0"/>
              </a:rPr>
              <a:t>//now var2 pointer will point to var1</a:t>
            </a:r>
            <a:endParaRPr lang="da-DK"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*var2pointer;</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55674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32FC-1FF9-4A0F-AE94-5631EF1E9596}"/>
              </a:ext>
            </a:extLst>
          </p:cNvPr>
          <p:cNvSpPr>
            <a:spLocks noGrp="1"/>
          </p:cNvSpPr>
          <p:nvPr>
            <p:ph type="title"/>
          </p:nvPr>
        </p:nvSpPr>
        <p:spPr/>
        <p:txBody>
          <a:bodyPr/>
          <a:lstStyle/>
          <a:p>
            <a:r>
              <a:rPr lang="en-US" dirty="0"/>
              <a:t>Follow-up </a:t>
            </a:r>
            <a:r>
              <a:rPr lang="en-US" dirty="0" err="1"/>
              <a:t>codey</a:t>
            </a:r>
            <a:r>
              <a:rPr lang="en-US" dirty="0"/>
              <a:t> sense question</a:t>
            </a:r>
          </a:p>
        </p:txBody>
      </p:sp>
      <p:sp>
        <p:nvSpPr>
          <p:cNvPr id="3" name="Content Placeholder 2">
            <a:extLst>
              <a:ext uri="{FF2B5EF4-FFF2-40B4-BE49-F238E27FC236}">
                <a16:creationId xmlns:a16="http://schemas.microsoft.com/office/drawing/2014/main" id="{53C67FF8-0660-4899-A523-D4326AB498F3}"/>
              </a:ext>
            </a:extLst>
          </p:cNvPr>
          <p:cNvSpPr>
            <a:spLocks noGrp="1"/>
          </p:cNvSpPr>
          <p:nvPr>
            <p:ph idx="1"/>
          </p:nvPr>
        </p:nvSpPr>
        <p:spPr>
          <a:xfrm>
            <a:off x="6994769" y="1600201"/>
            <a:ext cx="3216030" cy="4525963"/>
          </a:xfrm>
        </p:spPr>
        <p:txBody>
          <a:bodyPr>
            <a:normAutofit/>
          </a:bodyPr>
          <a:lstStyle/>
          <a:p>
            <a:pPr marL="0" indent="0">
              <a:buNone/>
            </a:pPr>
            <a:r>
              <a:rPr lang="en-US" sz="2000" dirty="0"/>
              <a:t>What will this code output?</a:t>
            </a:r>
          </a:p>
          <a:p>
            <a:pPr marL="0" indent="0">
              <a:buNone/>
            </a:pPr>
            <a:endParaRPr lang="en-US" sz="2000" dirty="0"/>
          </a:p>
          <a:p>
            <a:pPr marL="457200" indent="-457200">
              <a:buFont typeface="+mj-lt"/>
              <a:buAutoNum type="alphaUcPeriod"/>
            </a:pPr>
            <a:r>
              <a:rPr lang="en-US" sz="2000" dirty="0"/>
              <a:t>It won’t compile</a:t>
            </a:r>
          </a:p>
          <a:p>
            <a:pPr marL="457200" indent="-457200">
              <a:buFont typeface="+mj-lt"/>
              <a:buAutoNum type="alphaUcPeriod"/>
            </a:pPr>
            <a:r>
              <a:rPr lang="en-US" sz="2000" dirty="0"/>
              <a:t>2 2</a:t>
            </a:r>
          </a:p>
          <a:p>
            <a:pPr marL="457200" indent="-457200">
              <a:buFont typeface="+mj-lt"/>
              <a:buAutoNum type="alphaUcPeriod"/>
            </a:pPr>
            <a:r>
              <a:rPr lang="en-US" sz="2000" dirty="0"/>
              <a:t>4 2</a:t>
            </a:r>
          </a:p>
          <a:p>
            <a:pPr marL="457200" indent="-457200">
              <a:buFont typeface="+mj-lt"/>
              <a:buAutoNum type="alphaUcPeriod"/>
            </a:pPr>
            <a:r>
              <a:rPr lang="en-US" sz="2000" dirty="0"/>
              <a:t>4 4</a:t>
            </a:r>
          </a:p>
        </p:txBody>
      </p:sp>
      <p:sp>
        <p:nvSpPr>
          <p:cNvPr id="5" name="TextBox 4">
            <a:extLst>
              <a:ext uri="{FF2B5EF4-FFF2-40B4-BE49-F238E27FC236}">
                <a16:creationId xmlns:a16="http://schemas.microsoft.com/office/drawing/2014/main" id="{2D4DEA95-5862-4FE0-931F-52F2519D2F9A}"/>
              </a:ext>
            </a:extLst>
          </p:cNvPr>
          <p:cNvSpPr txBox="1"/>
          <p:nvPr/>
        </p:nvSpPr>
        <p:spPr>
          <a:xfrm>
            <a:off x="2106246" y="1600200"/>
            <a:ext cx="4572000" cy="3970318"/>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8000"/>
                </a:solidFill>
                <a:latin typeface="Consolas" panose="020B0609020204030204" pitchFamily="49" charset="0"/>
              </a:rPr>
              <a:t>//declare variable1 = 4 and variable2 = 2</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//declare pointers for each</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variable1 = 4;</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var1pointer = &amp;variable1;</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variable2 = 2;</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var2pointer = &amp;variable2;</a:t>
            </a:r>
          </a:p>
          <a:p>
            <a:pPr lvl="1"/>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*var2pointer = *var1pointer;</a:t>
            </a:r>
          </a:p>
          <a:p>
            <a:pPr lvl="1"/>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//what will this output?</a:t>
            </a:r>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variable1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variable2;</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569000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D0B8-617B-409C-AFC7-6FB9F7E8F7D5}"/>
              </a:ext>
            </a:extLst>
          </p:cNvPr>
          <p:cNvSpPr>
            <a:spLocks noGrp="1"/>
          </p:cNvSpPr>
          <p:nvPr>
            <p:ph type="title"/>
          </p:nvPr>
        </p:nvSpPr>
        <p:spPr/>
        <p:txBody>
          <a:bodyPr>
            <a:normAutofit/>
          </a:bodyPr>
          <a:lstStyle/>
          <a:p>
            <a:r>
              <a:rPr lang="en-US" dirty="0"/>
              <a:t>Caution!!! Using = and *  with pointers</a:t>
            </a:r>
          </a:p>
        </p:txBody>
      </p:sp>
      <p:sp>
        <p:nvSpPr>
          <p:cNvPr id="3" name="Content Placeholder 2">
            <a:extLst>
              <a:ext uri="{FF2B5EF4-FFF2-40B4-BE49-F238E27FC236}">
                <a16:creationId xmlns:a16="http://schemas.microsoft.com/office/drawing/2014/main" id="{26A825B5-EA9E-4CF7-81CD-14CFF496F82A}"/>
              </a:ext>
            </a:extLst>
          </p:cNvPr>
          <p:cNvSpPr>
            <a:spLocks noGrp="1"/>
          </p:cNvSpPr>
          <p:nvPr>
            <p:ph idx="1"/>
          </p:nvPr>
        </p:nvSpPr>
        <p:spPr>
          <a:xfrm>
            <a:off x="6803292" y="1600201"/>
            <a:ext cx="3407508" cy="4525963"/>
          </a:xfrm>
        </p:spPr>
        <p:txBody>
          <a:bodyPr>
            <a:normAutofit/>
          </a:bodyPr>
          <a:lstStyle/>
          <a:p>
            <a:pPr marL="0" indent="0">
              <a:buNone/>
            </a:pPr>
            <a:r>
              <a:rPr lang="en-US" sz="2000" dirty="0"/>
              <a:t>You CAN use the assignment operator (= ) and asterisk (*)with pointer variables.</a:t>
            </a:r>
          </a:p>
          <a:p>
            <a:endParaRPr lang="en-US" sz="2000" dirty="0"/>
          </a:p>
          <a:p>
            <a:pPr marL="0" indent="0">
              <a:buNone/>
            </a:pPr>
            <a:r>
              <a:rPr lang="en-US" sz="2000" dirty="0"/>
              <a:t>Be careful when using = and * together!  </a:t>
            </a:r>
          </a:p>
          <a:p>
            <a:pPr marL="0" indent="0">
              <a:buNone/>
            </a:pPr>
            <a:endParaRPr lang="en-US" sz="2000" dirty="0"/>
          </a:p>
          <a:p>
            <a:pPr marL="0" indent="0">
              <a:buNone/>
            </a:pPr>
            <a:r>
              <a:rPr lang="en-US" sz="2000" dirty="0"/>
              <a:t>This will cause one pointer’s variable to be set equal to another pointer’s variable.</a:t>
            </a:r>
          </a:p>
          <a:p>
            <a:pPr marL="0" indent="0">
              <a:buNone/>
            </a:pPr>
            <a:r>
              <a:rPr lang="en-US" sz="2000" dirty="0"/>
              <a:t>Use with caution!</a:t>
            </a:r>
          </a:p>
        </p:txBody>
      </p:sp>
      <p:sp>
        <p:nvSpPr>
          <p:cNvPr id="5" name="TextBox 4">
            <a:extLst>
              <a:ext uri="{FF2B5EF4-FFF2-40B4-BE49-F238E27FC236}">
                <a16:creationId xmlns:a16="http://schemas.microsoft.com/office/drawing/2014/main" id="{21A9629D-F43B-45C3-BA2E-CC2ADF90335D}"/>
              </a:ext>
            </a:extLst>
          </p:cNvPr>
          <p:cNvSpPr txBox="1"/>
          <p:nvPr/>
        </p:nvSpPr>
        <p:spPr>
          <a:xfrm>
            <a:off x="2106246" y="1600201"/>
            <a:ext cx="4572000" cy="4339650"/>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8000"/>
                </a:solidFill>
                <a:latin typeface="Consolas" panose="020B0609020204030204" pitchFamily="49" charset="0"/>
              </a:rPr>
              <a:t>//declare variable1 = 4 and variable2 = 2</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//declare pointers for each</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variable1 = 4;</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var1pointer = &amp;variable1;</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variable2 = 2;</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var2pointer = &amp;variable2;</a:t>
            </a:r>
          </a:p>
          <a:p>
            <a:pPr lvl="1"/>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*var2pointer = *var1pointer;</a:t>
            </a:r>
          </a:p>
          <a:p>
            <a:pPr lvl="1"/>
            <a:r>
              <a:rPr lang="en-US" sz="1200" dirty="0">
                <a:solidFill>
                  <a:srgbClr val="008000"/>
                </a:solidFill>
                <a:latin typeface="Consolas" panose="020B0609020204030204" pitchFamily="49" charset="0"/>
              </a:rPr>
              <a:t>//Caution!!! This is same as writing</a:t>
            </a:r>
          </a:p>
          <a:p>
            <a:pPr lvl="1"/>
            <a:r>
              <a:rPr lang="en-US" sz="1200" dirty="0">
                <a:solidFill>
                  <a:srgbClr val="008000"/>
                </a:solidFill>
                <a:latin typeface="Consolas" panose="020B0609020204030204" pitchFamily="49" charset="0"/>
              </a:rPr>
              <a:t>//variable2 = variable1</a:t>
            </a:r>
            <a:endParaRPr lang="en-US"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variable1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variable2;</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187468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3585-072E-4F9B-A838-28FF4A5B21ED}"/>
              </a:ext>
            </a:extLst>
          </p:cNvPr>
          <p:cNvSpPr>
            <a:spLocks noGrp="1"/>
          </p:cNvSpPr>
          <p:nvPr>
            <p:ph type="title"/>
          </p:nvPr>
        </p:nvSpPr>
        <p:spPr/>
        <p:txBody>
          <a:bodyPr>
            <a:normAutofit/>
          </a:bodyPr>
          <a:lstStyle/>
          <a:p>
            <a:r>
              <a:rPr lang="en-US" dirty="0"/>
              <a:t>What is happening in memory when we </a:t>
            </a:r>
            <a:br>
              <a:rPr lang="en-US" dirty="0"/>
            </a:br>
            <a:r>
              <a:rPr lang="en-US" dirty="0"/>
              <a:t>use  = and * ?</a:t>
            </a:r>
          </a:p>
        </p:txBody>
      </p:sp>
      <p:sp>
        <p:nvSpPr>
          <p:cNvPr id="3" name="Content Placeholder 2">
            <a:extLst>
              <a:ext uri="{FF2B5EF4-FFF2-40B4-BE49-F238E27FC236}">
                <a16:creationId xmlns:a16="http://schemas.microsoft.com/office/drawing/2014/main" id="{9C347A97-4650-4D78-A285-CEBD3FC11D51}"/>
              </a:ext>
            </a:extLst>
          </p:cNvPr>
          <p:cNvSpPr>
            <a:spLocks noGrp="1"/>
          </p:cNvSpPr>
          <p:nvPr>
            <p:ph idx="1"/>
          </p:nvPr>
        </p:nvSpPr>
        <p:spPr/>
        <p:txBody>
          <a:bodyPr>
            <a:normAutofit/>
          </a:bodyPr>
          <a:lstStyle/>
          <a:p>
            <a:pPr marL="0" indent="0">
              <a:buNone/>
            </a:pPr>
            <a:r>
              <a:rPr lang="en-US" sz="2000" dirty="0"/>
              <a:t>Using = changes the pointer’s memory address, which changes where our pointer points.</a:t>
            </a:r>
          </a:p>
          <a:p>
            <a:pPr marL="0" indent="0">
              <a:buNone/>
            </a:pPr>
            <a:r>
              <a:rPr lang="en-US" sz="2000" dirty="0"/>
              <a:t>Using = and * directly changes the value that our pointer is pointing to.</a:t>
            </a:r>
          </a:p>
        </p:txBody>
      </p:sp>
      <p:pic>
        <p:nvPicPr>
          <p:cNvPr id="6" name="Picture 4" descr="12">
            <a:extLst>
              <a:ext uri="{FF2B5EF4-FFF2-40B4-BE49-F238E27FC236}">
                <a16:creationId xmlns:a16="http://schemas.microsoft.com/office/drawing/2014/main" id="{EE148693-9FAD-49C7-A039-667B0EBE5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447" y="2782377"/>
            <a:ext cx="5620010" cy="3343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7860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30FF-4ADE-4DED-BAC2-886A0BB29950}"/>
              </a:ext>
            </a:extLst>
          </p:cNvPr>
          <p:cNvSpPr>
            <a:spLocks noGrp="1"/>
          </p:cNvSpPr>
          <p:nvPr>
            <p:ph type="title"/>
          </p:nvPr>
        </p:nvSpPr>
        <p:spPr/>
        <p:txBody>
          <a:bodyPr/>
          <a:lstStyle/>
          <a:p>
            <a:r>
              <a:rPr lang="en-US" dirty="0"/>
              <a:t>The new operator</a:t>
            </a:r>
          </a:p>
        </p:txBody>
      </p:sp>
      <p:sp>
        <p:nvSpPr>
          <p:cNvPr id="3" name="Content Placeholder 2">
            <a:extLst>
              <a:ext uri="{FF2B5EF4-FFF2-40B4-BE49-F238E27FC236}">
                <a16:creationId xmlns:a16="http://schemas.microsoft.com/office/drawing/2014/main" id="{3727C102-00BA-43DB-B030-FC5F8C38FB36}"/>
              </a:ext>
            </a:extLst>
          </p:cNvPr>
          <p:cNvSpPr>
            <a:spLocks noGrp="1"/>
          </p:cNvSpPr>
          <p:nvPr>
            <p:ph idx="1"/>
          </p:nvPr>
        </p:nvSpPr>
        <p:spPr/>
        <p:txBody>
          <a:bodyPr>
            <a:normAutofit/>
          </a:bodyPr>
          <a:lstStyle/>
          <a:p>
            <a:r>
              <a:rPr lang="en-US" sz="2000" dirty="0"/>
              <a:t>The new operator can be used to make a new address to store a value</a:t>
            </a:r>
          </a:p>
          <a:p>
            <a:endParaRPr lang="en-US" sz="2000" dirty="0"/>
          </a:p>
          <a:p>
            <a:r>
              <a:rPr lang="en-US" sz="2000" dirty="0"/>
              <a:t>It will return an address of a block of memory big enough to hold a variable.</a:t>
            </a:r>
          </a:p>
          <a:p>
            <a:endParaRPr lang="en-US" sz="2000" dirty="0"/>
          </a:p>
          <a:p>
            <a:r>
              <a:rPr lang="en-US" sz="2000" dirty="0"/>
              <a:t>Example:</a:t>
            </a:r>
          </a:p>
          <a:p>
            <a:pPr marL="457200" lvl="1" indent="0">
              <a:buNone/>
            </a:pPr>
            <a:r>
              <a:rPr lang="en-US" sz="1600" dirty="0">
                <a:solidFill>
                  <a:srgbClr val="008000"/>
                </a:solidFill>
                <a:latin typeface="Consolas" panose="020B0609020204030204" pitchFamily="49" charset="0"/>
              </a:rPr>
              <a:t>// declare pointer p1 and initialize to new int</a:t>
            </a:r>
            <a:endParaRPr lang="en-US" sz="1600" dirty="0">
              <a:solidFill>
                <a:srgbClr val="000000"/>
              </a:solidFill>
              <a:latin typeface="Consolas" panose="020B0609020204030204" pitchFamily="49" charset="0"/>
            </a:endParaRPr>
          </a:p>
          <a:p>
            <a:pPr marL="457200" lvl="1"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p1;</a:t>
            </a:r>
          </a:p>
          <a:p>
            <a:pPr marL="457200" lvl="1" indent="0">
              <a:buNone/>
            </a:pPr>
            <a:r>
              <a:rPr lang="en-US" sz="1600" dirty="0">
                <a:solidFill>
                  <a:srgbClr val="000000"/>
                </a:solidFill>
                <a:latin typeface="Consolas" panose="020B0609020204030204" pitchFamily="49" charset="0"/>
              </a:rPr>
              <a:t>p1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pointer p1 now stores an address</a:t>
            </a:r>
          </a:p>
          <a:p>
            <a:pPr marL="457200" lvl="1" indent="0">
              <a:buNone/>
            </a:pPr>
            <a:r>
              <a:rPr lang="en-US" sz="1600" dirty="0">
                <a:solidFill>
                  <a:srgbClr val="008000"/>
                </a:solidFill>
                <a:latin typeface="Consolas" panose="020B0609020204030204" pitchFamily="49" charset="0"/>
              </a:rPr>
              <a:t>              // big enough to hold an int</a:t>
            </a:r>
            <a:endParaRPr lang="en-US" sz="1600" dirty="0">
              <a:solidFill>
                <a:srgbClr val="000000"/>
              </a:solidFill>
              <a:latin typeface="Consolas" panose="020B0609020204030204" pitchFamily="49" charset="0"/>
            </a:endParaRPr>
          </a:p>
          <a:p>
            <a:pPr marL="457200" lvl="1" indent="0">
              <a:buNone/>
            </a:pP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70383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7823-1A08-4EE6-BFD1-6AC6FC10592E}"/>
              </a:ext>
            </a:extLst>
          </p:cNvPr>
          <p:cNvSpPr>
            <a:spLocks noGrp="1"/>
          </p:cNvSpPr>
          <p:nvPr>
            <p:ph type="title"/>
          </p:nvPr>
        </p:nvSpPr>
        <p:spPr/>
        <p:txBody>
          <a:bodyPr>
            <a:normAutofit/>
          </a:bodyPr>
          <a:lstStyle/>
          <a:p>
            <a:r>
              <a:rPr lang="en-US" dirty="0"/>
              <a:t>Why memory addresses matter: we have seen some examples already!</a:t>
            </a:r>
          </a:p>
        </p:txBody>
      </p:sp>
      <p:sp>
        <p:nvSpPr>
          <p:cNvPr id="3" name="Content Placeholder 2">
            <a:extLst>
              <a:ext uri="{FF2B5EF4-FFF2-40B4-BE49-F238E27FC236}">
                <a16:creationId xmlns:a16="http://schemas.microsoft.com/office/drawing/2014/main" id="{CD02DE6B-FD92-4135-9FF2-6A1984907399}"/>
              </a:ext>
            </a:extLst>
          </p:cNvPr>
          <p:cNvSpPr>
            <a:spLocks noGrp="1"/>
          </p:cNvSpPr>
          <p:nvPr>
            <p:ph idx="1"/>
          </p:nvPr>
        </p:nvSpPr>
        <p:spPr/>
        <p:txBody>
          <a:bodyPr>
            <a:normAutofit/>
          </a:bodyPr>
          <a:lstStyle/>
          <a:p>
            <a:pPr marL="0" indent="0">
              <a:buNone/>
            </a:pPr>
            <a:endParaRPr lang="en-US" sz="2000" dirty="0"/>
          </a:p>
          <a:p>
            <a:pPr marL="0" indent="0">
              <a:buNone/>
            </a:pPr>
            <a:r>
              <a:rPr lang="en-US" sz="2000" dirty="0"/>
              <a:t>Examples: </a:t>
            </a:r>
          </a:p>
          <a:p>
            <a:pPr marL="0" indent="0">
              <a:buNone/>
            </a:pPr>
            <a:r>
              <a:rPr lang="en-US" sz="2000" dirty="0"/>
              <a:t>1. Arrays</a:t>
            </a:r>
          </a:p>
          <a:p>
            <a:pPr lvl="1"/>
            <a:r>
              <a:rPr lang="en-US" sz="2000" dirty="0"/>
              <a:t>The name of an array stores </a:t>
            </a:r>
            <a:r>
              <a:rPr lang="en-US" sz="2000" b="1" dirty="0"/>
              <a:t>the memory address of its zeroth index </a:t>
            </a:r>
          </a:p>
          <a:p>
            <a:pPr lvl="1"/>
            <a:r>
              <a:rPr lang="en-US" sz="2000" dirty="0"/>
              <a:t>When arrays are used in functions, the </a:t>
            </a:r>
            <a:r>
              <a:rPr lang="en-US" sz="2000" b="1" dirty="0"/>
              <a:t>memory address </a:t>
            </a:r>
            <a:r>
              <a:rPr lang="en-US" sz="2000" dirty="0"/>
              <a:t>is passed into the function.</a:t>
            </a:r>
          </a:p>
          <a:p>
            <a:pPr lvl="1"/>
            <a:r>
              <a:rPr lang="en-US" sz="2000" dirty="0"/>
              <a:t>In arrays, only the </a:t>
            </a:r>
            <a:r>
              <a:rPr lang="en-US" sz="2000" b="1" dirty="0"/>
              <a:t>memory address </a:t>
            </a:r>
            <a:r>
              <a:rPr lang="en-US" sz="2000" dirty="0"/>
              <a:t>of the first item is remembered.</a:t>
            </a:r>
          </a:p>
          <a:p>
            <a:pPr marL="0" indent="0">
              <a:buNone/>
            </a:pPr>
            <a:endParaRPr lang="en-US" sz="2000" dirty="0"/>
          </a:p>
          <a:p>
            <a:pPr marL="0" indent="0">
              <a:buNone/>
            </a:pPr>
            <a:r>
              <a:rPr lang="en-US" sz="2000" dirty="0"/>
              <a:t>2. Call by reference</a:t>
            </a:r>
          </a:p>
          <a:p>
            <a:pPr lvl="1"/>
            <a:r>
              <a:rPr lang="en-US" sz="2000" dirty="0"/>
              <a:t>In call by reference, the memory address, not the variable name is passed into functions</a:t>
            </a:r>
          </a:p>
          <a:p>
            <a:pPr lvl="1"/>
            <a:r>
              <a:rPr lang="en-US" sz="2000" dirty="0"/>
              <a:t>That is why we use the ampersands (&amp;) in call by reference: the ampersand allows us to pass the address of the variable into a function.</a:t>
            </a:r>
          </a:p>
          <a:p>
            <a:pPr marL="0" indent="0">
              <a:buNone/>
            </a:pPr>
            <a:endParaRPr lang="en-US" sz="2400" dirty="0"/>
          </a:p>
        </p:txBody>
      </p:sp>
    </p:spTree>
    <p:extLst>
      <p:ext uri="{BB962C8B-B14F-4D97-AF65-F5344CB8AC3E}">
        <p14:creationId xmlns:p14="http://schemas.microsoft.com/office/powerpoint/2010/main" val="2260697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7E9E-E86F-4F0D-B5A4-BA6609C60507}"/>
              </a:ext>
            </a:extLst>
          </p:cNvPr>
          <p:cNvSpPr>
            <a:spLocks noGrp="1"/>
          </p:cNvSpPr>
          <p:nvPr>
            <p:ph type="title"/>
          </p:nvPr>
        </p:nvSpPr>
        <p:spPr/>
        <p:txBody>
          <a:bodyPr/>
          <a:lstStyle/>
          <a:p>
            <a:r>
              <a:rPr lang="en-US" dirty="0"/>
              <a:t>The new operator</a:t>
            </a:r>
          </a:p>
        </p:txBody>
      </p:sp>
      <p:sp>
        <p:nvSpPr>
          <p:cNvPr id="6" name="TextBox 5">
            <a:extLst>
              <a:ext uri="{FF2B5EF4-FFF2-40B4-BE49-F238E27FC236}">
                <a16:creationId xmlns:a16="http://schemas.microsoft.com/office/drawing/2014/main" id="{94338984-7DA2-4976-AAD7-5837F5891310}"/>
              </a:ext>
            </a:extLst>
          </p:cNvPr>
          <p:cNvSpPr txBox="1"/>
          <p:nvPr/>
        </p:nvSpPr>
        <p:spPr>
          <a:xfrm>
            <a:off x="1981201" y="1259175"/>
            <a:ext cx="6279663" cy="3970318"/>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8000"/>
                </a:solidFill>
                <a:latin typeface="Consolas" panose="020B0609020204030204" pitchFamily="49" charset="0"/>
              </a:rPr>
              <a:t>//declare pointer p1 and initialize to new int</a:t>
            </a:r>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p1;</a:t>
            </a:r>
          </a:p>
          <a:p>
            <a:pPr lvl="1"/>
            <a:r>
              <a:rPr lang="en-US" sz="1200" dirty="0">
                <a:solidFill>
                  <a:srgbClr val="000000"/>
                </a:solidFill>
                <a:latin typeface="Consolas" panose="020B0609020204030204" pitchFamily="49" charset="0"/>
              </a:rPr>
              <a:t>p1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a:t>
            </a:r>
          </a:p>
          <a:p>
            <a:pPr lvl="1"/>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//check initial memory</a:t>
            </a:r>
            <a:endParaRPr lang="en-US"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cout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"Currently, the memory at p1 reads: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endl;</a:t>
            </a:r>
          </a:p>
          <a:p>
            <a:pPr lvl="1"/>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//prompt user for new value</a:t>
            </a:r>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nEnter</a:t>
            </a:r>
            <a:r>
              <a:rPr lang="en-US" sz="1200" dirty="0">
                <a:solidFill>
                  <a:srgbClr val="A31515"/>
                </a:solidFill>
                <a:latin typeface="Consolas" panose="020B0609020204030204" pitchFamily="49" charset="0"/>
              </a:rPr>
              <a:t> a variable to assign to the new int: \n"</a:t>
            </a:r>
            <a:r>
              <a:rPr lang="en-US" sz="1200" dirty="0">
                <a:solidFill>
                  <a:srgbClr val="000000"/>
                </a:solidFill>
                <a:latin typeface="Consolas" panose="020B0609020204030204" pitchFamily="49" charset="0"/>
              </a:rPr>
              <a:t>;</a:t>
            </a:r>
          </a:p>
          <a:p>
            <a:pPr lvl="1"/>
            <a:r>
              <a:rPr lang="en-US" sz="1200" dirty="0" err="1">
                <a:solidFill>
                  <a:srgbClr val="000000"/>
                </a:solidFill>
                <a:latin typeface="Consolas" panose="020B0609020204030204" pitchFamily="49" charset="0"/>
              </a:rPr>
              <a:t>cin</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&gt;&gt;</a:t>
            </a:r>
            <a:r>
              <a:rPr lang="en-US" sz="1200" dirty="0">
                <a:solidFill>
                  <a:srgbClr val="000000"/>
                </a:solidFill>
                <a:latin typeface="Consolas" panose="020B0609020204030204" pitchFamily="49" charset="0"/>
              </a:rPr>
              <a:t> *p1;   </a:t>
            </a:r>
            <a:r>
              <a:rPr lang="en-US" sz="1200" dirty="0">
                <a:solidFill>
                  <a:srgbClr val="008000"/>
                </a:solidFill>
                <a:latin typeface="Consolas" panose="020B0609020204030204" pitchFamily="49" charset="0"/>
              </a:rPr>
              <a:t>//copy input to p1's location</a:t>
            </a:r>
            <a:endParaRPr lang="en-US"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nNow</a:t>
            </a:r>
            <a:r>
              <a:rPr lang="en-US" sz="1200" dirty="0">
                <a:solidFill>
                  <a:srgbClr val="A31515"/>
                </a:solidFill>
                <a:latin typeface="Consolas" panose="020B0609020204030204" pitchFamily="49" charset="0"/>
              </a:rPr>
              <a:t> our pointer p1 holds the value: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*p1</a:t>
            </a:r>
          </a:p>
          <a:p>
            <a:pPr lvl="1"/>
            <a:r>
              <a:rPr lang="en-US" sz="1200" dirty="0">
                <a:solidFill>
                  <a:srgbClr val="008080"/>
                </a:solidFill>
                <a:latin typeface="Consolas" panose="020B0609020204030204" pitchFamily="49" charset="0"/>
              </a:rPr>
              <a:t>     &lt;&lt;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nHave</a:t>
            </a:r>
            <a:r>
              <a:rPr lang="en-US" sz="1200" dirty="0">
                <a:solidFill>
                  <a:srgbClr val="A31515"/>
                </a:solidFill>
                <a:latin typeface="Consolas" panose="020B0609020204030204" pitchFamily="49" charset="0"/>
              </a:rPr>
              <a:t> a nice day!"</a:t>
            </a:r>
            <a:r>
              <a:rPr lang="en-US" sz="1200" dirty="0">
                <a:solidFill>
                  <a:srgbClr val="000000"/>
                </a:solidFill>
                <a:latin typeface="Consolas" panose="020B0609020204030204" pitchFamily="49" charset="0"/>
              </a:rPr>
              <a:t>;</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751744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A095-F933-44EA-9233-69EFE5AB203E}"/>
              </a:ext>
            </a:extLst>
          </p:cNvPr>
          <p:cNvSpPr>
            <a:spLocks noGrp="1"/>
          </p:cNvSpPr>
          <p:nvPr>
            <p:ph type="title"/>
          </p:nvPr>
        </p:nvSpPr>
        <p:spPr>
          <a:xfrm>
            <a:off x="1981201" y="274638"/>
            <a:ext cx="5039903" cy="1143000"/>
          </a:xfrm>
        </p:spPr>
        <p:txBody>
          <a:bodyPr/>
          <a:lstStyle/>
          <a:p>
            <a:r>
              <a:rPr lang="en-US" dirty="0"/>
              <a:t>Example</a:t>
            </a:r>
          </a:p>
        </p:txBody>
      </p:sp>
      <p:sp>
        <p:nvSpPr>
          <p:cNvPr id="8" name="TextBox 7">
            <a:extLst>
              <a:ext uri="{FF2B5EF4-FFF2-40B4-BE49-F238E27FC236}">
                <a16:creationId xmlns:a16="http://schemas.microsoft.com/office/drawing/2014/main" id="{6D88461D-C716-48F3-A712-854BAD9AF429}"/>
              </a:ext>
            </a:extLst>
          </p:cNvPr>
          <p:cNvSpPr txBox="1"/>
          <p:nvPr/>
        </p:nvSpPr>
        <p:spPr>
          <a:xfrm>
            <a:off x="2102338" y="1277084"/>
            <a:ext cx="4767384" cy="5016758"/>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p1, *p2;</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p1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*p1 = 42;</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"We declared pointers p1 and p2, and set *p1 to 42"</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"\nsetting pointer p2 = p1 gives:\n"</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p2 = p1;</a:t>
            </a:r>
          </a:p>
          <a:p>
            <a:pPr lvl="1"/>
            <a:r>
              <a:rPr lang="fr-FR" sz="1000" dirty="0">
                <a:solidFill>
                  <a:srgbClr val="000000"/>
                </a:solidFill>
                <a:latin typeface="Consolas" panose="020B0609020204030204" pitchFamily="49" charset="0"/>
              </a:rPr>
              <a:t>cout </a:t>
            </a:r>
            <a:r>
              <a:rPr lang="fr-FR" sz="1000" dirty="0">
                <a:solidFill>
                  <a:srgbClr val="008080"/>
                </a:solidFill>
                <a:latin typeface="Consolas" panose="020B0609020204030204" pitchFamily="49" charset="0"/>
              </a:rPr>
              <a:t>&lt;&lt;</a:t>
            </a:r>
            <a:r>
              <a:rPr lang="fr-FR" sz="1000" dirty="0">
                <a:solidFill>
                  <a:srgbClr val="000000"/>
                </a:solidFill>
                <a:latin typeface="Consolas" panose="020B0609020204030204" pitchFamily="49" charset="0"/>
              </a:rPr>
              <a:t> </a:t>
            </a:r>
            <a:r>
              <a:rPr lang="fr-FR" sz="1000" dirty="0">
                <a:solidFill>
                  <a:srgbClr val="A31515"/>
                </a:solidFill>
                <a:latin typeface="Consolas" panose="020B0609020204030204" pitchFamily="49" charset="0"/>
              </a:rPr>
              <a:t>"\n*p1 = "</a:t>
            </a:r>
            <a:r>
              <a:rPr lang="fr-FR" sz="1000" dirty="0">
                <a:solidFill>
                  <a:srgbClr val="000000"/>
                </a:solidFill>
                <a:latin typeface="Consolas" panose="020B0609020204030204" pitchFamily="49" charset="0"/>
              </a:rPr>
              <a:t> </a:t>
            </a:r>
            <a:r>
              <a:rPr lang="fr-FR" sz="1000" dirty="0">
                <a:solidFill>
                  <a:srgbClr val="008080"/>
                </a:solidFill>
                <a:latin typeface="Consolas" panose="020B0609020204030204" pitchFamily="49" charset="0"/>
              </a:rPr>
              <a:t>&lt;&lt;</a:t>
            </a:r>
            <a:r>
              <a:rPr lang="fr-FR" sz="1000" dirty="0">
                <a:solidFill>
                  <a:srgbClr val="000000"/>
                </a:solidFill>
                <a:latin typeface="Consolas" panose="020B0609020204030204" pitchFamily="49" charset="0"/>
              </a:rPr>
              <a:t> *p1 </a:t>
            </a:r>
            <a:r>
              <a:rPr lang="fr-FR" sz="1000" dirty="0">
                <a:solidFill>
                  <a:srgbClr val="008080"/>
                </a:solidFill>
                <a:latin typeface="Consolas" panose="020B0609020204030204" pitchFamily="49" charset="0"/>
              </a:rPr>
              <a:t>&lt;&lt;</a:t>
            </a:r>
            <a:r>
              <a:rPr lang="fr-FR"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"*p2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*p2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*p2 = 53;</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"Now setting *p2 to 53..."</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"*p1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*p1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"*p2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*p2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p1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*p1 = 88;</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"Now setting p1 to new int and value 88"</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"*p1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*p1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"*p2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*p2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"Hope you got the point of this example!"</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endParaRPr lang="en-US" sz="1000" dirty="0"/>
          </a:p>
        </p:txBody>
      </p:sp>
      <p:pic>
        <p:nvPicPr>
          <p:cNvPr id="10" name="Picture 6" descr="D09_03">
            <a:extLst>
              <a:ext uri="{FF2B5EF4-FFF2-40B4-BE49-F238E27FC236}">
                <a16:creationId xmlns:a16="http://schemas.microsoft.com/office/drawing/2014/main" id="{B41EC930-83D4-4AF6-A824-FC2EDACDD8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50" t="9391" r="60920" b="72524"/>
          <a:stretch/>
        </p:blipFill>
        <p:spPr bwMode="auto">
          <a:xfrm>
            <a:off x="7355806" y="417174"/>
            <a:ext cx="1203569" cy="89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D09_03">
            <a:extLst>
              <a:ext uri="{FF2B5EF4-FFF2-40B4-BE49-F238E27FC236}">
                <a16:creationId xmlns:a16="http://schemas.microsoft.com/office/drawing/2014/main" id="{01E453A2-7324-4A59-A0F2-85757D1A66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1" t="32333" r="50000" b="49582"/>
          <a:stretch/>
        </p:blipFill>
        <p:spPr bwMode="auto">
          <a:xfrm>
            <a:off x="8447752" y="905378"/>
            <a:ext cx="1613877" cy="89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D09_03">
            <a:extLst>
              <a:ext uri="{FF2B5EF4-FFF2-40B4-BE49-F238E27FC236}">
                <a16:creationId xmlns:a16="http://schemas.microsoft.com/office/drawing/2014/main" id="{86DAE6B7-589F-4D95-97C1-F191FEA7AE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47" t="55451" r="50545" b="26465"/>
          <a:stretch/>
        </p:blipFill>
        <p:spPr bwMode="auto">
          <a:xfrm>
            <a:off x="7236706" y="1866813"/>
            <a:ext cx="1613877" cy="89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D09_03">
            <a:extLst>
              <a:ext uri="{FF2B5EF4-FFF2-40B4-BE49-F238E27FC236}">
                <a16:creationId xmlns:a16="http://schemas.microsoft.com/office/drawing/2014/main" id="{F2BD80C3-C29F-40DE-A66F-180D401615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19" t="79808" r="50219" b="2108"/>
          <a:stretch/>
        </p:blipFill>
        <p:spPr bwMode="auto">
          <a:xfrm>
            <a:off x="8642892" y="2802874"/>
            <a:ext cx="1418737" cy="795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descr="D09_03">
            <a:extLst>
              <a:ext uri="{FF2B5EF4-FFF2-40B4-BE49-F238E27FC236}">
                <a16:creationId xmlns:a16="http://schemas.microsoft.com/office/drawing/2014/main" id="{12C27BB0-4372-421B-B8E6-B151969C76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640" t="19574" b="62341"/>
          <a:stretch/>
        </p:blipFill>
        <p:spPr bwMode="auto">
          <a:xfrm>
            <a:off x="7320502" y="3617416"/>
            <a:ext cx="1319507" cy="76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D09_03">
            <a:extLst>
              <a:ext uri="{FF2B5EF4-FFF2-40B4-BE49-F238E27FC236}">
                <a16:creationId xmlns:a16="http://schemas.microsoft.com/office/drawing/2014/main" id="{31A5672E-E18D-437C-981F-4CF2C887B7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245" t="42560" b="39356"/>
          <a:stretch/>
        </p:blipFill>
        <p:spPr bwMode="auto">
          <a:xfrm>
            <a:off x="8891294" y="4075227"/>
            <a:ext cx="1319506" cy="73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6" descr="D09_03">
            <a:extLst>
              <a:ext uri="{FF2B5EF4-FFF2-40B4-BE49-F238E27FC236}">
                <a16:creationId xmlns:a16="http://schemas.microsoft.com/office/drawing/2014/main" id="{259754C8-33D5-4029-AE08-B1354B2048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152" t="66716" b="15144"/>
          <a:stretch/>
        </p:blipFill>
        <p:spPr bwMode="auto">
          <a:xfrm>
            <a:off x="7926293" y="4912025"/>
            <a:ext cx="1175573" cy="757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Straight Arrow Connector 23">
            <a:extLst>
              <a:ext uri="{FF2B5EF4-FFF2-40B4-BE49-F238E27FC236}">
                <a16:creationId xmlns:a16="http://schemas.microsoft.com/office/drawing/2014/main" id="{1D4D54D4-33BF-4C04-B758-B2CA9F701321}"/>
              </a:ext>
            </a:extLst>
          </p:cNvPr>
          <p:cNvCxnSpPr/>
          <p:nvPr/>
        </p:nvCxnSpPr>
        <p:spPr>
          <a:xfrm flipH="1">
            <a:off x="3670853" y="1186280"/>
            <a:ext cx="3649649" cy="11283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5C0AD30-570B-4122-A214-BBEC34176C7E}"/>
              </a:ext>
            </a:extLst>
          </p:cNvPr>
          <p:cNvCxnSpPr>
            <a:cxnSpLocks/>
          </p:cNvCxnSpPr>
          <p:nvPr/>
        </p:nvCxnSpPr>
        <p:spPr>
          <a:xfrm flipH="1">
            <a:off x="3635549" y="1508443"/>
            <a:ext cx="4670915" cy="10771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63836B5E-42DE-4F3C-8446-CF1831036566}"/>
              </a:ext>
            </a:extLst>
          </p:cNvPr>
          <p:cNvCxnSpPr>
            <a:cxnSpLocks/>
            <a:stCxn id="14" idx="1"/>
          </p:cNvCxnSpPr>
          <p:nvPr/>
        </p:nvCxnSpPr>
        <p:spPr>
          <a:xfrm flipH="1">
            <a:off x="3555559" y="2314671"/>
            <a:ext cx="3681146" cy="4665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79648865-D533-4027-9049-DCDB4C60B7B5}"/>
              </a:ext>
            </a:extLst>
          </p:cNvPr>
          <p:cNvCxnSpPr>
            <a:stCxn id="16" idx="1"/>
          </p:cNvCxnSpPr>
          <p:nvPr/>
        </p:nvCxnSpPr>
        <p:spPr>
          <a:xfrm flipH="1">
            <a:off x="3305093" y="3200439"/>
            <a:ext cx="5337799" cy="1709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0E50538F-D6B2-4A2F-9DBB-28F069DF5033}"/>
              </a:ext>
            </a:extLst>
          </p:cNvPr>
          <p:cNvCxnSpPr>
            <a:cxnSpLocks/>
          </p:cNvCxnSpPr>
          <p:nvPr/>
        </p:nvCxnSpPr>
        <p:spPr>
          <a:xfrm flipH="1" flipV="1">
            <a:off x="3432313" y="3991556"/>
            <a:ext cx="3888188" cy="1032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2972F9D-F341-4494-A20F-A1B51D9ECC46}"/>
              </a:ext>
            </a:extLst>
          </p:cNvPr>
          <p:cNvCxnSpPr>
            <a:cxnSpLocks/>
            <a:stCxn id="20" idx="1"/>
          </p:cNvCxnSpPr>
          <p:nvPr/>
        </p:nvCxnSpPr>
        <p:spPr>
          <a:xfrm flipH="1">
            <a:off x="3555560" y="4440922"/>
            <a:ext cx="5335735" cy="3117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8DE83954-F949-4388-94D4-4BB514358335}"/>
              </a:ext>
            </a:extLst>
          </p:cNvPr>
          <p:cNvCxnSpPr>
            <a:cxnSpLocks/>
          </p:cNvCxnSpPr>
          <p:nvPr/>
        </p:nvCxnSpPr>
        <p:spPr>
          <a:xfrm flipH="1">
            <a:off x="3432314" y="4951046"/>
            <a:ext cx="435731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159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0970-AC2E-4327-B724-B95F8D85C99B}"/>
              </a:ext>
            </a:extLst>
          </p:cNvPr>
          <p:cNvSpPr>
            <a:spLocks noGrp="1"/>
          </p:cNvSpPr>
          <p:nvPr>
            <p:ph type="title"/>
          </p:nvPr>
        </p:nvSpPr>
        <p:spPr>
          <a:xfrm>
            <a:off x="1981200" y="274638"/>
            <a:ext cx="3590014" cy="1143000"/>
          </a:xfrm>
        </p:spPr>
        <p:txBody>
          <a:bodyPr/>
          <a:lstStyle/>
          <a:p>
            <a:r>
              <a:rPr lang="en-US" dirty="0"/>
              <a:t>Output</a:t>
            </a:r>
          </a:p>
        </p:txBody>
      </p:sp>
      <p:sp>
        <p:nvSpPr>
          <p:cNvPr id="6" name="TextBox 5">
            <a:extLst>
              <a:ext uri="{FF2B5EF4-FFF2-40B4-BE49-F238E27FC236}">
                <a16:creationId xmlns:a16="http://schemas.microsoft.com/office/drawing/2014/main" id="{ACC12A7A-A947-43E2-8A45-AFF5C2F2F8B3}"/>
              </a:ext>
            </a:extLst>
          </p:cNvPr>
          <p:cNvSpPr txBox="1"/>
          <p:nvPr/>
        </p:nvSpPr>
        <p:spPr>
          <a:xfrm>
            <a:off x="2102338" y="1277084"/>
            <a:ext cx="4767384" cy="5016758"/>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p1, *p2;</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p1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*p1 = 42;</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"We declared pointers p1 and p2, and set *p1 to 42"</a:t>
            </a:r>
            <a:endParaRPr lang="en-US" sz="1000" dirty="0">
              <a:solidFill>
                <a:srgbClr val="000000"/>
              </a:solidFill>
              <a:latin typeface="Consolas" panose="020B0609020204030204" pitchFamily="49" charset="0"/>
            </a:endParaRPr>
          </a:p>
          <a:p>
            <a:pPr lvl="1"/>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"\nsetting pointer p2 = p1 gives:\n"</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p2 = p1;</a:t>
            </a:r>
          </a:p>
          <a:p>
            <a:pPr lvl="1"/>
            <a:r>
              <a:rPr lang="fr-FR" sz="1000" dirty="0">
                <a:solidFill>
                  <a:srgbClr val="000000"/>
                </a:solidFill>
                <a:latin typeface="Consolas" panose="020B0609020204030204" pitchFamily="49" charset="0"/>
              </a:rPr>
              <a:t>cout </a:t>
            </a:r>
            <a:r>
              <a:rPr lang="fr-FR" sz="1000" dirty="0">
                <a:solidFill>
                  <a:srgbClr val="008080"/>
                </a:solidFill>
                <a:latin typeface="Consolas" panose="020B0609020204030204" pitchFamily="49" charset="0"/>
              </a:rPr>
              <a:t>&lt;&lt;</a:t>
            </a:r>
            <a:r>
              <a:rPr lang="fr-FR" sz="1000" dirty="0">
                <a:solidFill>
                  <a:srgbClr val="000000"/>
                </a:solidFill>
                <a:latin typeface="Consolas" panose="020B0609020204030204" pitchFamily="49" charset="0"/>
              </a:rPr>
              <a:t> </a:t>
            </a:r>
            <a:r>
              <a:rPr lang="fr-FR" sz="1000" dirty="0">
                <a:solidFill>
                  <a:srgbClr val="A31515"/>
                </a:solidFill>
                <a:latin typeface="Consolas" panose="020B0609020204030204" pitchFamily="49" charset="0"/>
              </a:rPr>
              <a:t>"\n*p1 = "</a:t>
            </a:r>
            <a:r>
              <a:rPr lang="fr-FR" sz="1000" dirty="0">
                <a:solidFill>
                  <a:srgbClr val="000000"/>
                </a:solidFill>
                <a:latin typeface="Consolas" panose="020B0609020204030204" pitchFamily="49" charset="0"/>
              </a:rPr>
              <a:t> </a:t>
            </a:r>
            <a:r>
              <a:rPr lang="fr-FR" sz="1000" dirty="0">
                <a:solidFill>
                  <a:srgbClr val="008080"/>
                </a:solidFill>
                <a:latin typeface="Consolas" panose="020B0609020204030204" pitchFamily="49" charset="0"/>
              </a:rPr>
              <a:t>&lt;&lt;</a:t>
            </a:r>
            <a:r>
              <a:rPr lang="fr-FR" sz="1000" dirty="0">
                <a:solidFill>
                  <a:srgbClr val="000000"/>
                </a:solidFill>
                <a:latin typeface="Consolas" panose="020B0609020204030204" pitchFamily="49" charset="0"/>
              </a:rPr>
              <a:t> *p1 </a:t>
            </a:r>
            <a:r>
              <a:rPr lang="fr-FR" sz="1000" dirty="0">
                <a:solidFill>
                  <a:srgbClr val="008080"/>
                </a:solidFill>
                <a:latin typeface="Consolas" panose="020B0609020204030204" pitchFamily="49" charset="0"/>
              </a:rPr>
              <a:t>&lt;&lt;</a:t>
            </a:r>
            <a:r>
              <a:rPr lang="fr-FR"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"*p2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*p2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*p2 = 53;</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"Now setting *p2 to 53..."</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"*p1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*p1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"*p2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*p2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p1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*p1 = 88;</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"Now setting p1 to new int and value 88"</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"*p1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*p1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r>
              <a:rPr lang="en-US" sz="1000" dirty="0">
                <a:solidFill>
                  <a:srgbClr val="000000"/>
                </a:solidFill>
                <a:latin typeface="Consolas" panose="020B0609020204030204" pitchFamily="49" charset="0"/>
              </a:rPr>
              <a:t>cout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"*p2 =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*p2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endl;</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"Hope you got the point of this example!"</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endParaRPr lang="en-US" sz="1000" dirty="0"/>
          </a:p>
        </p:txBody>
      </p:sp>
      <p:pic>
        <p:nvPicPr>
          <p:cNvPr id="8" name="Picture 7">
            <a:extLst>
              <a:ext uri="{FF2B5EF4-FFF2-40B4-BE49-F238E27FC236}">
                <a16:creationId xmlns:a16="http://schemas.microsoft.com/office/drawing/2014/main" id="{DD1BD2A9-8432-42C1-BCA2-C4DB2175422D}"/>
              </a:ext>
            </a:extLst>
          </p:cNvPr>
          <p:cNvPicPr>
            <a:picLocks noChangeAspect="1"/>
          </p:cNvPicPr>
          <p:nvPr/>
        </p:nvPicPr>
        <p:blipFill>
          <a:blip r:embed="rId2"/>
          <a:stretch>
            <a:fillRect/>
          </a:stretch>
        </p:blipFill>
        <p:spPr>
          <a:xfrm>
            <a:off x="5927142" y="564159"/>
            <a:ext cx="4300116" cy="2210837"/>
          </a:xfrm>
          <a:prstGeom prst="rect">
            <a:avLst/>
          </a:prstGeom>
        </p:spPr>
      </p:pic>
    </p:spTree>
    <p:extLst>
      <p:ext uri="{BB962C8B-B14F-4D97-AF65-F5344CB8AC3E}">
        <p14:creationId xmlns:p14="http://schemas.microsoft.com/office/powerpoint/2010/main" val="273497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EAF9-719F-46AA-A50C-A39952A32C9F}"/>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F2578AED-891C-4BFC-91C9-4CD55E488B81}"/>
              </a:ext>
            </a:extLst>
          </p:cNvPr>
          <p:cNvSpPr>
            <a:spLocks noGrp="1"/>
          </p:cNvSpPr>
          <p:nvPr>
            <p:ph idx="1"/>
          </p:nvPr>
        </p:nvSpPr>
        <p:spPr/>
        <p:txBody>
          <a:bodyPr/>
          <a:lstStyle/>
          <a:p>
            <a:r>
              <a:rPr lang="en-US" dirty="0"/>
              <a:t>Next topic: dynamic variables and things to remember</a:t>
            </a:r>
          </a:p>
        </p:txBody>
      </p:sp>
    </p:spTree>
    <p:extLst>
      <p:ext uri="{BB962C8B-B14F-4D97-AF65-F5344CB8AC3E}">
        <p14:creationId xmlns:p14="http://schemas.microsoft.com/office/powerpoint/2010/main" val="3546419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C58-2D1F-4DAC-AFC3-5E3BFB9765C0}"/>
              </a:ext>
            </a:extLst>
          </p:cNvPr>
          <p:cNvSpPr>
            <a:spLocks noGrp="1"/>
          </p:cNvSpPr>
          <p:nvPr>
            <p:ph type="title"/>
          </p:nvPr>
        </p:nvSpPr>
        <p:spPr/>
        <p:txBody>
          <a:bodyPr>
            <a:normAutofit/>
          </a:bodyPr>
          <a:lstStyle/>
          <a:p>
            <a:r>
              <a:rPr lang="en-US" dirty="0"/>
              <a:t>Things to remember about dynamic variables</a:t>
            </a:r>
          </a:p>
        </p:txBody>
      </p:sp>
      <p:sp>
        <p:nvSpPr>
          <p:cNvPr id="3" name="Content Placeholder 2">
            <a:extLst>
              <a:ext uri="{FF2B5EF4-FFF2-40B4-BE49-F238E27FC236}">
                <a16:creationId xmlns:a16="http://schemas.microsoft.com/office/drawing/2014/main" id="{C2A535AA-78DE-429F-87B6-E3886581D21A}"/>
              </a:ext>
            </a:extLst>
          </p:cNvPr>
          <p:cNvSpPr>
            <a:spLocks noGrp="1"/>
          </p:cNvSpPr>
          <p:nvPr>
            <p:ph idx="1"/>
          </p:nvPr>
        </p:nvSpPr>
        <p:spPr>
          <a:xfrm>
            <a:off x="2051539" y="1606063"/>
            <a:ext cx="8229600" cy="4525963"/>
          </a:xfrm>
        </p:spPr>
        <p:txBody>
          <a:bodyPr>
            <a:normAutofit fontScale="92500" lnSpcReduction="20000"/>
          </a:bodyPr>
          <a:lstStyle/>
          <a:p>
            <a:pPr marL="457200" indent="-457200">
              <a:buFont typeface="+mj-lt"/>
              <a:buAutoNum type="arabicPeriod"/>
            </a:pPr>
            <a:r>
              <a:rPr lang="en-US" sz="2000" b="1" dirty="0"/>
              <a:t>Dynamic variables </a:t>
            </a:r>
            <a:r>
              <a:rPr lang="en-US" sz="2000" dirty="0"/>
              <a:t>are created using pointers and the </a:t>
            </a:r>
            <a:r>
              <a:rPr lang="en-US" sz="2000" b="1" dirty="0"/>
              <a:t>new</a:t>
            </a:r>
            <a:r>
              <a:rPr lang="en-US" sz="2000" dirty="0"/>
              <a:t> operator.  </a:t>
            </a:r>
          </a:p>
          <a:p>
            <a:pPr marL="457200" indent="-457200">
              <a:buFont typeface="+mj-lt"/>
              <a:buAutoNum type="arabicPeriod"/>
            </a:pPr>
            <a:endParaRPr lang="en-US" sz="2000" dirty="0"/>
          </a:p>
          <a:p>
            <a:pPr marL="457200" indent="-457200">
              <a:buFont typeface="+mj-lt"/>
              <a:buAutoNum type="arabicPeriod"/>
            </a:pPr>
            <a:r>
              <a:rPr lang="en-US" sz="2000" dirty="0"/>
              <a:t>Dynamic variables are called dynamic because they are created and destroyed </a:t>
            </a:r>
            <a:r>
              <a:rPr lang="en-US" sz="2000" b="1" dirty="0"/>
              <a:t>while the program is running</a:t>
            </a:r>
            <a:r>
              <a:rPr lang="en-US" sz="2000" dirty="0"/>
              <a:t>.   </a:t>
            </a:r>
          </a:p>
          <a:p>
            <a:pPr marL="457200" indent="-457200">
              <a:buFont typeface="+mj-lt"/>
              <a:buAutoNum type="arabicPeriod"/>
            </a:pPr>
            <a:endParaRPr lang="en-US" sz="2000" dirty="0"/>
          </a:p>
          <a:p>
            <a:pPr marL="457200" indent="-457200">
              <a:buFont typeface="+mj-lt"/>
              <a:buAutoNum type="arabicPeriod"/>
            </a:pPr>
            <a:r>
              <a:rPr lang="en-US" sz="2000" dirty="0"/>
              <a:t>Up to this point in the class, we have been using </a:t>
            </a:r>
            <a:r>
              <a:rPr lang="en-US" sz="2000" b="1" dirty="0"/>
              <a:t>“ordinary” </a:t>
            </a:r>
            <a:r>
              <a:rPr lang="en-US" sz="2000" dirty="0"/>
              <a:t>variables.  Variables we declare in main or other functions are also called </a:t>
            </a:r>
            <a:r>
              <a:rPr lang="en-US" sz="2000" b="1" dirty="0"/>
              <a:t>“ordinary”</a:t>
            </a:r>
            <a:r>
              <a:rPr lang="en-US" sz="2000" dirty="0"/>
              <a:t> or “automatic” variables.  These are automatically created when the program starts and automatically deleted when the program ends.</a:t>
            </a:r>
          </a:p>
          <a:p>
            <a:pPr marL="457200" indent="-457200">
              <a:buFont typeface="+mj-lt"/>
              <a:buAutoNum type="arabicPeriod"/>
            </a:pPr>
            <a:endParaRPr lang="en-US" sz="2000" dirty="0"/>
          </a:p>
          <a:p>
            <a:pPr marL="457200" indent="-457200">
              <a:buFont typeface="+mj-lt"/>
              <a:buAutoNum type="arabicPeriod"/>
            </a:pPr>
            <a:r>
              <a:rPr lang="en-US" sz="2000" dirty="0"/>
              <a:t>Dynamic variables are stored in the </a:t>
            </a:r>
            <a:r>
              <a:rPr lang="en-US" sz="2000" b="1" dirty="0"/>
              <a:t>heap </a:t>
            </a:r>
            <a:r>
              <a:rPr lang="en-US" sz="2000" dirty="0"/>
              <a:t>memory.  Ordinary variables are stored in the </a:t>
            </a:r>
            <a:r>
              <a:rPr lang="en-US" sz="2000" b="1" dirty="0"/>
              <a:t>stack</a:t>
            </a:r>
            <a:r>
              <a:rPr lang="en-US" sz="2000" dirty="0"/>
              <a:t> memory.</a:t>
            </a:r>
          </a:p>
          <a:p>
            <a:pPr marL="457200" indent="-457200">
              <a:buFont typeface="+mj-lt"/>
              <a:buAutoNum type="arabicPeriod"/>
            </a:pPr>
            <a:endParaRPr lang="en-US" sz="2000" dirty="0"/>
          </a:p>
          <a:p>
            <a:pPr marL="457200" indent="-457200">
              <a:buFont typeface="+mj-lt"/>
              <a:buAutoNum type="arabicPeriod"/>
            </a:pPr>
            <a:r>
              <a:rPr lang="en-US" sz="2000" dirty="0"/>
              <a:t>Dynamic variables must be deleted manually.  Use the </a:t>
            </a:r>
            <a:r>
              <a:rPr lang="en-US" sz="2000" b="1" dirty="0"/>
              <a:t>delete operator </a:t>
            </a:r>
            <a:r>
              <a:rPr lang="en-US" sz="2000" dirty="0"/>
              <a:t>to eliminate a dynamic variable when you are done using it.  This is useful to </a:t>
            </a:r>
            <a:r>
              <a:rPr lang="en-US" sz="2000" b="1" dirty="0"/>
              <a:t>free up memory</a:t>
            </a:r>
            <a:r>
              <a:rPr lang="en-US" sz="2000" dirty="0"/>
              <a:t>.  Be careful to avoid producing dangling pointers.</a:t>
            </a:r>
          </a:p>
          <a:p>
            <a:pPr marL="0" indent="0">
              <a:buNone/>
            </a:pPr>
            <a:endParaRPr lang="en-US" sz="2000" dirty="0"/>
          </a:p>
        </p:txBody>
      </p:sp>
    </p:spTree>
    <p:extLst>
      <p:ext uri="{BB962C8B-B14F-4D97-AF65-F5344CB8AC3E}">
        <p14:creationId xmlns:p14="http://schemas.microsoft.com/office/powerpoint/2010/main" val="1913360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E5C6-B8AC-429E-B9ED-FE9612775FC5}"/>
              </a:ext>
            </a:extLst>
          </p:cNvPr>
          <p:cNvSpPr>
            <a:spLocks noGrp="1"/>
          </p:cNvSpPr>
          <p:nvPr>
            <p:ph type="title"/>
          </p:nvPr>
        </p:nvSpPr>
        <p:spPr/>
        <p:txBody>
          <a:bodyPr/>
          <a:lstStyle/>
          <a:p>
            <a:r>
              <a:rPr lang="en-US" dirty="0"/>
              <a:t>Using the delete operator</a:t>
            </a:r>
          </a:p>
        </p:txBody>
      </p:sp>
      <p:sp>
        <p:nvSpPr>
          <p:cNvPr id="3" name="Content Placeholder 2">
            <a:extLst>
              <a:ext uri="{FF2B5EF4-FFF2-40B4-BE49-F238E27FC236}">
                <a16:creationId xmlns:a16="http://schemas.microsoft.com/office/drawing/2014/main" id="{73F45856-7980-4B47-A84E-A6CD58DC97F4}"/>
              </a:ext>
            </a:extLst>
          </p:cNvPr>
          <p:cNvSpPr>
            <a:spLocks noGrp="1"/>
          </p:cNvSpPr>
          <p:nvPr>
            <p:ph idx="1"/>
          </p:nvPr>
        </p:nvSpPr>
        <p:spPr/>
        <p:txBody>
          <a:bodyPr>
            <a:normAutofit lnSpcReduction="10000"/>
          </a:bodyPr>
          <a:lstStyle/>
          <a:p>
            <a:pPr marL="0" indent="0">
              <a:buNone/>
            </a:pPr>
            <a:r>
              <a:rPr lang="en-US" sz="2000" dirty="0"/>
              <a:t>The delete operator eliminates a dynamic variable and allows the heap memory to be reused.</a:t>
            </a:r>
          </a:p>
          <a:p>
            <a:pPr marL="0" indent="0">
              <a:buNone/>
            </a:pPr>
            <a:endParaRPr lang="en-US" sz="2000" dirty="0"/>
          </a:p>
          <a:p>
            <a:pPr marL="0" indent="0">
              <a:buNone/>
            </a:pPr>
            <a:r>
              <a:rPr lang="en-US" sz="2000" dirty="0"/>
              <a:t>Example: to delete the pointer variable pointed to by p:</a:t>
            </a:r>
          </a:p>
          <a:p>
            <a:pPr marL="0" indent="0">
              <a:buNone/>
            </a:pPr>
            <a:r>
              <a:rPr lang="en-US" sz="2000" dirty="0">
                <a:solidFill>
                  <a:srgbClr val="000000"/>
                </a:solidFill>
                <a:latin typeface="Consolas" panose="020B0609020204030204" pitchFamily="49" charset="0"/>
              </a:rPr>
              <a:t>delete p;</a:t>
            </a:r>
          </a:p>
          <a:p>
            <a:pPr marL="0" indent="0">
              <a:buNone/>
            </a:pPr>
            <a:endParaRPr lang="en-US" sz="2000" dirty="0"/>
          </a:p>
          <a:p>
            <a:pPr marL="0" indent="0">
              <a:buNone/>
            </a:pPr>
            <a:r>
              <a:rPr lang="en-US" sz="2000" dirty="0"/>
              <a:t>After delete, the value of p is undefined and p should be treated as if it is </a:t>
            </a:r>
            <a:r>
              <a:rPr lang="en-US" sz="2000" b="1" dirty="0"/>
              <a:t>uninitialized.</a:t>
            </a:r>
          </a:p>
          <a:p>
            <a:pPr marL="0" indent="0">
              <a:buNone/>
            </a:pPr>
            <a:endParaRPr lang="en-US" sz="2000" b="1" dirty="0"/>
          </a:p>
          <a:p>
            <a:pPr marL="0" indent="0" algn="ctr">
              <a:buNone/>
            </a:pPr>
            <a:r>
              <a:rPr lang="en-US" sz="2400" b="1" u="sng" dirty="0"/>
              <a:t>NOTE: </a:t>
            </a:r>
            <a:r>
              <a:rPr lang="en-US" sz="2400" b="1" dirty="0"/>
              <a:t>delete does NOT make set the pointer to nullptr</a:t>
            </a:r>
            <a:endParaRPr lang="en-US" sz="2000" b="1" dirty="0"/>
          </a:p>
          <a:p>
            <a:pPr marL="0" indent="0">
              <a:buNone/>
            </a:pPr>
            <a:endParaRPr lang="en-US" sz="2000" b="1" dirty="0"/>
          </a:p>
          <a:p>
            <a:pPr marL="0" indent="0">
              <a:buNone/>
            </a:pPr>
            <a:r>
              <a:rPr lang="en-US" sz="2000" dirty="0"/>
              <a:t>Make sure you do not accidentally delete something else when you delete your pointer.  Deleting a pointer may produce </a:t>
            </a:r>
            <a:r>
              <a:rPr lang="en-US" sz="2000" b="1" dirty="0"/>
              <a:t>dangling pointers </a:t>
            </a:r>
            <a:r>
              <a:rPr lang="en-US" sz="2000" dirty="0"/>
              <a:t>(pointer variables which do not point to anything).  This can create major problems!</a:t>
            </a:r>
          </a:p>
        </p:txBody>
      </p:sp>
    </p:spTree>
    <p:extLst>
      <p:ext uri="{BB962C8B-B14F-4D97-AF65-F5344CB8AC3E}">
        <p14:creationId xmlns:p14="http://schemas.microsoft.com/office/powerpoint/2010/main" val="276371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662D-7AAF-42BE-89BF-3534F9D5DBE1}"/>
              </a:ext>
            </a:extLst>
          </p:cNvPr>
          <p:cNvSpPr>
            <a:spLocks noGrp="1"/>
          </p:cNvSpPr>
          <p:nvPr>
            <p:ph type="title"/>
          </p:nvPr>
        </p:nvSpPr>
        <p:spPr/>
        <p:txBody>
          <a:bodyPr/>
          <a:lstStyle/>
          <a:p>
            <a:r>
              <a:rPr lang="en-US" dirty="0"/>
              <a:t>Pointer Practice Question:</a:t>
            </a:r>
            <a:br>
              <a:rPr lang="en-US" dirty="0"/>
            </a:br>
            <a:r>
              <a:rPr lang="en-US" dirty="0"/>
              <a:t>Write the output</a:t>
            </a:r>
          </a:p>
        </p:txBody>
      </p:sp>
      <p:pic>
        <p:nvPicPr>
          <p:cNvPr id="6" name="Picture 5">
            <a:extLst>
              <a:ext uri="{FF2B5EF4-FFF2-40B4-BE49-F238E27FC236}">
                <a16:creationId xmlns:a16="http://schemas.microsoft.com/office/drawing/2014/main" id="{A651CBC3-47F9-413D-A97A-4AEA4965DA8F}"/>
              </a:ext>
            </a:extLst>
          </p:cNvPr>
          <p:cNvPicPr>
            <a:picLocks noChangeAspect="1"/>
          </p:cNvPicPr>
          <p:nvPr/>
        </p:nvPicPr>
        <p:blipFill>
          <a:blip r:embed="rId3"/>
          <a:stretch>
            <a:fillRect/>
          </a:stretch>
        </p:blipFill>
        <p:spPr>
          <a:xfrm>
            <a:off x="380999" y="1679432"/>
            <a:ext cx="4620905" cy="4813443"/>
          </a:xfrm>
          <a:prstGeom prst="rect">
            <a:avLst/>
          </a:prstGeom>
        </p:spPr>
      </p:pic>
    </p:spTree>
    <p:extLst>
      <p:ext uri="{BB962C8B-B14F-4D97-AF65-F5344CB8AC3E}">
        <p14:creationId xmlns:p14="http://schemas.microsoft.com/office/powerpoint/2010/main" val="2706533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EAF9-719F-46AA-A50C-A39952A32C9F}"/>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F2578AED-891C-4BFC-91C9-4CD55E488B81}"/>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677198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3F92-CFA6-4B3E-A80C-271F71AC0A4D}"/>
              </a:ext>
            </a:extLst>
          </p:cNvPr>
          <p:cNvSpPr>
            <a:spLocks noGrp="1"/>
          </p:cNvSpPr>
          <p:nvPr>
            <p:ph type="title"/>
          </p:nvPr>
        </p:nvSpPr>
        <p:spPr/>
        <p:txBody>
          <a:bodyPr/>
          <a:lstStyle/>
          <a:p>
            <a:r>
              <a:rPr lang="en-US" dirty="0"/>
              <a:t>Codey sense question</a:t>
            </a:r>
          </a:p>
        </p:txBody>
      </p:sp>
      <p:sp>
        <p:nvSpPr>
          <p:cNvPr id="3" name="Content Placeholder 2">
            <a:extLst>
              <a:ext uri="{FF2B5EF4-FFF2-40B4-BE49-F238E27FC236}">
                <a16:creationId xmlns:a16="http://schemas.microsoft.com/office/drawing/2014/main" id="{655E9DF8-3AC0-4345-824D-257B6C44E001}"/>
              </a:ext>
            </a:extLst>
          </p:cNvPr>
          <p:cNvSpPr>
            <a:spLocks noGrp="1"/>
          </p:cNvSpPr>
          <p:nvPr>
            <p:ph idx="1"/>
          </p:nvPr>
        </p:nvSpPr>
        <p:spPr/>
        <p:txBody>
          <a:bodyPr/>
          <a:lstStyle/>
          <a:p>
            <a:pPr marL="0" indent="0">
              <a:buNone/>
            </a:pPr>
            <a:r>
              <a:rPr lang="en-US" dirty="0"/>
              <a:t>What will be the output from this code?</a:t>
            </a:r>
          </a:p>
        </p:txBody>
      </p:sp>
      <p:sp>
        <p:nvSpPr>
          <p:cNvPr id="6" name="TextBox 5">
            <a:extLst>
              <a:ext uri="{FF2B5EF4-FFF2-40B4-BE49-F238E27FC236}">
                <a16:creationId xmlns:a16="http://schemas.microsoft.com/office/drawing/2014/main" id="{F06737C6-B41A-45D9-AB5C-432C70CFF95D}"/>
              </a:ext>
            </a:extLst>
          </p:cNvPr>
          <p:cNvSpPr txBox="1"/>
          <p:nvPr/>
        </p:nvSpPr>
        <p:spPr>
          <a:xfrm>
            <a:off x="2107670" y="2270939"/>
            <a:ext cx="4572000" cy="2893100"/>
          </a:xfrm>
          <a:prstGeom prst="rect">
            <a:avLst/>
          </a:prstGeom>
          <a:noFill/>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US" sz="1400" dirty="0">
                <a:solidFill>
                  <a:srgbClr val="000000"/>
                </a:solidFill>
                <a:latin typeface="Consolas" panose="020B0609020204030204" pitchFamily="49" charset="0"/>
              </a:rPr>
              <a:t>{</a:t>
            </a:r>
          </a:p>
          <a:p>
            <a:pPr lvl="1"/>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numbers[] = { 10, 20, 30, 40, 50 };</a:t>
            </a:r>
          </a:p>
          <a:p>
            <a:pPr lvl="1"/>
            <a:endParaRPr lang="en-US" sz="1400" dirty="0">
              <a:solidFill>
                <a:srgbClr val="000000"/>
              </a:solidFill>
              <a:latin typeface="Consolas" panose="020B0609020204030204" pitchFamily="49" charset="0"/>
            </a:endParaRPr>
          </a:p>
          <a:p>
            <a:pPr lvl="1"/>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*numbers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sp>
        <p:nvSpPr>
          <p:cNvPr id="7" name="TextBox 6">
            <a:extLst>
              <a:ext uri="{FF2B5EF4-FFF2-40B4-BE49-F238E27FC236}">
                <a16:creationId xmlns:a16="http://schemas.microsoft.com/office/drawing/2014/main" id="{DC4AF330-B145-4F50-AF09-4632F57E8F48}"/>
              </a:ext>
            </a:extLst>
          </p:cNvPr>
          <p:cNvSpPr txBox="1"/>
          <p:nvPr/>
        </p:nvSpPr>
        <p:spPr>
          <a:xfrm>
            <a:off x="7205786" y="2618155"/>
            <a:ext cx="3005015" cy="3170099"/>
          </a:xfrm>
          <a:prstGeom prst="rect">
            <a:avLst/>
          </a:prstGeom>
          <a:noFill/>
        </p:spPr>
        <p:txBody>
          <a:bodyPr wrap="square" rtlCol="0">
            <a:spAutoFit/>
          </a:bodyPr>
          <a:lstStyle/>
          <a:p>
            <a:r>
              <a:rPr lang="en-US" sz="2000" dirty="0"/>
              <a:t>A: The memory address of numbers</a:t>
            </a:r>
          </a:p>
          <a:p>
            <a:endParaRPr lang="en-US" sz="2000" dirty="0"/>
          </a:p>
          <a:p>
            <a:r>
              <a:rPr lang="en-US" sz="2000" dirty="0"/>
              <a:t>B: It will not compile</a:t>
            </a:r>
          </a:p>
          <a:p>
            <a:endParaRPr lang="en-US" sz="2000" dirty="0"/>
          </a:p>
          <a:p>
            <a:r>
              <a:rPr lang="en-US" sz="2000" dirty="0"/>
              <a:t>C: 10, 20, 30, 40, 50</a:t>
            </a:r>
          </a:p>
          <a:p>
            <a:endParaRPr lang="en-US" sz="2000" dirty="0"/>
          </a:p>
          <a:p>
            <a:r>
              <a:rPr lang="en-US" sz="2000" dirty="0"/>
              <a:t>D: 10</a:t>
            </a:r>
          </a:p>
          <a:p>
            <a:endParaRPr lang="en-US" sz="2000" dirty="0"/>
          </a:p>
          <a:p>
            <a:r>
              <a:rPr lang="en-US" sz="2000" dirty="0"/>
              <a:t>E: None of these</a:t>
            </a:r>
          </a:p>
        </p:txBody>
      </p:sp>
    </p:spTree>
    <p:extLst>
      <p:ext uri="{BB962C8B-B14F-4D97-AF65-F5344CB8AC3E}">
        <p14:creationId xmlns:p14="http://schemas.microsoft.com/office/powerpoint/2010/main" val="3657288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6C49-CA95-47EA-B3BA-4371B6F9D0D1}"/>
              </a:ext>
            </a:extLst>
          </p:cNvPr>
          <p:cNvSpPr>
            <a:spLocks noGrp="1"/>
          </p:cNvSpPr>
          <p:nvPr>
            <p:ph type="title"/>
          </p:nvPr>
        </p:nvSpPr>
        <p:spPr/>
        <p:txBody>
          <a:bodyPr>
            <a:normAutofit/>
          </a:bodyPr>
          <a:lstStyle/>
          <a:p>
            <a:r>
              <a:rPr lang="en-US" dirty="0"/>
              <a:t>Recall: Arrays use memory addresses!</a:t>
            </a:r>
          </a:p>
        </p:txBody>
      </p:sp>
      <p:sp>
        <p:nvSpPr>
          <p:cNvPr id="3" name="Content Placeholder 2">
            <a:extLst>
              <a:ext uri="{FF2B5EF4-FFF2-40B4-BE49-F238E27FC236}">
                <a16:creationId xmlns:a16="http://schemas.microsoft.com/office/drawing/2014/main" id="{A70B563C-5A8C-44FB-BB16-B52BC1785377}"/>
              </a:ext>
            </a:extLst>
          </p:cNvPr>
          <p:cNvSpPr>
            <a:spLocks noGrp="1"/>
          </p:cNvSpPr>
          <p:nvPr>
            <p:ph idx="1"/>
          </p:nvPr>
        </p:nvSpPr>
        <p:spPr/>
        <p:txBody>
          <a:bodyPr/>
          <a:lstStyle/>
          <a:p>
            <a:r>
              <a:rPr lang="en-US" sz="2000" dirty="0"/>
              <a:t>Recall: when storing data in arrays, we remember the memory address of the array’s first item</a:t>
            </a:r>
          </a:p>
          <a:p>
            <a:endParaRPr lang="en-US" sz="2000" dirty="0"/>
          </a:p>
          <a:p>
            <a:r>
              <a:rPr lang="en-US" sz="2000" dirty="0"/>
              <a:t>In C++, an </a:t>
            </a:r>
            <a:r>
              <a:rPr lang="en-US" sz="2000" b="1" dirty="0"/>
              <a:t>array’s name is actually a pointer (pointing to the address of element 0), we can treat array names like pointers.</a:t>
            </a:r>
          </a:p>
          <a:p>
            <a:endParaRPr lang="en-US" sz="2000" dirty="0"/>
          </a:p>
          <a:p>
            <a:r>
              <a:rPr lang="en-US" sz="2000" dirty="0"/>
              <a:t>CAUTION: You CANNOT change the pointer value in an array variable.  This would assign a different memory address to the array, which is illegal.</a:t>
            </a:r>
          </a:p>
          <a:p>
            <a:endParaRPr lang="en-US" dirty="0"/>
          </a:p>
          <a:p>
            <a:endParaRPr lang="en-US" dirty="0"/>
          </a:p>
        </p:txBody>
      </p:sp>
    </p:spTree>
    <p:extLst>
      <p:ext uri="{BB962C8B-B14F-4D97-AF65-F5344CB8AC3E}">
        <p14:creationId xmlns:p14="http://schemas.microsoft.com/office/powerpoint/2010/main" val="350905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9AEA-6E43-4F03-8227-384390B4DC55}"/>
              </a:ext>
            </a:extLst>
          </p:cNvPr>
          <p:cNvSpPr>
            <a:spLocks noGrp="1"/>
          </p:cNvSpPr>
          <p:nvPr>
            <p:ph type="title"/>
          </p:nvPr>
        </p:nvSpPr>
        <p:spPr/>
        <p:txBody>
          <a:bodyPr/>
          <a:lstStyle/>
          <a:p>
            <a:r>
              <a:rPr lang="en-US" dirty="0"/>
              <a:t>What is a pointer?</a:t>
            </a:r>
          </a:p>
        </p:txBody>
      </p:sp>
      <p:sp>
        <p:nvSpPr>
          <p:cNvPr id="3" name="Content Placeholder 2">
            <a:extLst>
              <a:ext uri="{FF2B5EF4-FFF2-40B4-BE49-F238E27FC236}">
                <a16:creationId xmlns:a16="http://schemas.microsoft.com/office/drawing/2014/main" id="{46D02FCD-E4C1-46B9-A094-28F3199559FC}"/>
              </a:ext>
            </a:extLst>
          </p:cNvPr>
          <p:cNvSpPr>
            <a:spLocks noGrp="1"/>
          </p:cNvSpPr>
          <p:nvPr>
            <p:ph idx="1"/>
          </p:nvPr>
        </p:nvSpPr>
        <p:spPr>
          <a:xfrm>
            <a:off x="1981200" y="1600201"/>
            <a:ext cx="3810000" cy="4525963"/>
          </a:xfrm>
        </p:spPr>
        <p:txBody>
          <a:bodyPr>
            <a:normAutofit/>
          </a:bodyPr>
          <a:lstStyle/>
          <a:p>
            <a:pPr marL="0" indent="0">
              <a:buNone/>
            </a:pPr>
            <a:r>
              <a:rPr lang="en-US" sz="2000" b="1" dirty="0"/>
              <a:t>A pointer stores a memory address.</a:t>
            </a:r>
            <a:endParaRPr lang="en-US" sz="2000" dirty="0"/>
          </a:p>
          <a:p>
            <a:pPr lvl="1"/>
            <a:r>
              <a:rPr lang="en-US" sz="2000" dirty="0"/>
              <a:t>It is called a pointer because it “points” to a location in the memory.</a:t>
            </a:r>
          </a:p>
          <a:p>
            <a:pPr lvl="1"/>
            <a:endParaRPr lang="en-US" sz="2000" dirty="0"/>
          </a:p>
          <a:p>
            <a:pPr lvl="1"/>
            <a:r>
              <a:rPr lang="en-US" sz="2000" dirty="0"/>
              <a:t>Some value (int, double, </a:t>
            </a:r>
            <a:r>
              <a:rPr lang="en-US" sz="2000" dirty="0" err="1"/>
              <a:t>etc</a:t>
            </a:r>
            <a:r>
              <a:rPr lang="en-US" sz="2000" dirty="0"/>
              <a:t>) is stored at the memory address</a:t>
            </a:r>
          </a:p>
        </p:txBody>
      </p:sp>
      <p:pic>
        <p:nvPicPr>
          <p:cNvPr id="6" name="Picture 2" descr="Pointers">
            <a:extLst>
              <a:ext uri="{FF2B5EF4-FFF2-40B4-BE49-F238E27FC236}">
                <a16:creationId xmlns:a16="http://schemas.microsoft.com/office/drawing/2014/main" id="{6C9D459B-FE72-4B11-BE33-68F63CDF4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9861" y="1720180"/>
            <a:ext cx="3429000" cy="28479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2FAD41D-A3AF-4486-A81B-11D8E8AF25AB}"/>
              </a:ext>
            </a:extLst>
          </p:cNvPr>
          <p:cNvSpPr txBox="1"/>
          <p:nvPr/>
        </p:nvSpPr>
        <p:spPr>
          <a:xfrm>
            <a:off x="7147595" y="4686029"/>
            <a:ext cx="2353532" cy="369332"/>
          </a:xfrm>
          <a:prstGeom prst="rect">
            <a:avLst/>
          </a:prstGeom>
          <a:noFill/>
        </p:spPr>
        <p:txBody>
          <a:bodyPr wrap="square">
            <a:spAutoFit/>
          </a:bodyPr>
          <a:lstStyle/>
          <a:p>
            <a:r>
              <a:rPr lang="en-US" dirty="0">
                <a:solidFill>
                  <a:srgbClr val="000000"/>
                </a:solidFill>
                <a:latin typeface="Lucida"/>
              </a:rPr>
              <a:t>https://xkcd.com/138/</a:t>
            </a:r>
            <a:endParaRPr lang="en-US" dirty="0"/>
          </a:p>
        </p:txBody>
      </p:sp>
    </p:spTree>
    <p:extLst>
      <p:ext uri="{BB962C8B-B14F-4D97-AF65-F5344CB8AC3E}">
        <p14:creationId xmlns:p14="http://schemas.microsoft.com/office/powerpoint/2010/main" val="4143547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a:t>The Relationship Between Arrays and Pointers</a:t>
            </a:r>
          </a:p>
        </p:txBody>
      </p:sp>
      <p:sp>
        <p:nvSpPr>
          <p:cNvPr id="28675" name="Rectangle 3"/>
          <p:cNvSpPr>
            <a:spLocks noGrp="1" noChangeArrowheads="1"/>
          </p:cNvSpPr>
          <p:nvPr>
            <p:ph idx="1"/>
          </p:nvPr>
        </p:nvSpPr>
        <p:spPr>
          <a:xfrm>
            <a:off x="1981201" y="1806575"/>
            <a:ext cx="8088313" cy="3771900"/>
          </a:xfrm>
        </p:spPr>
        <p:txBody>
          <a:bodyPr>
            <a:normAutofit/>
          </a:bodyPr>
          <a:lstStyle/>
          <a:p>
            <a:pPr marL="0" indent="0">
              <a:buNone/>
            </a:pPr>
            <a:r>
              <a:rPr lang="en-US" altLang="en-US" sz="2000" dirty="0"/>
              <a:t>The array name is the memory address of the first element in an array</a:t>
            </a:r>
          </a:p>
          <a:p>
            <a:pPr lvl="1">
              <a:buFontTx/>
              <a:buNone/>
            </a:pPr>
            <a:r>
              <a:rPr lang="en-US" altLang="en-US" sz="2000" dirty="0"/>
              <a:t>	</a:t>
            </a:r>
            <a:r>
              <a:rPr lang="en-US" altLang="en-US" sz="2000" dirty="0">
                <a:latin typeface="Courier New" panose="02070309020205020404" pitchFamily="49" charset="0"/>
              </a:rPr>
              <a:t>int vals[] = {4, 7, 11};</a:t>
            </a:r>
          </a:p>
          <a:p>
            <a:pPr lvl="1">
              <a:buFontTx/>
              <a:buNone/>
            </a:pPr>
            <a:endParaRPr lang="en-US" altLang="en-US" sz="2000" dirty="0">
              <a:latin typeface="Courier New" panose="02070309020205020404" pitchFamily="49" charset="0"/>
            </a:endParaRPr>
          </a:p>
          <a:p>
            <a:pPr lvl="1">
              <a:buFontTx/>
              <a:buNone/>
            </a:pPr>
            <a:endParaRPr lang="en-US" altLang="en-US" sz="2000" dirty="0">
              <a:latin typeface="Courier New" panose="02070309020205020404" pitchFamily="49" charset="0"/>
            </a:endParaRPr>
          </a:p>
          <a:p>
            <a:pPr lvl="1">
              <a:buFontTx/>
              <a:buNone/>
            </a:pPr>
            <a:r>
              <a:rPr lang="en-US" altLang="en-US" sz="2000" dirty="0">
                <a:latin typeface="Courier New" panose="02070309020205020404" pitchFamily="49" charset="0"/>
              </a:rPr>
              <a:t>	</a:t>
            </a:r>
          </a:p>
          <a:p>
            <a:pPr lvl="1">
              <a:buFontTx/>
              <a:buNone/>
            </a:pPr>
            <a:r>
              <a:rPr lang="en-US" altLang="en-US" sz="2000" dirty="0">
                <a:latin typeface="Courier New" panose="02070309020205020404" pitchFamily="49" charset="0"/>
              </a:rPr>
              <a:t>	</a:t>
            </a:r>
          </a:p>
          <a:p>
            <a:pPr lvl="1">
              <a:buFontTx/>
              <a:buNone/>
            </a:pPr>
            <a:r>
              <a:rPr lang="en-US" altLang="en-US" sz="2000" dirty="0">
                <a:latin typeface="Courier New" panose="02070309020205020404" pitchFamily="49" charset="0"/>
              </a:rPr>
              <a:t>cout &lt;&lt; </a:t>
            </a:r>
            <a:r>
              <a:rPr lang="en-US" altLang="en-US" sz="2000" dirty="0" err="1">
                <a:latin typeface="Courier New" panose="02070309020205020404" pitchFamily="49" charset="0"/>
              </a:rPr>
              <a:t>vals</a:t>
            </a:r>
            <a:r>
              <a:rPr lang="en-US" altLang="en-US" sz="2000" dirty="0">
                <a:latin typeface="Courier New" panose="02070309020205020404" pitchFamily="49" charset="0"/>
              </a:rPr>
              <a:t>;    // displays 0x4a00</a:t>
            </a:r>
          </a:p>
          <a:p>
            <a:pPr lvl="1">
              <a:buFontTx/>
              <a:buNone/>
            </a:pPr>
            <a:r>
              <a:rPr lang="en-US" altLang="en-US" sz="2000" dirty="0">
                <a:latin typeface="Courier New" panose="02070309020205020404" pitchFamily="49" charset="0"/>
              </a:rPr>
              <a:t>cout &lt;&lt; vals[0]; // displays 4</a:t>
            </a:r>
          </a:p>
        </p:txBody>
      </p:sp>
      <p:graphicFrame>
        <p:nvGraphicFramePr>
          <p:cNvPr id="742404" name="Group 4">
            <a:extLst>
              <a:ext uri="{FF2B5EF4-FFF2-40B4-BE49-F238E27FC236}">
                <a16:creationId xmlns:a16="http://schemas.microsoft.com/office/drawing/2014/main" id="{F7D8512A-D282-4C3D-835B-2ADF0F872769}"/>
              </a:ext>
            </a:extLst>
          </p:cNvPr>
          <p:cNvGraphicFramePr>
            <a:graphicFrameLocks noGrp="1"/>
          </p:cNvGraphicFramePr>
          <p:nvPr/>
        </p:nvGraphicFramePr>
        <p:xfrm>
          <a:off x="4050323" y="2741980"/>
          <a:ext cx="2133600" cy="533400"/>
        </p:xfrm>
        <a:graphic>
          <a:graphicData uri="http://schemas.openxmlformats.org/drawingml/2006/table">
            <a:tbl>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ea typeface="ヒラギノ角ゴ Pro W3" pitchFamily="112" charset="-128"/>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12" charset="0"/>
                          <a:ea typeface="ヒラギノ角ゴ Pro W3" pitchFamily="112" charset="-128"/>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12" charset="0"/>
                          <a:ea typeface="ヒラギノ角ゴ Pro W3" pitchFamily="112" charset="-128"/>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686" name="Text Box 14"/>
          <p:cNvSpPr txBox="1">
            <a:spLocks noChangeArrowheads="1"/>
          </p:cNvSpPr>
          <p:nvPr/>
        </p:nvSpPr>
        <p:spPr bwMode="auto">
          <a:xfrm>
            <a:off x="1981200" y="3323067"/>
            <a:ext cx="36535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t>starting address of </a:t>
            </a:r>
            <a:r>
              <a:rPr lang="en-US" altLang="en-US" sz="1800" dirty="0">
                <a:latin typeface="Courier New" panose="02070309020205020404" pitchFamily="49" charset="0"/>
              </a:rPr>
              <a:t>vals</a:t>
            </a:r>
            <a:r>
              <a:rPr lang="en-US" altLang="en-US" sz="1800" dirty="0"/>
              <a:t>: </a:t>
            </a:r>
            <a:r>
              <a:rPr lang="en-US" altLang="en-US" sz="1800" dirty="0">
                <a:latin typeface="Courier New" panose="02070309020205020404" pitchFamily="49" charset="0"/>
              </a:rPr>
              <a:t>0x4a00</a:t>
            </a:r>
            <a:endParaRPr lang="en-US" altLang="en-US" sz="1800"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979D-7F31-4D7E-99DD-3EA8CCACC307}"/>
              </a:ext>
            </a:extLst>
          </p:cNvPr>
          <p:cNvSpPr>
            <a:spLocks noGrp="1"/>
          </p:cNvSpPr>
          <p:nvPr>
            <p:ph type="title"/>
          </p:nvPr>
        </p:nvSpPr>
        <p:spPr/>
        <p:txBody>
          <a:bodyPr>
            <a:normAutofit/>
          </a:bodyPr>
          <a:lstStyle/>
          <a:p>
            <a:r>
              <a:rPr lang="en-US" dirty="0"/>
              <a:t>Arrays and Pointers: Things to remember</a:t>
            </a:r>
          </a:p>
        </p:txBody>
      </p:sp>
      <p:sp>
        <p:nvSpPr>
          <p:cNvPr id="3" name="Content Placeholder 2">
            <a:extLst>
              <a:ext uri="{FF2B5EF4-FFF2-40B4-BE49-F238E27FC236}">
                <a16:creationId xmlns:a16="http://schemas.microsoft.com/office/drawing/2014/main" id="{2661D4BE-3D38-4F62-979A-7EF28266A7B3}"/>
              </a:ext>
            </a:extLst>
          </p:cNvPr>
          <p:cNvSpPr>
            <a:spLocks noGrp="1"/>
          </p:cNvSpPr>
          <p:nvPr>
            <p:ph idx="1"/>
          </p:nvPr>
        </p:nvSpPr>
        <p:spPr/>
        <p:txBody>
          <a:bodyPr>
            <a:normAutofit/>
          </a:bodyPr>
          <a:lstStyle/>
          <a:p>
            <a:pPr marL="457200" indent="-457200">
              <a:buFont typeface="+mj-lt"/>
              <a:buAutoNum type="arabicPeriod"/>
            </a:pPr>
            <a:r>
              <a:rPr lang="en-US" sz="2000" dirty="0"/>
              <a:t>In C++, an array variable is actually a pointer variable which points to the first indexed variable of the array.</a:t>
            </a:r>
            <a:br>
              <a:rPr lang="en-US" sz="2000" dirty="0"/>
            </a:br>
            <a:endParaRPr lang="en-US" sz="2000" dirty="0"/>
          </a:p>
          <a:p>
            <a:pPr marL="457200" indent="-457200">
              <a:buFont typeface="+mj-lt"/>
              <a:buAutoNum type="arabicPeriod"/>
            </a:pPr>
            <a:r>
              <a:rPr lang="en-US" altLang="en-US" sz="2000" dirty="0"/>
              <a:t>No bounds checking is performed on array access, whether using array name or a pointer</a:t>
            </a:r>
          </a:p>
          <a:p>
            <a:pPr marL="457200" indent="-457200">
              <a:buFont typeface="+mj-lt"/>
              <a:buAutoNum type="arabicPeriod"/>
            </a:pPr>
            <a:endParaRPr lang="en-US" sz="2000" dirty="0"/>
          </a:p>
          <a:p>
            <a:pPr marL="457200" indent="-457200">
              <a:buFont typeface="+mj-lt"/>
              <a:buAutoNum type="arabicPeriod"/>
            </a:pPr>
            <a:r>
              <a:rPr lang="en-US" sz="2000" dirty="0"/>
              <a:t>Pointers can be used in functions. </a:t>
            </a:r>
            <a:r>
              <a:rPr lang="en-US" altLang="en-US" sz="2000" dirty="0"/>
              <a:t>You need * in the prototype/declaration and definition.  Use the pointer’s address as argument to the function when calling.</a:t>
            </a:r>
            <a:endParaRPr lang="en-US" altLang="en-US" sz="2000" dirty="0">
              <a:latin typeface="Courier New" panose="02070309020205020404" pitchFamily="49" charset="0"/>
            </a:endParaRPr>
          </a:p>
          <a:p>
            <a:pPr marL="457200" indent="-457200">
              <a:buFont typeface="+mj-lt"/>
              <a:buAutoNum type="arabicPeriod"/>
            </a:pPr>
            <a:endParaRPr lang="en-US" sz="2000" dirty="0"/>
          </a:p>
          <a:p>
            <a:pPr marL="457200" indent="-457200">
              <a:buFont typeface="+mj-lt"/>
              <a:buAutoNum type="arabicPeriod"/>
            </a:pPr>
            <a:r>
              <a:rPr lang="en-US" sz="2000" dirty="0"/>
              <a:t>Functions can return pointers. A function should only return a pointer to data passed into the function or to dynamically allocated memory.  </a:t>
            </a:r>
            <a:r>
              <a:rPr lang="en-US" altLang="en-US" sz="2000" dirty="0"/>
              <a:t>The function must not return a pointer to a local variable in the function.</a:t>
            </a:r>
          </a:p>
        </p:txBody>
      </p:sp>
    </p:spTree>
    <p:extLst>
      <p:ext uri="{BB962C8B-B14F-4D97-AF65-F5344CB8AC3E}">
        <p14:creationId xmlns:p14="http://schemas.microsoft.com/office/powerpoint/2010/main" val="4095386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altLang="en-US" dirty="0"/>
              <a:t>More on the Relationship Between </a:t>
            </a:r>
            <a:br>
              <a:rPr lang="en-US" altLang="en-US" dirty="0"/>
            </a:br>
            <a:r>
              <a:rPr lang="en-US" altLang="en-US" dirty="0"/>
              <a:t>Arrays and Pointers</a:t>
            </a:r>
          </a:p>
        </p:txBody>
      </p:sp>
      <p:sp>
        <p:nvSpPr>
          <p:cNvPr id="30723" name="Rectangle 3"/>
          <p:cNvSpPr>
            <a:spLocks noGrp="1" noChangeArrowheads="1"/>
          </p:cNvSpPr>
          <p:nvPr>
            <p:ph idx="1"/>
          </p:nvPr>
        </p:nvSpPr>
        <p:spPr/>
        <p:txBody>
          <a:bodyPr>
            <a:normAutofit/>
          </a:bodyPr>
          <a:lstStyle/>
          <a:p>
            <a:r>
              <a:rPr lang="en-US" altLang="en-US" sz="2000" dirty="0"/>
              <a:t>Array name can be used as a pointer constant:</a:t>
            </a:r>
          </a:p>
          <a:p>
            <a:pPr lvl="1">
              <a:buClr>
                <a:srgbClr val="3333CC"/>
              </a:buClr>
              <a:buFontTx/>
              <a:buNone/>
            </a:pPr>
            <a:r>
              <a:rPr lang="en-US" altLang="en-US" sz="2000" dirty="0"/>
              <a:t>	</a:t>
            </a:r>
            <a:r>
              <a:rPr lang="en-US" altLang="en-US" sz="2000" dirty="0">
                <a:latin typeface="Courier New" panose="02070309020205020404" pitchFamily="49" charset="0"/>
              </a:rPr>
              <a:t>int vals[] = {4, 7, 11};</a:t>
            </a:r>
          </a:p>
          <a:p>
            <a:pPr lvl="1">
              <a:buClr>
                <a:srgbClr val="3333CC"/>
              </a:buClr>
              <a:buFontTx/>
              <a:buNone/>
            </a:pPr>
            <a:r>
              <a:rPr lang="en-US" altLang="en-US" sz="2000" dirty="0">
                <a:latin typeface="Courier New" panose="02070309020205020404" pitchFamily="49" charset="0"/>
              </a:rPr>
              <a:t>	cout &lt;&lt; *vals;    // displays 4</a:t>
            </a:r>
          </a:p>
          <a:p>
            <a:pPr lvl="1">
              <a:buClr>
                <a:srgbClr val="3333CC"/>
              </a:buClr>
              <a:buFontTx/>
              <a:buNone/>
            </a:pPr>
            <a:endParaRPr lang="en-US" altLang="en-US" sz="2000" dirty="0">
              <a:latin typeface="Courier New" panose="02070309020205020404" pitchFamily="49" charset="0"/>
            </a:endParaRPr>
          </a:p>
          <a:p>
            <a:pPr lvl="1">
              <a:buClr>
                <a:srgbClr val="3333CC"/>
              </a:buClr>
              <a:buFontTx/>
              <a:buNone/>
            </a:pPr>
            <a:endParaRPr lang="en-US" altLang="en-US" sz="2000" dirty="0"/>
          </a:p>
          <a:p>
            <a:r>
              <a:rPr lang="en-US" altLang="en-US" sz="2000" dirty="0"/>
              <a:t>Pointer can be used as an array name:</a:t>
            </a:r>
          </a:p>
          <a:p>
            <a:pPr lvl="1">
              <a:buClr>
                <a:srgbClr val="3333CC"/>
              </a:buClr>
              <a:buFontTx/>
              <a:buNone/>
            </a:pPr>
            <a:r>
              <a:rPr lang="en-US" altLang="en-US" sz="2000" dirty="0"/>
              <a:t>	</a:t>
            </a:r>
            <a:r>
              <a:rPr lang="en-US" altLang="en-US" sz="2000" dirty="0">
                <a:latin typeface="Courier New" panose="02070309020205020404" pitchFamily="49" charset="0"/>
              </a:rPr>
              <a:t>int vals[] = {4, 7, 11};</a:t>
            </a:r>
            <a:endParaRPr lang="en-US" altLang="en-US" sz="2000" dirty="0"/>
          </a:p>
          <a:p>
            <a:pPr lvl="1">
              <a:buClr>
                <a:srgbClr val="3333CC"/>
              </a:buClr>
              <a:buFontTx/>
              <a:buNone/>
            </a:pPr>
            <a:r>
              <a:rPr lang="en-US" altLang="en-US" sz="2000" dirty="0">
                <a:latin typeface="Courier New" panose="02070309020205020404" pitchFamily="49" charset="0"/>
              </a:rPr>
              <a:t>	int *valptr = vals;</a:t>
            </a:r>
          </a:p>
          <a:p>
            <a:pPr lvl="1">
              <a:buClr>
                <a:srgbClr val="3333CC"/>
              </a:buClr>
              <a:buFontTx/>
              <a:buNone/>
            </a:pPr>
            <a:r>
              <a:rPr lang="en-US" altLang="en-US" sz="2000" dirty="0">
                <a:latin typeface="Courier New" panose="02070309020205020404" pitchFamily="49" charset="0"/>
              </a:rPr>
              <a:t>	cout &lt;&lt; valptr[1]; // displays 7</a:t>
            </a:r>
            <a:endParaRPr lang="en-US" altLang="en-US" sz="2000"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7DFC-A321-4B84-BD64-C9F03A003860}"/>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C1A59925-023D-4CB2-9614-CBD2B4E3DC98}"/>
              </a:ext>
            </a:extLst>
          </p:cNvPr>
          <p:cNvSpPr>
            <a:spLocks noGrp="1"/>
          </p:cNvSpPr>
          <p:nvPr>
            <p:ph idx="1"/>
          </p:nvPr>
        </p:nvSpPr>
        <p:spPr/>
        <p:txBody>
          <a:bodyPr>
            <a:normAutofit/>
          </a:bodyPr>
          <a:lstStyle/>
          <a:p>
            <a:pPr marL="0" indent="0">
              <a:buNone/>
            </a:pPr>
            <a:r>
              <a:rPr lang="en-US" sz="2000" dirty="0"/>
              <a:t>Next topics:  </a:t>
            </a:r>
          </a:p>
          <a:p>
            <a:pPr marL="0" indent="0">
              <a:buNone/>
            </a:pPr>
            <a:r>
              <a:rPr lang="en-US" sz="2000" dirty="0"/>
              <a:t>Accessing array elements with pointers</a:t>
            </a:r>
          </a:p>
          <a:p>
            <a:pPr marL="0" indent="0">
              <a:buNone/>
            </a:pPr>
            <a:r>
              <a:rPr lang="en-US" sz="2000" dirty="0"/>
              <a:t>Pointer arithmetic</a:t>
            </a:r>
          </a:p>
          <a:p>
            <a:pPr marL="0" indent="0">
              <a:buNone/>
            </a:pPr>
            <a:r>
              <a:rPr lang="en-US" sz="2000" dirty="0"/>
              <a:t>Using pointers in functions</a:t>
            </a:r>
          </a:p>
        </p:txBody>
      </p:sp>
    </p:spTree>
    <p:extLst>
      <p:ext uri="{BB962C8B-B14F-4D97-AF65-F5344CB8AC3E}">
        <p14:creationId xmlns:p14="http://schemas.microsoft.com/office/powerpoint/2010/main" val="913954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dirty="0"/>
              <a:t>Ways to access array elements using pointers</a:t>
            </a:r>
          </a:p>
        </p:txBody>
      </p:sp>
      <p:sp>
        <p:nvSpPr>
          <p:cNvPr id="35843" name="Rectangle 3"/>
          <p:cNvSpPr>
            <a:spLocks noGrp="1" noChangeArrowheads="1"/>
          </p:cNvSpPr>
          <p:nvPr>
            <p:ph idx="1"/>
          </p:nvPr>
        </p:nvSpPr>
        <p:spPr>
          <a:xfrm>
            <a:off x="1828800" y="1676400"/>
            <a:ext cx="8305800" cy="4419600"/>
          </a:xfrm>
        </p:spPr>
        <p:txBody>
          <a:bodyPr/>
          <a:lstStyle/>
          <a:p>
            <a:pPr marL="0" indent="0">
              <a:buNone/>
            </a:pPr>
            <a:r>
              <a:rPr lang="en-US" altLang="en-US" dirty="0"/>
              <a:t>Array elements can be accessed in many ways:</a:t>
            </a:r>
          </a:p>
        </p:txBody>
      </p:sp>
      <p:graphicFrame>
        <p:nvGraphicFramePr>
          <p:cNvPr id="749572" name="Group 4">
            <a:extLst>
              <a:ext uri="{FF2B5EF4-FFF2-40B4-BE49-F238E27FC236}">
                <a16:creationId xmlns:a16="http://schemas.microsoft.com/office/drawing/2014/main" id="{20B77856-964D-4279-8444-91EB22EEC0F2}"/>
              </a:ext>
            </a:extLst>
          </p:cNvPr>
          <p:cNvGraphicFramePr>
            <a:graphicFrameLocks noGrp="1"/>
          </p:cNvGraphicFramePr>
          <p:nvPr/>
        </p:nvGraphicFramePr>
        <p:xfrm>
          <a:off x="2590800" y="2486025"/>
          <a:ext cx="6629400" cy="3381376"/>
        </p:xfrm>
        <a:graphic>
          <a:graphicData uri="http://schemas.openxmlformats.org/drawingml/2006/table">
            <a:tbl>
              <a:tblPr/>
              <a:tblGrid>
                <a:gridCol w="3048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711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Array access 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ヒラギノ角ゴ Pro W3" pitchFamily="112" charset="-128"/>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array name and </a:t>
                      </a: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vals[2]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pointer to array and </a:t>
                      </a: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valptr[2]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array name and subscript arithmetic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*(vals + 2)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0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pointer to array and subscript arithmetic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*(valptr + 2)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Pointer Arithmetic</a:t>
            </a:r>
          </a:p>
        </p:txBody>
      </p:sp>
      <p:sp>
        <p:nvSpPr>
          <p:cNvPr id="41987" name="Rectangle 3"/>
          <p:cNvSpPr>
            <a:spLocks noGrp="1" noChangeArrowheads="1"/>
          </p:cNvSpPr>
          <p:nvPr>
            <p:ph idx="1"/>
          </p:nvPr>
        </p:nvSpPr>
        <p:spPr>
          <a:xfrm>
            <a:off x="2135189" y="1600200"/>
            <a:ext cx="7843837" cy="3740150"/>
          </a:xfrm>
        </p:spPr>
        <p:txBody>
          <a:bodyPr/>
          <a:lstStyle/>
          <a:p>
            <a:r>
              <a:rPr lang="en-US" altLang="en-US" sz="2400"/>
              <a:t>Operations on pointer variables:</a:t>
            </a:r>
          </a:p>
          <a:p>
            <a:pPr lvl="1">
              <a:buFontTx/>
              <a:buNone/>
            </a:pPr>
            <a:r>
              <a:rPr lang="en-US" altLang="en-US"/>
              <a:t>	</a:t>
            </a:r>
            <a:endParaRPr lang="en-US" altLang="en-US">
              <a:latin typeface="Courier New" panose="02070309020205020404" pitchFamily="49" charset="0"/>
            </a:endParaRPr>
          </a:p>
          <a:p>
            <a:pPr lvl="1">
              <a:buFontTx/>
              <a:buNone/>
            </a:pPr>
            <a:r>
              <a:rPr lang="en-US" altLang="en-US">
                <a:latin typeface="Courier New" panose="02070309020205020404" pitchFamily="49" charset="0"/>
              </a:rPr>
              <a:t>	</a:t>
            </a:r>
            <a:endParaRPr lang="en-US" altLang="en-US"/>
          </a:p>
          <a:p>
            <a:pPr lvl="1">
              <a:buFontTx/>
              <a:buNone/>
            </a:pPr>
            <a:r>
              <a:rPr lang="en-US" altLang="en-US"/>
              <a:t>		</a:t>
            </a:r>
          </a:p>
          <a:p>
            <a:pPr>
              <a:buClr>
                <a:schemeClr val="tx1"/>
              </a:buClr>
              <a:buFont typeface="Times" panose="02020603050405020304" pitchFamily="18" charset="0"/>
              <a:buNone/>
            </a:pPr>
            <a:endParaRPr lang="en-US" altLang="en-US"/>
          </a:p>
        </p:txBody>
      </p:sp>
      <p:graphicFrame>
        <p:nvGraphicFramePr>
          <p:cNvPr id="754692" name="Group 4">
            <a:extLst>
              <a:ext uri="{FF2B5EF4-FFF2-40B4-BE49-F238E27FC236}">
                <a16:creationId xmlns:a16="http://schemas.microsoft.com/office/drawing/2014/main" id="{F57E4897-1CD7-44B2-9B00-030F763CF198}"/>
              </a:ext>
            </a:extLst>
          </p:cNvPr>
          <p:cNvGraphicFramePr>
            <a:graphicFrameLocks noGrp="1"/>
          </p:cNvGraphicFramePr>
          <p:nvPr>
            <p:extLst>
              <p:ext uri="{D42A27DB-BD31-4B8C-83A1-F6EECF244321}">
                <p14:modId xmlns:p14="http://schemas.microsoft.com/office/powerpoint/2010/main" val="3259006398"/>
              </p:ext>
            </p:extLst>
          </p:nvPr>
        </p:nvGraphicFramePr>
        <p:xfrm>
          <a:off x="1905000" y="2133600"/>
          <a:ext cx="8382000" cy="3790950"/>
        </p:xfrm>
        <a:graphic>
          <a:graphicData uri="http://schemas.openxmlformats.org/drawingml/2006/table">
            <a:tbl>
              <a:tblPr/>
              <a:tblGrid>
                <a:gridCol w="3091543">
                  <a:extLst>
                    <a:ext uri="{9D8B030D-6E8A-4147-A177-3AD203B41FA5}">
                      <a16:colId xmlns:a16="http://schemas.microsoft.com/office/drawing/2014/main" val="20000"/>
                    </a:ext>
                  </a:extLst>
                </a:gridCol>
                <a:gridCol w="5290457">
                  <a:extLst>
                    <a:ext uri="{9D8B030D-6E8A-4147-A177-3AD203B41FA5}">
                      <a16:colId xmlns:a16="http://schemas.microsoft.com/office/drawing/2014/main" val="20001"/>
                    </a:ext>
                  </a:extLst>
                </a:gridCol>
              </a:tblGrid>
              <a:tr h="1092200">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ヒラギノ角ゴ Pro W3" pitchFamily="112" charset="-128"/>
                        </a:rPr>
                        <a:t>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ヒラギノ角ゴ Pro W3" pitchFamily="112" charset="-128"/>
                        </a:rPr>
                        <a:t>Example</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int vals[]={4,7,11}; </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int *valptr = vals;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8338">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valptr++; // points at 7</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valptr--; // now points at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 - </a:t>
                      </a:r>
                      <a:r>
                        <a:rPr kumimoji="0" lang="en-US" sz="1800" b="0" i="0" u="none" strike="noStrike" cap="none" normalizeH="0" baseline="0">
                          <a:ln>
                            <a:noFill/>
                          </a:ln>
                          <a:solidFill>
                            <a:schemeClr val="tx1"/>
                          </a:solidFill>
                          <a:effectLst/>
                          <a:latin typeface="Arial" charset="0"/>
                          <a:ea typeface="ヒラギノ角ゴ Pro W3" pitchFamily="112" charset="-128"/>
                        </a:rPr>
                        <a:t>(pointer and </a:t>
                      </a: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int</a:t>
                      </a:r>
                      <a:r>
                        <a:rPr kumimoji="0" lang="en-US" sz="1800" b="0" i="0" u="none" strike="noStrike" cap="none" normalizeH="0" baseline="0">
                          <a:ln>
                            <a:noFill/>
                          </a:ln>
                          <a:solidFill>
                            <a:schemeClr val="tx1"/>
                          </a:solidFill>
                          <a:effectLst/>
                          <a:latin typeface="Arial"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cout &lt;&lt; *(valptr + 2); // 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8338">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 </a:t>
                      </a:r>
                      <a:r>
                        <a:rPr kumimoji="0" lang="en-US" sz="1800" b="0" i="0" u="none" strike="noStrike" cap="none" normalizeH="0" baseline="0" dirty="0">
                          <a:ln>
                            <a:noFill/>
                          </a:ln>
                          <a:solidFill>
                            <a:schemeClr val="tx1"/>
                          </a:solidFill>
                          <a:effectLst/>
                          <a:latin typeface="Arial" charset="0"/>
                          <a:ea typeface="ヒラギノ角ゴ Pro W3" pitchFamily="112" charset="-128"/>
                        </a:rPr>
                        <a:t>(pointer and </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int</a:t>
                      </a:r>
                      <a:r>
                        <a:rPr kumimoji="0" lang="en-US" sz="1800" b="0" i="0" u="none" strike="noStrike" cap="none" normalizeH="0" baseline="0" dirty="0">
                          <a:ln>
                            <a:noFill/>
                          </a:ln>
                          <a:solidFill>
                            <a:schemeClr val="tx1"/>
                          </a:solidFill>
                          <a:effectLst/>
                          <a:latin typeface="Arial"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valptr = vals; // points at 4</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valptr += 2;   // points at 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5024">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 </a:t>
                      </a:r>
                      <a:r>
                        <a:rPr kumimoji="0" lang="en-US" sz="1800" b="0" i="0" u="none" strike="noStrike" cap="none" normalizeH="0" baseline="0">
                          <a:ln>
                            <a:noFill/>
                          </a:ln>
                          <a:solidFill>
                            <a:schemeClr val="tx1"/>
                          </a:solidFill>
                          <a:effectLst/>
                          <a:latin typeface="Arial" charset="0"/>
                          <a:ea typeface="ヒラギノ角ゴ Pro W3" pitchFamily="112" charset="-128"/>
                        </a:rPr>
                        <a:t>(pointer from pointer)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cout &lt;&lt; valptr–val; // difference</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//(number of ints) between valptr</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and val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Comparing Pointers</a:t>
            </a:r>
          </a:p>
        </p:txBody>
      </p:sp>
      <p:sp>
        <p:nvSpPr>
          <p:cNvPr id="49155" name="Rectangle 3"/>
          <p:cNvSpPr>
            <a:spLocks noGrp="1" noChangeArrowheads="1"/>
          </p:cNvSpPr>
          <p:nvPr>
            <p:ph idx="1"/>
          </p:nvPr>
        </p:nvSpPr>
        <p:spPr/>
        <p:txBody>
          <a:bodyPr>
            <a:normAutofit/>
          </a:bodyPr>
          <a:lstStyle/>
          <a:p>
            <a:pPr>
              <a:lnSpc>
                <a:spcPct val="85000"/>
              </a:lnSpc>
            </a:pPr>
            <a:r>
              <a:rPr lang="en-US" altLang="en-US" sz="2000" dirty="0"/>
              <a:t>Relational operators (</a:t>
            </a:r>
            <a:r>
              <a:rPr lang="en-US" altLang="en-US" sz="2000" dirty="0">
                <a:latin typeface="Courier New" panose="02070309020205020404" pitchFamily="49" charset="0"/>
              </a:rPr>
              <a:t>&lt;</a:t>
            </a:r>
            <a:r>
              <a:rPr lang="en-US" altLang="en-US" sz="2000" dirty="0"/>
              <a:t>, </a:t>
            </a:r>
            <a:r>
              <a:rPr lang="en-US" altLang="en-US" sz="2000" dirty="0">
                <a:latin typeface="Courier New" panose="02070309020205020404" pitchFamily="49" charset="0"/>
              </a:rPr>
              <a:t>&gt;=</a:t>
            </a:r>
            <a:r>
              <a:rPr lang="en-US" altLang="en-US" sz="2000" dirty="0"/>
              <a:t>, etc.) can be used to compare addresses in pointers</a:t>
            </a:r>
          </a:p>
          <a:p>
            <a:pPr>
              <a:lnSpc>
                <a:spcPct val="85000"/>
              </a:lnSpc>
            </a:pPr>
            <a:r>
              <a:rPr lang="en-US" altLang="en-US" sz="2000" dirty="0"/>
              <a:t>Comparing addresses </a:t>
            </a:r>
            <a:r>
              <a:rPr lang="en-US" altLang="en-US" sz="2000" u="sng" dirty="0"/>
              <a:t>in</a:t>
            </a:r>
            <a:r>
              <a:rPr lang="en-US" altLang="en-US" sz="2000" dirty="0"/>
              <a:t> pointers is not the same as comparing contents </a:t>
            </a:r>
            <a:r>
              <a:rPr lang="en-US" altLang="en-US" sz="2000" u="sng" dirty="0"/>
              <a:t>pointed at by</a:t>
            </a:r>
            <a:r>
              <a:rPr lang="en-US" altLang="en-US" sz="2000" dirty="0"/>
              <a:t> pointers:</a:t>
            </a:r>
          </a:p>
          <a:p>
            <a:pPr lvl="1">
              <a:lnSpc>
                <a:spcPct val="85000"/>
              </a:lnSpc>
              <a:buFontTx/>
              <a:buNone/>
            </a:pPr>
            <a:r>
              <a:rPr lang="en-US" altLang="en-US" sz="2000" dirty="0"/>
              <a:t>	</a:t>
            </a:r>
            <a:br>
              <a:rPr lang="en-US" altLang="en-US" sz="2000" dirty="0"/>
            </a:br>
            <a:r>
              <a:rPr lang="en-US" altLang="en-US" sz="2000" dirty="0">
                <a:latin typeface="Courier New" panose="02070309020205020404" pitchFamily="49" charset="0"/>
              </a:rPr>
              <a:t>if (ptr1 == ptr2)   // compares addresses</a:t>
            </a:r>
          </a:p>
          <a:p>
            <a:pPr lvl="1">
              <a:lnSpc>
                <a:spcPct val="85000"/>
              </a:lnSpc>
              <a:buFontTx/>
              <a:buNone/>
            </a:pPr>
            <a:endParaRPr lang="en-US" altLang="en-US" sz="2000" dirty="0">
              <a:latin typeface="Courier New" panose="02070309020205020404" pitchFamily="49" charset="0"/>
            </a:endParaRPr>
          </a:p>
          <a:p>
            <a:pPr lvl="1">
              <a:lnSpc>
                <a:spcPct val="85000"/>
              </a:lnSpc>
              <a:buFontTx/>
              <a:buNone/>
            </a:pPr>
            <a:r>
              <a:rPr lang="en-US" altLang="en-US" sz="2000" dirty="0">
                <a:latin typeface="Courier New" panose="02070309020205020404" pitchFamily="49" charset="0"/>
              </a:rPr>
              <a:t>	if (*ptr1 == *ptr2) // compares contents</a:t>
            </a:r>
            <a:endParaRPr lang="en-US" altLang="en-US" sz="2000"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Pointers as Function Parameters</a:t>
            </a:r>
          </a:p>
        </p:txBody>
      </p:sp>
      <p:sp>
        <p:nvSpPr>
          <p:cNvPr id="52227" name="Rectangle 3"/>
          <p:cNvSpPr>
            <a:spLocks noGrp="1" noChangeArrowheads="1"/>
          </p:cNvSpPr>
          <p:nvPr>
            <p:ph idx="1"/>
          </p:nvPr>
        </p:nvSpPr>
        <p:spPr>
          <a:xfrm>
            <a:off x="1828800" y="1828800"/>
            <a:ext cx="8686800" cy="4114800"/>
          </a:xfrm>
        </p:spPr>
        <p:txBody>
          <a:bodyPr>
            <a:normAutofit lnSpcReduction="10000"/>
          </a:bodyPr>
          <a:lstStyle/>
          <a:p>
            <a:pPr marL="0" indent="0">
              <a:lnSpc>
                <a:spcPct val="85000"/>
              </a:lnSpc>
              <a:buNone/>
            </a:pPr>
            <a:r>
              <a:rPr lang="en-US" altLang="en-US" sz="2000" dirty="0"/>
              <a:t>A pointer can be a parameter</a:t>
            </a:r>
          </a:p>
          <a:p>
            <a:pPr marL="0" indent="0">
              <a:lnSpc>
                <a:spcPct val="85000"/>
              </a:lnSpc>
              <a:buNone/>
            </a:pPr>
            <a:r>
              <a:rPr lang="en-US" altLang="en-US" sz="2000" dirty="0"/>
              <a:t>Works like reference variable to allow change to argument from within function</a:t>
            </a:r>
          </a:p>
          <a:p>
            <a:pPr marL="0" indent="0">
              <a:lnSpc>
                <a:spcPct val="85000"/>
              </a:lnSpc>
              <a:buNone/>
            </a:pPr>
            <a:endParaRPr lang="en-US" altLang="en-US" sz="2000" dirty="0"/>
          </a:p>
          <a:p>
            <a:pPr marL="0" indent="0">
              <a:lnSpc>
                <a:spcPct val="85000"/>
              </a:lnSpc>
              <a:buNone/>
            </a:pPr>
            <a:r>
              <a:rPr lang="en-US" altLang="en-US" sz="2000" dirty="0"/>
              <a:t>Requires:</a:t>
            </a:r>
          </a:p>
          <a:p>
            <a:pPr marL="939800" lvl="1" indent="-533400">
              <a:lnSpc>
                <a:spcPct val="85000"/>
              </a:lnSpc>
              <a:buClr>
                <a:schemeClr val="tx1"/>
              </a:buClr>
              <a:buSzPct val="80000"/>
              <a:buFontTx/>
              <a:buAutoNum type="arabicParenR"/>
            </a:pPr>
            <a:r>
              <a:rPr lang="en-US" altLang="en-US" sz="2000" dirty="0"/>
              <a:t>asterisk * on parameter in the function’s prototype/declaration and definition</a:t>
            </a:r>
          </a:p>
          <a:p>
            <a:pPr marL="939800" lvl="1" indent="-533400">
              <a:lnSpc>
                <a:spcPct val="85000"/>
              </a:lnSpc>
              <a:buNone/>
            </a:pPr>
            <a:r>
              <a:rPr lang="en-US" altLang="en-US" sz="1400" dirty="0">
                <a:latin typeface="Courier New" panose="02070309020205020404" pitchFamily="49" charset="0"/>
              </a:rPr>
              <a:t>		void </a:t>
            </a:r>
            <a:r>
              <a:rPr lang="en-US" altLang="en-US" sz="1400" dirty="0" err="1">
                <a:latin typeface="Courier New" panose="02070309020205020404" pitchFamily="49" charset="0"/>
              </a:rPr>
              <a:t>getNum</a:t>
            </a:r>
            <a:r>
              <a:rPr lang="en-US" altLang="en-US" sz="1400" dirty="0">
                <a:latin typeface="Courier New" panose="02070309020205020404" pitchFamily="49" charset="0"/>
              </a:rPr>
              <a:t>(int *</a:t>
            </a:r>
            <a:r>
              <a:rPr lang="en-US" altLang="en-US" sz="1400" dirty="0" err="1">
                <a:latin typeface="Courier New" panose="02070309020205020404" pitchFamily="49" charset="0"/>
              </a:rPr>
              <a:t>ptr</a:t>
            </a:r>
            <a:r>
              <a:rPr lang="en-US" altLang="en-US" sz="1400" dirty="0">
                <a:latin typeface="Courier New" panose="02070309020205020404" pitchFamily="49" charset="0"/>
              </a:rPr>
              <a:t>); // </a:t>
            </a:r>
            <a:r>
              <a:rPr lang="en-US" altLang="en-US" sz="1400" dirty="0" err="1">
                <a:latin typeface="Courier New" panose="02070309020205020404" pitchFamily="49" charset="0"/>
              </a:rPr>
              <a:t>ptr</a:t>
            </a:r>
            <a:r>
              <a:rPr lang="en-US" altLang="en-US" sz="1400" dirty="0">
                <a:latin typeface="Courier New" panose="02070309020205020404" pitchFamily="49" charset="0"/>
              </a:rPr>
              <a:t> is pointer to an int </a:t>
            </a:r>
          </a:p>
          <a:p>
            <a:pPr marL="939800" lvl="1" indent="-533400">
              <a:lnSpc>
                <a:spcPct val="85000"/>
              </a:lnSpc>
              <a:buNone/>
            </a:pPr>
            <a:endParaRPr lang="en-US" altLang="en-US" sz="1400" dirty="0">
              <a:latin typeface="Courier New" panose="02070309020205020404" pitchFamily="49" charset="0"/>
            </a:endParaRPr>
          </a:p>
          <a:p>
            <a:pPr marL="939800" lvl="1" indent="-533400">
              <a:lnSpc>
                <a:spcPct val="85000"/>
              </a:lnSpc>
              <a:buClr>
                <a:schemeClr val="tx1"/>
              </a:buClr>
              <a:buSzPct val="80000"/>
              <a:buFontTx/>
              <a:buAutoNum type="arabicParenR" startAt="2"/>
            </a:pPr>
            <a:r>
              <a:rPr lang="en-US" altLang="en-US" sz="2000" dirty="0"/>
              <a:t>Use asterisk </a:t>
            </a:r>
            <a:r>
              <a:rPr lang="en-US" altLang="en-US" sz="2000" b="1" dirty="0">
                <a:latin typeface="Courier New" panose="02070309020205020404" pitchFamily="49" charset="0"/>
              </a:rPr>
              <a:t>*</a:t>
            </a:r>
            <a:r>
              <a:rPr lang="en-US" altLang="en-US" sz="2000" b="1" dirty="0"/>
              <a:t> </a:t>
            </a:r>
            <a:r>
              <a:rPr lang="en-US" altLang="en-US" sz="2000" dirty="0"/>
              <a:t>in body to dereference the pointer and return the value at that location</a:t>
            </a:r>
          </a:p>
          <a:p>
            <a:pPr marL="533400" indent="-533400">
              <a:lnSpc>
                <a:spcPct val="85000"/>
              </a:lnSpc>
              <a:buNone/>
            </a:pPr>
            <a:r>
              <a:rPr lang="en-US" altLang="en-US" sz="2000" dirty="0"/>
              <a:t>			</a:t>
            </a:r>
            <a:r>
              <a:rPr lang="en-US" altLang="en-US" sz="1400" dirty="0" err="1">
                <a:latin typeface="Courier New" panose="02070309020205020404" pitchFamily="49" charset="0"/>
              </a:rPr>
              <a:t>cin</a:t>
            </a:r>
            <a:r>
              <a:rPr lang="en-US" altLang="en-US" sz="1400" dirty="0">
                <a:latin typeface="Courier New" panose="02070309020205020404" pitchFamily="49" charset="0"/>
              </a:rPr>
              <a:t> &gt;&gt; *</a:t>
            </a:r>
            <a:r>
              <a:rPr lang="en-US" altLang="en-US" sz="1400" dirty="0" err="1">
                <a:latin typeface="Courier New" panose="02070309020205020404" pitchFamily="49" charset="0"/>
              </a:rPr>
              <a:t>ptr</a:t>
            </a:r>
            <a:r>
              <a:rPr lang="en-US" altLang="en-US" sz="1400" dirty="0">
                <a:latin typeface="Courier New" panose="02070309020205020404" pitchFamily="49" charset="0"/>
              </a:rPr>
              <a:t>;     </a:t>
            </a:r>
          </a:p>
          <a:p>
            <a:pPr marL="533400" indent="-533400">
              <a:lnSpc>
                <a:spcPct val="85000"/>
              </a:lnSpc>
              <a:buNone/>
            </a:pPr>
            <a:endParaRPr lang="en-US" altLang="en-US" sz="1400" dirty="0">
              <a:latin typeface="Courier New" panose="02070309020205020404" pitchFamily="49" charset="0"/>
            </a:endParaRPr>
          </a:p>
          <a:p>
            <a:pPr marL="939800" lvl="1" indent="-533400">
              <a:lnSpc>
                <a:spcPct val="85000"/>
              </a:lnSpc>
              <a:buClr>
                <a:schemeClr val="tx1"/>
              </a:buClr>
              <a:buSzPct val="80000"/>
              <a:buFontTx/>
              <a:buAutoNum type="arabicParenR" startAt="3"/>
            </a:pPr>
            <a:r>
              <a:rPr lang="en-US" altLang="en-US" sz="2000" dirty="0"/>
              <a:t>Use the pointer’s address as argument to the function when calling</a:t>
            </a:r>
            <a:endParaRPr lang="en-US" altLang="en-US" sz="2000" dirty="0">
              <a:latin typeface="Courier New" panose="02070309020205020404" pitchFamily="49" charset="0"/>
            </a:endParaRPr>
          </a:p>
          <a:p>
            <a:pPr marL="939800" lvl="1" indent="-533400">
              <a:lnSpc>
                <a:spcPct val="85000"/>
              </a:lnSpc>
              <a:buClr>
                <a:schemeClr val="tx1"/>
              </a:buClr>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getNum</a:t>
            </a:r>
            <a:r>
              <a:rPr lang="en-US" altLang="en-US" sz="1400" dirty="0">
                <a:latin typeface="Courier New" panose="02070309020205020404" pitchFamily="49" charset="0"/>
              </a:rPr>
              <a:t>(&amp;num);     // pass address of num to </a:t>
            </a:r>
            <a:r>
              <a:rPr lang="en-US" altLang="en-US" sz="1400" dirty="0" err="1">
                <a:latin typeface="Courier New" panose="02070309020205020404" pitchFamily="49" charset="0"/>
              </a:rPr>
              <a:t>getNum</a:t>
            </a:r>
            <a:r>
              <a:rPr lang="en-US" altLang="en-US" sz="1400" dirty="0">
                <a:latin typeface="Courier New" panose="02070309020205020404" pitchFamily="49" charset="0"/>
              </a:rPr>
              <a:t>  </a:t>
            </a:r>
            <a:endParaRPr lang="en-US" altLang="en-US" sz="1400"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BA63-24B4-403F-BAA5-E5C45948E1BC}"/>
              </a:ext>
            </a:extLst>
          </p:cNvPr>
          <p:cNvSpPr>
            <a:spLocks noGrp="1"/>
          </p:cNvSpPr>
          <p:nvPr>
            <p:ph type="title"/>
          </p:nvPr>
        </p:nvSpPr>
        <p:spPr>
          <a:xfrm>
            <a:off x="7882359" y="477838"/>
            <a:ext cx="2586348" cy="1143000"/>
          </a:xfrm>
        </p:spPr>
        <p:txBody>
          <a:bodyPr>
            <a:normAutofit fontScale="90000"/>
          </a:bodyPr>
          <a:lstStyle/>
          <a:p>
            <a:r>
              <a:rPr lang="en-US" dirty="0"/>
              <a:t>Example: pointers in functions</a:t>
            </a:r>
          </a:p>
        </p:txBody>
      </p:sp>
      <p:sp>
        <p:nvSpPr>
          <p:cNvPr id="6" name="TextBox 5">
            <a:extLst>
              <a:ext uri="{FF2B5EF4-FFF2-40B4-BE49-F238E27FC236}">
                <a16:creationId xmlns:a16="http://schemas.microsoft.com/office/drawing/2014/main" id="{7228891B-FBC7-49E3-A9E9-65178EAEB876}"/>
              </a:ext>
            </a:extLst>
          </p:cNvPr>
          <p:cNvSpPr txBox="1"/>
          <p:nvPr/>
        </p:nvSpPr>
        <p:spPr>
          <a:xfrm>
            <a:off x="1801446" y="3054"/>
            <a:ext cx="7817116" cy="6863417"/>
          </a:xfrm>
          <a:prstGeom prst="rect">
            <a:avLst/>
          </a:prstGeom>
          <a:noFill/>
        </p:spPr>
        <p:txBody>
          <a:bodyPr wrap="square">
            <a:spAutoFit/>
          </a:bodyPr>
          <a:lstStyle/>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//This program uses two functions that accept</a:t>
            </a:r>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//addresses of variables as arguments</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//function declarations</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getNumber</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a:t>
            </a:r>
          </a:p>
          <a:p>
            <a:r>
              <a:rPr lang="en-US" sz="1000" dirty="0">
                <a:solidFill>
                  <a:srgbClr val="008000"/>
                </a:solidFill>
                <a:latin typeface="Consolas" panose="020B0609020204030204" pitchFamily="49" charset="0"/>
              </a:rPr>
              <a:t>//Precondition: input parameter is a valid memory address</a:t>
            </a:r>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//Postcondition: prompts user for an int number to store at the address</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doubleValue</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a:t>
            </a:r>
          </a:p>
          <a:p>
            <a:r>
              <a:rPr lang="en-US" sz="1000" dirty="0">
                <a:solidFill>
                  <a:srgbClr val="008000"/>
                </a:solidFill>
                <a:latin typeface="Consolas" panose="020B0609020204030204" pitchFamily="49" charset="0"/>
              </a:rPr>
              <a:t>//Precondition: input parameter is a valid memory address and contains an int value</a:t>
            </a:r>
            <a:endParaRPr lang="en-US" sz="1000" dirty="0">
              <a:solidFill>
                <a:srgbClr val="000000"/>
              </a:solidFill>
              <a:latin typeface="Consolas" panose="020B0609020204030204" pitchFamily="49" charset="0"/>
            </a:endParaRPr>
          </a:p>
          <a:p>
            <a:r>
              <a:rPr lang="en-US" sz="1000" dirty="0">
                <a:solidFill>
                  <a:srgbClr val="008000"/>
                </a:solidFill>
                <a:latin typeface="Consolas" panose="020B0609020204030204" pitchFamily="49" charset="0"/>
              </a:rPr>
              <a:t>//Postcondition: doubles the int value located at the input memory address</a:t>
            </a:r>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number;</a:t>
            </a:r>
          </a:p>
          <a:p>
            <a:pPr lvl="1"/>
            <a:r>
              <a:rPr lang="en-US" sz="1000" dirty="0">
                <a:solidFill>
                  <a:srgbClr val="008000"/>
                </a:solidFill>
                <a:latin typeface="Consolas" panose="020B0609020204030204" pitchFamily="49" charset="0"/>
              </a:rPr>
              <a:t>// Call </a:t>
            </a:r>
            <a:r>
              <a:rPr lang="en-US" sz="1000" dirty="0" err="1">
                <a:solidFill>
                  <a:srgbClr val="008000"/>
                </a:solidFill>
                <a:latin typeface="Consolas" panose="020B0609020204030204" pitchFamily="49" charset="0"/>
              </a:rPr>
              <a:t>getNumber</a:t>
            </a:r>
            <a:r>
              <a:rPr lang="en-US" sz="1000" dirty="0">
                <a:solidFill>
                  <a:srgbClr val="008000"/>
                </a:solidFill>
                <a:latin typeface="Consolas" panose="020B0609020204030204" pitchFamily="49" charset="0"/>
              </a:rPr>
              <a:t> and pass the address of number...</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getNumber</a:t>
            </a:r>
            <a:r>
              <a:rPr lang="en-US" sz="1000" dirty="0">
                <a:solidFill>
                  <a:srgbClr val="000000"/>
                </a:solidFill>
                <a:latin typeface="Consolas" panose="020B0609020204030204" pitchFamily="49" charset="0"/>
              </a:rPr>
              <a:t>(&amp;number);</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Call </a:t>
            </a:r>
            <a:r>
              <a:rPr lang="en-US" sz="1000" dirty="0" err="1">
                <a:solidFill>
                  <a:srgbClr val="008000"/>
                </a:solidFill>
                <a:latin typeface="Consolas" panose="020B0609020204030204" pitchFamily="49" charset="0"/>
              </a:rPr>
              <a:t>doubleValue</a:t>
            </a:r>
            <a:r>
              <a:rPr lang="en-US" sz="1000" dirty="0">
                <a:solidFill>
                  <a:srgbClr val="008000"/>
                </a:solidFill>
                <a:latin typeface="Consolas" panose="020B0609020204030204" pitchFamily="49" charset="0"/>
              </a:rPr>
              <a:t> and pass the address of number...</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doubleValue</a:t>
            </a:r>
            <a:r>
              <a:rPr lang="en-US" sz="1000" dirty="0">
                <a:solidFill>
                  <a:srgbClr val="000000"/>
                </a:solidFill>
                <a:latin typeface="Consolas" panose="020B0609020204030204" pitchFamily="49" charset="0"/>
              </a:rPr>
              <a:t>(&amp;number);</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 display the value in number:</a:t>
            </a:r>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"Your number doubled is: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number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getNumber</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input</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"Enter an integer number: "</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cin</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&gt;&gt;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input</a:t>
            </a:r>
            <a:r>
              <a:rPr lang="en-US" sz="1000" dirty="0">
                <a:solidFill>
                  <a:srgbClr val="000000"/>
                </a:solidFill>
                <a:latin typeface="Consolas" panose="020B0609020204030204" pitchFamily="49" charset="0"/>
              </a:rPr>
              <a:t>;</a:t>
            </a: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"You entered: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input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".\n"</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doubleValue</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val</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pPr marL="463550" indent="-463550"/>
            <a:r>
              <a:rPr lang="en-US" sz="1000" dirty="0">
                <a:solidFill>
                  <a:srgbClr val="000000"/>
                </a:solidFill>
                <a:latin typeface="Consolas" panose="020B0609020204030204" pitchFamily="49" charset="0"/>
              </a:rPr>
              <a:t>	*</a:t>
            </a:r>
            <a:r>
              <a:rPr lang="en-US" sz="1000" dirty="0" err="1">
                <a:solidFill>
                  <a:srgbClr val="808080"/>
                </a:solidFill>
                <a:latin typeface="Consolas" panose="020B0609020204030204" pitchFamily="49" charset="0"/>
              </a:rPr>
              <a:t>val</a:t>
            </a:r>
            <a:r>
              <a:rPr lang="en-US" sz="1000" dirty="0">
                <a:solidFill>
                  <a:srgbClr val="000000"/>
                </a:solidFill>
                <a:latin typeface="Consolas" panose="020B0609020204030204" pitchFamily="49" charset="0"/>
              </a:rPr>
              <a:t> = *</a:t>
            </a:r>
            <a:r>
              <a:rPr lang="en-US" sz="1000" dirty="0" err="1">
                <a:solidFill>
                  <a:srgbClr val="808080"/>
                </a:solidFill>
                <a:latin typeface="Consolas" panose="020B0609020204030204" pitchFamily="49" charset="0"/>
              </a:rPr>
              <a:t>val</a:t>
            </a:r>
            <a:r>
              <a:rPr lang="en-US" sz="1000" dirty="0">
                <a:solidFill>
                  <a:srgbClr val="000000"/>
                </a:solidFill>
                <a:latin typeface="Consolas" panose="020B0609020204030204" pitchFamily="49" charset="0"/>
              </a:rPr>
              <a:t> * 2;</a:t>
            </a:r>
          </a:p>
          <a:p>
            <a:r>
              <a:rPr lang="en-US" sz="1000" dirty="0">
                <a:solidFill>
                  <a:srgbClr val="000000"/>
                </a:solidFill>
                <a:latin typeface="Consolas" panose="020B0609020204030204" pitchFamily="49" charset="0"/>
              </a:rPr>
              <a:t>}</a:t>
            </a:r>
            <a:endParaRPr lang="en-US" sz="1000" dirty="0"/>
          </a:p>
        </p:txBody>
      </p:sp>
      <p:sp>
        <p:nvSpPr>
          <p:cNvPr id="8" name="TextBox 7">
            <a:extLst>
              <a:ext uri="{FF2B5EF4-FFF2-40B4-BE49-F238E27FC236}">
                <a16:creationId xmlns:a16="http://schemas.microsoft.com/office/drawing/2014/main" id="{916B38B5-F516-4902-926C-4E92DB099A93}"/>
              </a:ext>
            </a:extLst>
          </p:cNvPr>
          <p:cNvSpPr txBox="1"/>
          <p:nvPr/>
        </p:nvSpPr>
        <p:spPr>
          <a:xfrm>
            <a:off x="6940062" y="2486460"/>
            <a:ext cx="3591169" cy="3347840"/>
          </a:xfrm>
          <a:prstGeom prst="rect">
            <a:avLst/>
          </a:prstGeom>
          <a:solidFill>
            <a:srgbClr val="FFFF00"/>
          </a:solidFill>
        </p:spPr>
        <p:txBody>
          <a:bodyPr wrap="square">
            <a:spAutoFit/>
          </a:bodyPr>
          <a:lstStyle/>
          <a:p>
            <a:pPr>
              <a:lnSpc>
                <a:spcPct val="85000"/>
              </a:lnSpc>
            </a:pPr>
            <a:r>
              <a:rPr lang="en-US" altLang="en-US" sz="2000" dirty="0"/>
              <a:t>Note how the pointer is used in functions:</a:t>
            </a:r>
          </a:p>
          <a:p>
            <a:pPr>
              <a:lnSpc>
                <a:spcPct val="85000"/>
              </a:lnSpc>
            </a:pPr>
            <a:endParaRPr lang="en-US" altLang="en-US" sz="2000" dirty="0"/>
          </a:p>
          <a:p>
            <a:pPr marL="939800" lvl="1" indent="-533400">
              <a:lnSpc>
                <a:spcPct val="85000"/>
              </a:lnSpc>
              <a:buClr>
                <a:schemeClr val="tx1"/>
              </a:buClr>
              <a:buSzPct val="80000"/>
              <a:buFontTx/>
              <a:buAutoNum type="arabicParenR"/>
            </a:pPr>
            <a:r>
              <a:rPr lang="en-US" altLang="en-US" sz="2000" dirty="0"/>
              <a:t> asterisk in the prototype/declaration and definition</a:t>
            </a:r>
          </a:p>
          <a:p>
            <a:pPr marL="939800" lvl="1" indent="-533400">
              <a:lnSpc>
                <a:spcPct val="85000"/>
              </a:lnSpc>
            </a:pPr>
            <a:endParaRPr lang="en-US" altLang="en-US" sz="1400" dirty="0">
              <a:latin typeface="Courier New" panose="02070309020205020404" pitchFamily="49" charset="0"/>
            </a:endParaRPr>
          </a:p>
          <a:p>
            <a:pPr marL="939800" lvl="1" indent="-533400">
              <a:lnSpc>
                <a:spcPct val="85000"/>
              </a:lnSpc>
              <a:buClr>
                <a:schemeClr val="tx1"/>
              </a:buClr>
              <a:buSzPct val="80000"/>
              <a:buFontTx/>
              <a:buAutoNum type="arabicParenR" startAt="2"/>
            </a:pPr>
            <a:r>
              <a:rPr lang="en-US" altLang="en-US" sz="2000" dirty="0"/>
              <a:t> asterisk </a:t>
            </a:r>
            <a:r>
              <a:rPr lang="en-US" altLang="en-US" sz="2000" b="1" dirty="0">
                <a:latin typeface="Courier New" panose="02070309020205020404" pitchFamily="49" charset="0"/>
              </a:rPr>
              <a:t>*</a:t>
            </a:r>
            <a:r>
              <a:rPr lang="en-US" altLang="en-US" sz="2000" b="1" dirty="0"/>
              <a:t> </a:t>
            </a:r>
            <a:r>
              <a:rPr lang="en-US" altLang="en-US" sz="2000" dirty="0"/>
              <a:t>in body to dereference the pointer</a:t>
            </a:r>
          </a:p>
          <a:p>
            <a:pPr marL="533400" indent="-533400">
              <a:lnSpc>
                <a:spcPct val="85000"/>
              </a:lnSpc>
            </a:pPr>
            <a:endParaRPr lang="en-US" altLang="en-US" sz="1400" dirty="0">
              <a:latin typeface="Courier New" panose="02070309020205020404" pitchFamily="49" charset="0"/>
            </a:endParaRPr>
          </a:p>
          <a:p>
            <a:pPr marL="939800" lvl="1" indent="-533400">
              <a:lnSpc>
                <a:spcPct val="85000"/>
              </a:lnSpc>
              <a:buClr>
                <a:schemeClr val="tx1"/>
              </a:buClr>
              <a:buSzPct val="80000"/>
              <a:buFontTx/>
              <a:buAutoNum type="arabicParenR" startAt="3"/>
            </a:pPr>
            <a:r>
              <a:rPr lang="en-US" altLang="en-US" sz="2000" dirty="0"/>
              <a:t> address is used as argument to the function</a:t>
            </a:r>
            <a:endParaRPr lang="en-US" altLang="en-US" sz="2000" dirty="0">
              <a:latin typeface="Courier New" panose="02070309020205020404" pitchFamily="49" charset="0"/>
            </a:endParaRPr>
          </a:p>
        </p:txBody>
      </p:sp>
    </p:spTree>
    <p:extLst>
      <p:ext uri="{BB962C8B-B14F-4D97-AF65-F5344CB8AC3E}">
        <p14:creationId xmlns:p14="http://schemas.microsoft.com/office/powerpoint/2010/main" val="2869577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Returning Pointers from Functions</a:t>
            </a:r>
          </a:p>
        </p:txBody>
      </p:sp>
      <p:sp>
        <p:nvSpPr>
          <p:cNvPr id="77827" name="Rectangle 3"/>
          <p:cNvSpPr>
            <a:spLocks noGrp="1" noChangeArrowheads="1"/>
          </p:cNvSpPr>
          <p:nvPr>
            <p:ph idx="1"/>
          </p:nvPr>
        </p:nvSpPr>
        <p:spPr/>
        <p:txBody>
          <a:bodyPr>
            <a:normAutofit/>
          </a:bodyPr>
          <a:lstStyle/>
          <a:p>
            <a:pPr>
              <a:lnSpc>
                <a:spcPct val="90000"/>
              </a:lnSpc>
            </a:pPr>
            <a:r>
              <a:rPr lang="en-US" altLang="en-US" sz="2000" dirty="0"/>
              <a:t>Pointer can be the return type of a function:</a:t>
            </a:r>
          </a:p>
          <a:p>
            <a:pPr lvl="1">
              <a:lnSpc>
                <a:spcPct val="90000"/>
              </a:lnSpc>
              <a:buClr>
                <a:srgbClr val="3333CC"/>
              </a:buClr>
              <a:buFontTx/>
              <a:buNone/>
            </a:pPr>
            <a:r>
              <a:rPr lang="en-US" altLang="en-US" sz="2000" dirty="0"/>
              <a:t>	</a:t>
            </a:r>
            <a:r>
              <a:rPr lang="en-US" altLang="en-US" sz="2000" dirty="0">
                <a:latin typeface="Courier New" panose="02070309020205020404" pitchFamily="49" charset="0"/>
              </a:rPr>
              <a:t>int* </a:t>
            </a:r>
            <a:r>
              <a:rPr lang="en-US" altLang="en-US" sz="2000" dirty="0" err="1">
                <a:latin typeface="Courier New" panose="02070309020205020404" pitchFamily="49" charset="0"/>
              </a:rPr>
              <a:t>newNum</a:t>
            </a:r>
            <a:r>
              <a:rPr lang="en-US" altLang="en-US" sz="2000" dirty="0">
                <a:latin typeface="Courier New" panose="02070309020205020404" pitchFamily="49" charset="0"/>
              </a:rPr>
              <a:t>();</a:t>
            </a:r>
          </a:p>
          <a:p>
            <a:pPr lvl="1">
              <a:lnSpc>
                <a:spcPct val="90000"/>
              </a:lnSpc>
              <a:buClr>
                <a:srgbClr val="3333CC"/>
              </a:buClr>
              <a:buFontTx/>
              <a:buNone/>
            </a:pPr>
            <a:endParaRPr lang="en-US" altLang="en-US" sz="2000" dirty="0">
              <a:latin typeface="Courier New" panose="02070309020205020404" pitchFamily="49" charset="0"/>
            </a:endParaRPr>
          </a:p>
          <a:p>
            <a:pPr>
              <a:lnSpc>
                <a:spcPct val="90000"/>
              </a:lnSpc>
            </a:pPr>
            <a:r>
              <a:rPr lang="en-US" altLang="en-US" sz="2000" dirty="0"/>
              <a:t>The function must not return a pointer to a local variable in the function.  Remember, local variables in a function will be destroyed when the function ends.</a:t>
            </a:r>
          </a:p>
          <a:p>
            <a:pPr marL="0" indent="0">
              <a:buNone/>
            </a:pPr>
            <a:endParaRPr lang="en-US" altLang="en-US" sz="2000" dirty="0"/>
          </a:p>
          <a:p>
            <a:pPr>
              <a:lnSpc>
                <a:spcPct val="90000"/>
              </a:lnSpc>
            </a:pPr>
            <a:r>
              <a:rPr lang="en-US" altLang="en-US" sz="2000" dirty="0"/>
              <a:t>A function should only return a pointer:</a:t>
            </a:r>
          </a:p>
          <a:p>
            <a:pPr lvl="1">
              <a:lnSpc>
                <a:spcPct val="90000"/>
              </a:lnSpc>
            </a:pPr>
            <a:r>
              <a:rPr lang="en-US" altLang="en-US" sz="2000" dirty="0"/>
              <a:t>to data that was passed to the function as an argument, or</a:t>
            </a:r>
          </a:p>
          <a:p>
            <a:pPr lvl="1">
              <a:lnSpc>
                <a:spcPct val="90000"/>
              </a:lnSpc>
            </a:pPr>
            <a:r>
              <a:rPr lang="en-US" altLang="en-US" sz="2000" dirty="0"/>
              <a:t>to dynamically allocated memory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1447-3317-4F3C-8F91-46D9A197CDD6}"/>
              </a:ext>
            </a:extLst>
          </p:cNvPr>
          <p:cNvSpPr>
            <a:spLocks noGrp="1"/>
          </p:cNvSpPr>
          <p:nvPr>
            <p:ph type="title"/>
          </p:nvPr>
        </p:nvSpPr>
        <p:spPr/>
        <p:txBody>
          <a:bodyPr/>
          <a:lstStyle/>
          <a:p>
            <a:r>
              <a:rPr lang="en-US" dirty="0"/>
              <a:t>Any questions far?</a:t>
            </a:r>
          </a:p>
        </p:txBody>
      </p:sp>
      <p:sp>
        <p:nvSpPr>
          <p:cNvPr id="3" name="Content Placeholder 2">
            <a:extLst>
              <a:ext uri="{FF2B5EF4-FFF2-40B4-BE49-F238E27FC236}">
                <a16:creationId xmlns:a16="http://schemas.microsoft.com/office/drawing/2014/main" id="{AD38D36F-A802-422F-BEA3-2254DBEF9BAD}"/>
              </a:ext>
            </a:extLst>
          </p:cNvPr>
          <p:cNvSpPr>
            <a:spLocks noGrp="1"/>
          </p:cNvSpPr>
          <p:nvPr>
            <p:ph idx="1"/>
          </p:nvPr>
        </p:nvSpPr>
        <p:spPr/>
        <p:txBody>
          <a:bodyPr>
            <a:normAutofit/>
          </a:bodyPr>
          <a:lstStyle/>
          <a:p>
            <a:r>
              <a:rPr lang="en-US" sz="2000" dirty="0"/>
              <a:t>Next topic: how to declare pointers and important rules to follow.</a:t>
            </a:r>
          </a:p>
        </p:txBody>
      </p:sp>
    </p:spTree>
    <p:extLst>
      <p:ext uri="{BB962C8B-B14F-4D97-AF65-F5344CB8AC3E}">
        <p14:creationId xmlns:p14="http://schemas.microsoft.com/office/powerpoint/2010/main" val="2911726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F086-660B-477F-8E30-C735212C8FE3}"/>
              </a:ext>
            </a:extLst>
          </p:cNvPr>
          <p:cNvSpPr>
            <a:spLocks noGrp="1"/>
          </p:cNvSpPr>
          <p:nvPr>
            <p:ph type="title"/>
          </p:nvPr>
        </p:nvSpPr>
        <p:spPr/>
        <p:txBody>
          <a:bodyPr/>
          <a:lstStyle/>
          <a:p>
            <a:r>
              <a:rPr lang="en-US" dirty="0"/>
              <a:t>Review question</a:t>
            </a:r>
          </a:p>
        </p:txBody>
      </p:sp>
      <p:sp>
        <p:nvSpPr>
          <p:cNvPr id="3" name="Content Placeholder 2">
            <a:extLst>
              <a:ext uri="{FF2B5EF4-FFF2-40B4-BE49-F238E27FC236}">
                <a16:creationId xmlns:a16="http://schemas.microsoft.com/office/drawing/2014/main" id="{0CB11335-5E73-4CD4-BDCD-CC293CACC6C5}"/>
              </a:ext>
            </a:extLst>
          </p:cNvPr>
          <p:cNvSpPr>
            <a:spLocks noGrp="1"/>
          </p:cNvSpPr>
          <p:nvPr>
            <p:ph idx="1"/>
          </p:nvPr>
        </p:nvSpPr>
        <p:spPr/>
        <p:txBody>
          <a:bodyPr>
            <a:normAutofit lnSpcReduction="10000"/>
          </a:bodyPr>
          <a:lstStyle/>
          <a:p>
            <a:pPr marL="0" indent="0">
              <a:buNone/>
            </a:pPr>
            <a:r>
              <a:rPr lang="en-US" sz="2400" dirty="0"/>
              <a:t>Which of the following statements about pointers and functions is FALSE?</a:t>
            </a:r>
          </a:p>
          <a:p>
            <a:pPr marL="0" indent="0">
              <a:buNone/>
            </a:pPr>
            <a:endParaRPr lang="en-US" sz="2400" dirty="0"/>
          </a:p>
          <a:p>
            <a:pPr marL="457200" indent="-457200">
              <a:lnSpc>
                <a:spcPct val="85000"/>
              </a:lnSpc>
              <a:buFont typeface="+mj-lt"/>
              <a:buAutoNum type="alphaUcPeriod"/>
            </a:pPr>
            <a:r>
              <a:rPr lang="en-US" altLang="en-US" sz="2400" dirty="0"/>
              <a:t>When using pointers in functions, You need to put * on the pointers in the declaration and definition</a:t>
            </a:r>
          </a:p>
          <a:p>
            <a:pPr marL="457200" indent="-457200">
              <a:lnSpc>
                <a:spcPct val="85000"/>
              </a:lnSpc>
              <a:buFont typeface="+mj-lt"/>
              <a:buAutoNum type="alphaUcPeriod"/>
            </a:pPr>
            <a:endParaRPr lang="en-US" altLang="en-US" sz="2400" dirty="0"/>
          </a:p>
          <a:p>
            <a:pPr marL="457200" indent="-457200">
              <a:lnSpc>
                <a:spcPct val="85000"/>
              </a:lnSpc>
              <a:buFont typeface="+mj-lt"/>
              <a:buAutoNum type="alphaUcPeriod"/>
            </a:pPr>
            <a:r>
              <a:rPr lang="en-US" altLang="en-US" sz="2400" dirty="0"/>
              <a:t>The pointer’s address is used as the argument when calling a function</a:t>
            </a:r>
          </a:p>
          <a:p>
            <a:pPr marL="457200" indent="-457200">
              <a:lnSpc>
                <a:spcPct val="85000"/>
              </a:lnSpc>
              <a:buFont typeface="+mj-lt"/>
              <a:buAutoNum type="alphaUcPeriod"/>
            </a:pPr>
            <a:endParaRPr lang="en-US" altLang="en-US" sz="2400" dirty="0"/>
          </a:p>
          <a:p>
            <a:pPr marL="457200" indent="-457200">
              <a:lnSpc>
                <a:spcPct val="85000"/>
              </a:lnSpc>
              <a:buFont typeface="+mj-lt"/>
              <a:buAutoNum type="alphaUcPeriod"/>
            </a:pPr>
            <a:r>
              <a:rPr lang="en-US" altLang="en-US" sz="2400" dirty="0"/>
              <a:t>Functions can return pointers</a:t>
            </a:r>
          </a:p>
          <a:p>
            <a:pPr marL="457200" indent="-457200">
              <a:lnSpc>
                <a:spcPct val="85000"/>
              </a:lnSpc>
              <a:buFont typeface="+mj-lt"/>
              <a:buAutoNum type="alphaUcPeriod"/>
            </a:pPr>
            <a:endParaRPr lang="en-US" altLang="en-US" sz="2400" dirty="0"/>
          </a:p>
          <a:p>
            <a:pPr marL="457200" indent="-457200">
              <a:lnSpc>
                <a:spcPct val="85000"/>
              </a:lnSpc>
              <a:buFont typeface="+mj-lt"/>
              <a:buAutoNum type="alphaUcPeriod"/>
            </a:pPr>
            <a:r>
              <a:rPr lang="en-US" altLang="en-US" sz="2400" dirty="0"/>
              <a:t>If you return a pointer which points to a function’s  local variable, the local variable will not be destroyed when the function execution ends.</a:t>
            </a:r>
          </a:p>
          <a:p>
            <a:pPr marL="0" indent="0">
              <a:buNone/>
            </a:pPr>
            <a:endParaRPr lang="en-US" dirty="0"/>
          </a:p>
        </p:txBody>
      </p:sp>
    </p:spTree>
    <p:extLst>
      <p:ext uri="{BB962C8B-B14F-4D97-AF65-F5344CB8AC3E}">
        <p14:creationId xmlns:p14="http://schemas.microsoft.com/office/powerpoint/2010/main" val="1798416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2CD8-8E57-4E1D-9E0F-73CD56027719}"/>
              </a:ext>
            </a:extLst>
          </p:cNvPr>
          <p:cNvSpPr>
            <a:spLocks noGrp="1"/>
          </p:cNvSpPr>
          <p:nvPr>
            <p:ph type="title"/>
          </p:nvPr>
        </p:nvSpPr>
        <p:spPr/>
        <p:txBody>
          <a:bodyPr/>
          <a:lstStyle/>
          <a:p>
            <a:r>
              <a:rPr lang="en-US" dirty="0"/>
              <a:t>Quick recap</a:t>
            </a:r>
          </a:p>
        </p:txBody>
      </p:sp>
      <p:sp>
        <p:nvSpPr>
          <p:cNvPr id="3" name="Content Placeholder 2">
            <a:extLst>
              <a:ext uri="{FF2B5EF4-FFF2-40B4-BE49-F238E27FC236}">
                <a16:creationId xmlns:a16="http://schemas.microsoft.com/office/drawing/2014/main" id="{43A84F60-6A2A-426D-A9C8-EAEC9974A9EB}"/>
              </a:ext>
            </a:extLst>
          </p:cNvPr>
          <p:cNvSpPr>
            <a:spLocks noGrp="1"/>
          </p:cNvSpPr>
          <p:nvPr>
            <p:ph idx="1"/>
          </p:nvPr>
        </p:nvSpPr>
        <p:spPr/>
        <p:txBody>
          <a:bodyPr/>
          <a:lstStyle/>
          <a:p>
            <a:r>
              <a:rPr lang="en-US" sz="2000" dirty="0"/>
              <a:t>So far, we have learned…</a:t>
            </a:r>
          </a:p>
          <a:p>
            <a:pPr lvl="1"/>
            <a:r>
              <a:rPr lang="en-US" sz="2000" dirty="0"/>
              <a:t>We can use pointers to manipulate memory at a given location that array variables are actually pointer variables.</a:t>
            </a:r>
          </a:p>
          <a:p>
            <a:pPr lvl="1"/>
            <a:endParaRPr lang="en-US" sz="2000" dirty="0"/>
          </a:p>
          <a:p>
            <a:pPr lvl="1"/>
            <a:r>
              <a:rPr lang="en-US" sz="2000" dirty="0"/>
              <a:t>We can use pointers to manipulate arrays.</a:t>
            </a:r>
          </a:p>
          <a:p>
            <a:pPr lvl="1"/>
            <a:endParaRPr lang="en-US" sz="2000" dirty="0"/>
          </a:p>
          <a:p>
            <a:pPr lvl="1"/>
            <a:r>
              <a:rPr lang="en-US" sz="2000" dirty="0"/>
              <a:t>We can use the “new” operator and dynamic variables to create variables while the program is running.</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386121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A9F1-07A3-4994-AA9B-29410CE1B715}"/>
              </a:ext>
            </a:extLst>
          </p:cNvPr>
          <p:cNvSpPr>
            <a:spLocks noGrp="1"/>
          </p:cNvSpPr>
          <p:nvPr>
            <p:ph type="title"/>
          </p:nvPr>
        </p:nvSpPr>
        <p:spPr/>
        <p:txBody>
          <a:bodyPr/>
          <a:lstStyle/>
          <a:p>
            <a:r>
              <a:rPr lang="en-US" dirty="0"/>
              <a:t>Motivation for dynamic arrays</a:t>
            </a:r>
          </a:p>
        </p:txBody>
      </p:sp>
      <p:sp>
        <p:nvSpPr>
          <p:cNvPr id="3" name="Content Placeholder 2">
            <a:extLst>
              <a:ext uri="{FF2B5EF4-FFF2-40B4-BE49-F238E27FC236}">
                <a16:creationId xmlns:a16="http://schemas.microsoft.com/office/drawing/2014/main" id="{217B14CF-DD51-4A1C-8A0F-565501BBCF08}"/>
              </a:ext>
            </a:extLst>
          </p:cNvPr>
          <p:cNvSpPr>
            <a:spLocks noGrp="1"/>
          </p:cNvSpPr>
          <p:nvPr>
            <p:ph idx="1"/>
          </p:nvPr>
        </p:nvSpPr>
        <p:spPr/>
        <p:txBody>
          <a:bodyPr>
            <a:normAutofit/>
          </a:bodyPr>
          <a:lstStyle/>
          <a:p>
            <a:r>
              <a:rPr lang="en-US" sz="2000" dirty="0"/>
              <a:t>Arrays have a problem. We must specify the size when we write our programs. This creates two main issues:</a:t>
            </a:r>
          </a:p>
          <a:p>
            <a:pPr marL="457200" lvl="1" indent="0">
              <a:buNone/>
            </a:pPr>
            <a:r>
              <a:rPr lang="en-US" sz="2000" b="1" dirty="0"/>
              <a:t>Issue #1: </a:t>
            </a:r>
            <a:br>
              <a:rPr lang="en-US" sz="2000" dirty="0"/>
            </a:br>
            <a:r>
              <a:rPr lang="en-US" sz="2000" dirty="0"/>
              <a:t>We estimate the largest possible size to be safe.  We could estimate too low and cause problems.</a:t>
            </a:r>
            <a:br>
              <a:rPr lang="en-US" sz="2000" dirty="0"/>
            </a:br>
            <a:endParaRPr lang="en-US" sz="2000" dirty="0"/>
          </a:p>
          <a:p>
            <a:pPr marL="457200" lvl="1" indent="0">
              <a:buNone/>
            </a:pPr>
            <a:r>
              <a:rPr lang="en-US" sz="2000" b="1" dirty="0"/>
              <a:t>Issue #2: </a:t>
            </a:r>
            <a:br>
              <a:rPr lang="en-US" sz="2000" dirty="0"/>
            </a:br>
            <a:r>
              <a:rPr lang="en-US" sz="2000" dirty="0"/>
              <a:t>If a lot of our array is unused, we waste memory.</a:t>
            </a:r>
          </a:p>
          <a:p>
            <a:pPr marL="457200" lvl="1" indent="0">
              <a:buNone/>
            </a:pPr>
            <a:endParaRPr lang="en-US" sz="2000" dirty="0"/>
          </a:p>
          <a:p>
            <a:r>
              <a:rPr lang="en-US" sz="2000" dirty="0"/>
              <a:t>We can avoid these issues by using </a:t>
            </a:r>
            <a:r>
              <a:rPr lang="en-US" sz="2000" b="1" dirty="0"/>
              <a:t>dynamic arrays</a:t>
            </a:r>
            <a:r>
              <a:rPr lang="en-US" sz="2000" dirty="0"/>
              <a:t>.</a:t>
            </a:r>
          </a:p>
        </p:txBody>
      </p:sp>
    </p:spTree>
    <p:extLst>
      <p:ext uri="{BB962C8B-B14F-4D97-AF65-F5344CB8AC3E}">
        <p14:creationId xmlns:p14="http://schemas.microsoft.com/office/powerpoint/2010/main" val="501948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A9F1-07A3-4994-AA9B-29410CE1B715}"/>
              </a:ext>
            </a:extLst>
          </p:cNvPr>
          <p:cNvSpPr>
            <a:spLocks noGrp="1"/>
          </p:cNvSpPr>
          <p:nvPr>
            <p:ph type="title"/>
          </p:nvPr>
        </p:nvSpPr>
        <p:spPr/>
        <p:txBody>
          <a:bodyPr>
            <a:normAutofit/>
          </a:bodyPr>
          <a:lstStyle/>
          <a:p>
            <a:r>
              <a:rPr lang="en-US" dirty="0"/>
              <a:t>Even More Motivation for dynamic arrays</a:t>
            </a:r>
          </a:p>
        </p:txBody>
      </p:sp>
      <p:sp>
        <p:nvSpPr>
          <p:cNvPr id="3" name="Content Placeholder 2">
            <a:extLst>
              <a:ext uri="{FF2B5EF4-FFF2-40B4-BE49-F238E27FC236}">
                <a16:creationId xmlns:a16="http://schemas.microsoft.com/office/drawing/2014/main" id="{217B14CF-DD51-4A1C-8A0F-565501BBCF08}"/>
              </a:ext>
            </a:extLst>
          </p:cNvPr>
          <p:cNvSpPr>
            <a:spLocks noGrp="1"/>
          </p:cNvSpPr>
          <p:nvPr>
            <p:ph idx="1"/>
          </p:nvPr>
        </p:nvSpPr>
        <p:spPr/>
        <p:txBody>
          <a:bodyPr>
            <a:normAutofit fontScale="92500" lnSpcReduction="20000"/>
          </a:bodyPr>
          <a:lstStyle/>
          <a:p>
            <a:pPr marL="0" indent="0">
              <a:buNone/>
            </a:pPr>
            <a:endParaRPr lang="en-US" sz="2000" dirty="0"/>
          </a:p>
          <a:p>
            <a:r>
              <a:rPr lang="en-US" sz="2000" dirty="0"/>
              <a:t>Dynamic arrays are created using the </a:t>
            </a:r>
            <a:r>
              <a:rPr lang="en-US" sz="2000" b="1" dirty="0"/>
              <a:t>new operator</a:t>
            </a:r>
            <a:r>
              <a:rPr lang="en-US" sz="2000" dirty="0"/>
              <a:t>.  This allows us to create an array with exactly the right size while our program is running.</a:t>
            </a:r>
          </a:p>
          <a:p>
            <a:endParaRPr lang="en-US" sz="2000" dirty="0"/>
          </a:p>
          <a:p>
            <a:r>
              <a:rPr lang="en-US" sz="2000" dirty="0"/>
              <a:t>Dynamic arrays otherwise behave the same as regular arrays.</a:t>
            </a:r>
          </a:p>
          <a:p>
            <a:endParaRPr lang="en-US" sz="2000" dirty="0"/>
          </a:p>
          <a:p>
            <a:r>
              <a:rPr lang="en-US" sz="2000" dirty="0"/>
              <a:t>Under the hood, vectors use dynamic arrays.  All the stuff is hidden away in the vector functions and included when we do #include &lt;vector&gt;.</a:t>
            </a:r>
          </a:p>
          <a:p>
            <a:endParaRPr lang="en-US" sz="2000" dirty="0"/>
          </a:p>
          <a:p>
            <a:r>
              <a:rPr lang="en-US" sz="2000" dirty="0"/>
              <a:t>Some students may have had trouble with stack overflow errors.  If you use a dynamic array, you will avoid this error.  </a:t>
            </a:r>
          </a:p>
          <a:p>
            <a:endParaRPr lang="en-US" sz="2000" dirty="0"/>
          </a:p>
          <a:p>
            <a:r>
              <a:rPr lang="en-US" sz="2000" dirty="0"/>
              <a:t>Heap memory is limited by the compiler and your computer’s RAM, but it can give you more wiggle room when writing your programs.</a:t>
            </a:r>
          </a:p>
        </p:txBody>
      </p:sp>
    </p:spTree>
    <p:extLst>
      <p:ext uri="{BB962C8B-B14F-4D97-AF65-F5344CB8AC3E}">
        <p14:creationId xmlns:p14="http://schemas.microsoft.com/office/powerpoint/2010/main" val="942684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BE3F-8CE7-4D0A-8565-F705B3F6C77F}"/>
              </a:ext>
            </a:extLst>
          </p:cNvPr>
          <p:cNvSpPr>
            <a:spLocks noGrp="1"/>
          </p:cNvSpPr>
          <p:nvPr>
            <p:ph type="title"/>
          </p:nvPr>
        </p:nvSpPr>
        <p:spPr/>
        <p:txBody>
          <a:bodyPr>
            <a:normAutofit/>
          </a:bodyPr>
          <a:lstStyle/>
          <a:p>
            <a:r>
              <a:rPr lang="en-US" dirty="0"/>
              <a:t>How to use dynamic arrays in 4 easy steps…</a:t>
            </a:r>
          </a:p>
        </p:txBody>
      </p:sp>
      <p:sp>
        <p:nvSpPr>
          <p:cNvPr id="3" name="Content Placeholder 2">
            <a:extLst>
              <a:ext uri="{FF2B5EF4-FFF2-40B4-BE49-F238E27FC236}">
                <a16:creationId xmlns:a16="http://schemas.microsoft.com/office/drawing/2014/main" id="{A3BBA1EB-2F3B-4F30-BD0C-BDCD26C2B85C}"/>
              </a:ext>
            </a:extLst>
          </p:cNvPr>
          <p:cNvSpPr>
            <a:spLocks noGrp="1"/>
          </p:cNvSpPr>
          <p:nvPr>
            <p:ph idx="1"/>
          </p:nvPr>
        </p:nvSpPr>
        <p:spPr>
          <a:xfrm>
            <a:off x="1981200" y="1417639"/>
            <a:ext cx="8229600" cy="4525963"/>
          </a:xfrm>
        </p:spPr>
        <p:txBody>
          <a:bodyPr>
            <a:noAutofit/>
          </a:bodyPr>
          <a:lstStyle/>
          <a:p>
            <a:pPr marL="457200" indent="-457200">
              <a:buAutoNum type="arabicPeriod"/>
            </a:pPr>
            <a:r>
              <a:rPr lang="en-US" sz="2000" dirty="0"/>
              <a:t>Declare a pointer variable</a:t>
            </a:r>
          </a:p>
          <a:p>
            <a:pPr marL="457200" lvl="1" indent="0">
              <a:buNone/>
            </a:pPr>
            <a:r>
              <a:rPr lang="en-US" sz="1400" dirty="0">
                <a:solidFill>
                  <a:srgbClr val="0000FF"/>
                </a:solidFill>
                <a:latin typeface="Consolas" panose="020B0609020204030204" pitchFamily="49" charset="0"/>
              </a:rPr>
              <a:t>	double</a:t>
            </a:r>
            <a:r>
              <a:rPr lang="en-US" sz="1400" dirty="0">
                <a:solidFill>
                  <a:srgbClr val="000000"/>
                </a:solidFill>
                <a:latin typeface="Consolas" panose="020B0609020204030204" pitchFamily="49" charset="0"/>
              </a:rPr>
              <a:t>* d;</a:t>
            </a:r>
          </a:p>
          <a:p>
            <a:pPr marL="514350" indent="-514350">
              <a:buAutoNum type="arabicPeriod"/>
            </a:pPr>
            <a:endParaRPr lang="en-US" sz="2000" dirty="0"/>
          </a:p>
          <a:p>
            <a:pPr marL="457200" indent="-457200">
              <a:buFont typeface="+mj-lt"/>
              <a:buAutoNum type="arabicPeriod"/>
            </a:pPr>
            <a:r>
              <a:rPr lang="en-US" sz="2000" dirty="0"/>
              <a:t>Use new to create a dynamic array with the new operator with the desired size</a:t>
            </a:r>
          </a:p>
          <a:p>
            <a:pPr marL="0" indent="0">
              <a:buNone/>
            </a:pPr>
            <a:r>
              <a:rPr lang="en-US" sz="1400" dirty="0">
                <a:solidFill>
                  <a:srgbClr val="000000"/>
                </a:solidFill>
                <a:latin typeface="Consolas" panose="020B0609020204030204" pitchFamily="49" charset="0"/>
              </a:rPr>
              <a:t>	d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array_size</a:t>
            </a:r>
            <a:r>
              <a:rPr lang="en-US" sz="1400" dirty="0">
                <a:solidFill>
                  <a:srgbClr val="000000"/>
                </a:solidFill>
                <a:latin typeface="Consolas" panose="020B0609020204030204" pitchFamily="49" charset="0"/>
              </a:rPr>
              <a:t>];</a:t>
            </a:r>
          </a:p>
          <a:p>
            <a:pPr marL="514350" indent="-514350">
              <a:buAutoNum type="arabicPeriod"/>
            </a:pPr>
            <a:endParaRPr lang="en-US" sz="2000" dirty="0"/>
          </a:p>
          <a:p>
            <a:pPr marL="457200" indent="-457200">
              <a:buFont typeface="+mj-lt"/>
              <a:buAutoNum type="arabicPeriod" startAt="3"/>
            </a:pPr>
            <a:r>
              <a:rPr lang="en-US" sz="2000" dirty="0"/>
              <a:t>Use your dynamic array just like a regular array</a:t>
            </a:r>
          </a:p>
          <a:p>
            <a:pPr marL="514350" indent="-514350">
              <a:buAutoNum type="arabicPeriod" startAt="3"/>
            </a:pPr>
            <a:endParaRPr lang="en-US" sz="2000" dirty="0"/>
          </a:p>
          <a:p>
            <a:pPr marL="457200" indent="-457200">
              <a:buFont typeface="+mj-lt"/>
              <a:buAutoNum type="arabicPeriod" startAt="3"/>
            </a:pPr>
            <a:r>
              <a:rPr lang="en-US" sz="2000" dirty="0"/>
              <a:t>When you are finished with your dynamic array, delete it.</a:t>
            </a:r>
          </a:p>
          <a:p>
            <a:pPr marL="0" indent="0">
              <a:buNone/>
            </a:pPr>
            <a:r>
              <a:rPr lang="en-US" sz="1400" dirty="0">
                <a:solidFill>
                  <a:srgbClr val="0000FF"/>
                </a:solidFill>
                <a:latin typeface="Consolas" panose="020B0609020204030204" pitchFamily="49" charset="0"/>
              </a:rPr>
              <a:t>	delete []</a:t>
            </a:r>
            <a:r>
              <a:rPr lang="en-US" sz="1400" dirty="0">
                <a:solidFill>
                  <a:srgbClr val="000000"/>
                </a:solidFill>
                <a:latin typeface="Consolas" panose="020B0609020204030204" pitchFamily="49" charset="0"/>
              </a:rPr>
              <a:t> d; </a:t>
            </a:r>
            <a:endParaRPr lang="en-US" sz="1400" dirty="0"/>
          </a:p>
        </p:txBody>
      </p:sp>
    </p:spTree>
    <p:extLst>
      <p:ext uri="{BB962C8B-B14F-4D97-AF65-F5344CB8AC3E}">
        <p14:creationId xmlns:p14="http://schemas.microsoft.com/office/powerpoint/2010/main" val="2700222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2E3C-D075-4FA5-81B3-77B4E2D2346A}"/>
              </a:ext>
            </a:extLst>
          </p:cNvPr>
          <p:cNvSpPr>
            <a:spLocks noGrp="1"/>
          </p:cNvSpPr>
          <p:nvPr>
            <p:ph type="title"/>
          </p:nvPr>
        </p:nvSpPr>
        <p:spPr/>
        <p:txBody>
          <a:bodyPr>
            <a:normAutofit/>
          </a:bodyPr>
          <a:lstStyle/>
          <a:p>
            <a:r>
              <a:rPr lang="en-US" dirty="0"/>
              <a:t>Example code: creating dynamic array</a:t>
            </a:r>
          </a:p>
        </p:txBody>
      </p:sp>
      <p:sp>
        <p:nvSpPr>
          <p:cNvPr id="6" name="TextBox 5">
            <a:extLst>
              <a:ext uri="{FF2B5EF4-FFF2-40B4-BE49-F238E27FC236}">
                <a16:creationId xmlns:a16="http://schemas.microsoft.com/office/drawing/2014/main" id="{E2C25E4F-BE38-4215-AC42-48189CF511D6}"/>
              </a:ext>
            </a:extLst>
          </p:cNvPr>
          <p:cNvSpPr txBox="1"/>
          <p:nvPr/>
        </p:nvSpPr>
        <p:spPr>
          <a:xfrm>
            <a:off x="2176584" y="1353463"/>
            <a:ext cx="8034216" cy="3631763"/>
          </a:xfrm>
          <a:prstGeom prst="rect">
            <a:avLst/>
          </a:prstGeom>
          <a:noFill/>
        </p:spPr>
        <p:txBody>
          <a:bodyPr wrap="square">
            <a:spAutoFit/>
          </a:bodyPr>
          <a:lstStyle/>
          <a:p>
            <a:r>
              <a:rPr lang="en-US" sz="1000" dirty="0">
                <a:solidFill>
                  <a:srgbClr val="808080"/>
                </a:solidFill>
                <a:latin typeface="Consolas" panose="020B0609020204030204" pitchFamily="49" charset="0"/>
              </a:rPr>
              <a:t>#include</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&lt;iostream&gt;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using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namespace</a:t>
            </a:r>
            <a:r>
              <a:rPr lang="en-US" sz="1000" dirty="0">
                <a:solidFill>
                  <a:srgbClr val="000000"/>
                </a:solidFill>
                <a:latin typeface="Consolas" panose="020B0609020204030204" pitchFamily="49" charset="0"/>
              </a:rPr>
              <a:t> std;</a:t>
            </a:r>
          </a:p>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main() {</a:t>
            </a:r>
          </a:p>
          <a:p>
            <a:pPr lvl="1"/>
            <a:r>
              <a:rPr lang="en-US" sz="1000" dirty="0">
                <a:solidFill>
                  <a:srgbClr val="0000FF"/>
                </a:solidFill>
                <a:latin typeface="Consolas" panose="020B0609020204030204" pitchFamily="49" charset="0"/>
              </a:rPr>
              <a:t>const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array_size</a:t>
            </a:r>
            <a:r>
              <a:rPr lang="en-US" sz="1000" dirty="0">
                <a:solidFill>
                  <a:srgbClr val="000000"/>
                </a:solidFill>
                <a:latin typeface="Consolas" panose="020B0609020204030204" pitchFamily="49" charset="0"/>
              </a:rPr>
              <a:t> = 10;</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//declare pointer d</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 d;</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//create a new double array at the pointer d's memory address</a:t>
            </a:r>
            <a:endParaRPr lang="en-US" sz="1000" dirty="0">
              <a:solidFill>
                <a:srgbClr val="000000"/>
              </a:solidFill>
              <a:latin typeface="Consolas" panose="020B0609020204030204" pitchFamily="49" charset="0"/>
            </a:endParaRPr>
          </a:p>
          <a:p>
            <a:pPr lvl="1"/>
            <a:r>
              <a:rPr lang="en-US" sz="1000" dirty="0">
                <a:solidFill>
                  <a:srgbClr val="000000"/>
                </a:solidFill>
                <a:latin typeface="Consolas" panose="020B0609020204030204" pitchFamily="49" charset="0"/>
              </a:rPr>
              <a:t>d =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array_size</a:t>
            </a:r>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"We have just created our dynamic array, containing "</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array_size</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a:solidFill>
                  <a:srgbClr val="A31515"/>
                </a:solidFill>
                <a:latin typeface="Consolas" panose="020B0609020204030204" pitchFamily="49" charset="0"/>
              </a:rPr>
              <a:t>" items:\n"</a:t>
            </a:r>
            <a:r>
              <a:rPr lang="en-US" sz="1000" dirty="0">
                <a:solidFill>
                  <a:srgbClr val="000000"/>
                </a:solidFill>
                <a:latin typeface="Consolas" panose="020B0609020204030204" pitchFamily="49" charset="0"/>
              </a:rPr>
              <a:t>;</a:t>
            </a:r>
          </a:p>
          <a:p>
            <a:pPr lvl="1"/>
            <a:r>
              <a:rPr lang="en-US" sz="1000" dirty="0">
                <a:solidFill>
                  <a:srgbClr val="0000FF"/>
                </a:solidFill>
                <a:latin typeface="Consolas" panose="020B0609020204030204" pitchFamily="49" charset="0"/>
              </a:rPr>
              <a:t>for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0;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&lt; </a:t>
            </a:r>
            <a:r>
              <a:rPr lang="en-US" sz="1000" dirty="0" err="1">
                <a:solidFill>
                  <a:srgbClr val="000000"/>
                </a:solidFill>
                <a:latin typeface="Consolas" panose="020B0609020204030204" pitchFamily="49" charset="0"/>
              </a:rPr>
              <a:t>array_size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 </a:t>
            </a:r>
          </a:p>
          <a:p>
            <a:pPr lvl="2"/>
            <a:r>
              <a:rPr lang="en-US" sz="1000" dirty="0">
                <a:solidFill>
                  <a:srgbClr val="000000"/>
                </a:solidFill>
                <a:latin typeface="Consolas" panose="020B0609020204030204" pitchFamily="49" charset="0"/>
              </a:rPr>
              <a:t>d[</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a:t>
            </a:r>
          </a:p>
          <a:p>
            <a:pPr lvl="2"/>
            <a:r>
              <a:rPr lang="en-US" sz="1000" dirty="0" err="1">
                <a:solidFill>
                  <a:srgbClr val="000000"/>
                </a:solidFill>
                <a:latin typeface="Consolas" panose="020B0609020204030204" pitchFamily="49" charset="0"/>
              </a:rPr>
              <a:t>cout</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d[</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a:t>
            </a:r>
            <a:r>
              <a:rPr lang="en-US" sz="1000" dirty="0">
                <a:solidFill>
                  <a:srgbClr val="008080"/>
                </a:solidFill>
                <a:latin typeface="Consolas" panose="020B0609020204030204" pitchFamily="49" charset="0"/>
              </a:rPr>
              <a:t>&lt;&lt;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endl</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endParaRPr lang="en-US" sz="1000" dirty="0">
              <a:solidFill>
                <a:srgbClr val="000000"/>
              </a:solidFill>
              <a:latin typeface="Consolas" panose="020B0609020204030204" pitchFamily="49" charset="0"/>
            </a:endParaRPr>
          </a:p>
          <a:p>
            <a:pPr lvl="1"/>
            <a:r>
              <a:rPr lang="en-US" sz="1000" dirty="0">
                <a:solidFill>
                  <a:srgbClr val="008000"/>
                </a:solidFill>
                <a:latin typeface="Consolas" panose="020B0609020204030204" pitchFamily="49" charset="0"/>
              </a:rPr>
              <a:t>//delete d when finished</a:t>
            </a:r>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delete[]</a:t>
            </a:r>
            <a:r>
              <a:rPr lang="en-US" sz="1000" dirty="0">
                <a:solidFill>
                  <a:srgbClr val="000000"/>
                </a:solidFill>
                <a:latin typeface="Consolas" panose="020B0609020204030204" pitchFamily="49" charset="0"/>
              </a:rPr>
              <a:t> d;</a:t>
            </a:r>
          </a:p>
          <a:p>
            <a:pPr lvl="1"/>
            <a:endParaRPr lang="en-US" sz="1000" dirty="0">
              <a:solidFill>
                <a:srgbClr val="000000"/>
              </a:solidFill>
              <a:latin typeface="Consolas" panose="020B0609020204030204" pitchFamily="49" charset="0"/>
            </a:endParaRPr>
          </a:p>
          <a:p>
            <a:pPr lvl="1"/>
            <a:r>
              <a:rPr lang="en-US" sz="1000" dirty="0">
                <a:solidFill>
                  <a:srgbClr val="0000FF"/>
                </a:solidFill>
                <a:latin typeface="Consolas" panose="020B0609020204030204" pitchFamily="49" charset="0"/>
              </a:rPr>
              <a:t>return</a:t>
            </a:r>
            <a:r>
              <a:rPr lang="en-US" sz="1000" dirty="0">
                <a:solidFill>
                  <a:srgbClr val="000000"/>
                </a:solidFill>
                <a:latin typeface="Consolas" panose="020B0609020204030204" pitchFamily="49" charset="0"/>
              </a:rPr>
              <a:t> 0;</a:t>
            </a:r>
          </a:p>
          <a:p>
            <a:r>
              <a:rPr lang="en-US" sz="1000" dirty="0">
                <a:solidFill>
                  <a:srgbClr val="000000"/>
                </a:solidFill>
                <a:latin typeface="Consolas" panose="020B0609020204030204" pitchFamily="49" charset="0"/>
              </a:rPr>
              <a:t>}</a:t>
            </a:r>
            <a:endParaRPr lang="en-US" sz="1000" dirty="0"/>
          </a:p>
        </p:txBody>
      </p:sp>
      <p:sp>
        <p:nvSpPr>
          <p:cNvPr id="7" name="TextBox 6">
            <a:extLst>
              <a:ext uri="{FF2B5EF4-FFF2-40B4-BE49-F238E27FC236}">
                <a16:creationId xmlns:a16="http://schemas.microsoft.com/office/drawing/2014/main" id="{F6A00DC1-AB00-40DD-B382-3FDDBE9FC370}"/>
              </a:ext>
            </a:extLst>
          </p:cNvPr>
          <p:cNvSpPr txBox="1"/>
          <p:nvPr/>
        </p:nvSpPr>
        <p:spPr>
          <a:xfrm>
            <a:off x="1981200" y="5732344"/>
            <a:ext cx="7823200" cy="646331"/>
          </a:xfrm>
          <a:prstGeom prst="rect">
            <a:avLst/>
          </a:prstGeom>
          <a:solidFill>
            <a:srgbClr val="FFFF00"/>
          </a:solidFill>
        </p:spPr>
        <p:txBody>
          <a:bodyPr wrap="square" rtlCol="0">
            <a:spAutoFit/>
          </a:bodyPr>
          <a:lstStyle/>
          <a:p>
            <a:r>
              <a:rPr lang="en-US" dirty="0"/>
              <a:t>This example shows how to make a dynamic array containing 10 double variables.  To make a different type of dynamic array, just change </a:t>
            </a:r>
            <a:r>
              <a:rPr lang="en-US" dirty="0" err="1"/>
              <a:t>array_size</a:t>
            </a:r>
            <a:r>
              <a:rPr lang="en-US" dirty="0"/>
              <a:t> and double.</a:t>
            </a:r>
          </a:p>
        </p:txBody>
      </p:sp>
    </p:spTree>
    <p:extLst>
      <p:ext uri="{BB962C8B-B14F-4D97-AF65-F5344CB8AC3E}">
        <p14:creationId xmlns:p14="http://schemas.microsoft.com/office/powerpoint/2010/main" val="18161744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0578-5006-A1C5-B15A-ED8893D48113}"/>
              </a:ext>
            </a:extLst>
          </p:cNvPr>
          <p:cNvSpPr>
            <a:spLocks noGrp="1"/>
          </p:cNvSpPr>
          <p:nvPr>
            <p:ph type="title"/>
          </p:nvPr>
        </p:nvSpPr>
        <p:spPr/>
        <p:txBody>
          <a:bodyPr/>
          <a:lstStyle/>
          <a:p>
            <a:r>
              <a:rPr lang="en-US" dirty="0"/>
              <a:t>Debugging Note</a:t>
            </a:r>
          </a:p>
        </p:txBody>
      </p:sp>
      <p:sp>
        <p:nvSpPr>
          <p:cNvPr id="3" name="Content Placeholder 2">
            <a:extLst>
              <a:ext uri="{FF2B5EF4-FFF2-40B4-BE49-F238E27FC236}">
                <a16:creationId xmlns:a16="http://schemas.microsoft.com/office/drawing/2014/main" id="{B80F3381-08DF-5333-DAB2-BFC3964D985B}"/>
              </a:ext>
            </a:extLst>
          </p:cNvPr>
          <p:cNvSpPr>
            <a:spLocks noGrp="1"/>
          </p:cNvSpPr>
          <p:nvPr>
            <p:ph idx="1"/>
          </p:nvPr>
        </p:nvSpPr>
        <p:spPr>
          <a:xfrm>
            <a:off x="381000" y="1847850"/>
            <a:ext cx="5239624" cy="4351338"/>
          </a:xfrm>
        </p:spPr>
        <p:txBody>
          <a:bodyPr>
            <a:normAutofit lnSpcReduction="10000"/>
          </a:bodyPr>
          <a:lstStyle/>
          <a:p>
            <a:r>
              <a:rPr lang="en-US" dirty="0"/>
              <a:t>The debugger cannot determine if a pointer points to a single value or to an array of values.</a:t>
            </a:r>
          </a:p>
          <a:p>
            <a:endParaRPr lang="en-US" dirty="0"/>
          </a:p>
          <a:p>
            <a:r>
              <a:rPr lang="en-US" dirty="0"/>
              <a:t>By default, the debugger assumes a pointer points to a single value</a:t>
            </a:r>
          </a:p>
          <a:p>
            <a:endParaRPr lang="en-US" dirty="0"/>
          </a:p>
          <a:p>
            <a:r>
              <a:rPr lang="en-US" dirty="0"/>
              <a:t>You need to tell the debugger if the variable represents an array.</a:t>
            </a:r>
          </a:p>
        </p:txBody>
      </p:sp>
      <p:pic>
        <p:nvPicPr>
          <p:cNvPr id="5" name="Picture 4">
            <a:extLst>
              <a:ext uri="{FF2B5EF4-FFF2-40B4-BE49-F238E27FC236}">
                <a16:creationId xmlns:a16="http://schemas.microsoft.com/office/drawing/2014/main" id="{1F5A150E-5746-7A52-1B97-3968547BCFE1}"/>
              </a:ext>
            </a:extLst>
          </p:cNvPr>
          <p:cNvPicPr>
            <a:picLocks noChangeAspect="1"/>
          </p:cNvPicPr>
          <p:nvPr/>
        </p:nvPicPr>
        <p:blipFill>
          <a:blip r:embed="rId2"/>
          <a:stretch>
            <a:fillRect/>
          </a:stretch>
        </p:blipFill>
        <p:spPr>
          <a:xfrm>
            <a:off x="6186358" y="0"/>
            <a:ext cx="6077469" cy="6858000"/>
          </a:xfrm>
          <a:prstGeom prst="rect">
            <a:avLst/>
          </a:prstGeom>
        </p:spPr>
      </p:pic>
    </p:spTree>
    <p:extLst>
      <p:ext uri="{BB962C8B-B14F-4D97-AF65-F5344CB8AC3E}">
        <p14:creationId xmlns:p14="http://schemas.microsoft.com/office/powerpoint/2010/main" val="4015802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0578-5006-A1C5-B15A-ED8893D48113}"/>
              </a:ext>
            </a:extLst>
          </p:cNvPr>
          <p:cNvSpPr>
            <a:spLocks noGrp="1"/>
          </p:cNvSpPr>
          <p:nvPr>
            <p:ph type="title"/>
          </p:nvPr>
        </p:nvSpPr>
        <p:spPr/>
        <p:txBody>
          <a:bodyPr/>
          <a:lstStyle/>
          <a:p>
            <a:r>
              <a:rPr lang="en-US" dirty="0"/>
              <a:t>Debugging Note</a:t>
            </a:r>
          </a:p>
        </p:txBody>
      </p:sp>
      <p:sp>
        <p:nvSpPr>
          <p:cNvPr id="3" name="Content Placeholder 2">
            <a:extLst>
              <a:ext uri="{FF2B5EF4-FFF2-40B4-BE49-F238E27FC236}">
                <a16:creationId xmlns:a16="http://schemas.microsoft.com/office/drawing/2014/main" id="{B80F3381-08DF-5333-DAB2-BFC3964D985B}"/>
              </a:ext>
            </a:extLst>
          </p:cNvPr>
          <p:cNvSpPr>
            <a:spLocks noGrp="1"/>
          </p:cNvSpPr>
          <p:nvPr>
            <p:ph idx="1"/>
          </p:nvPr>
        </p:nvSpPr>
        <p:spPr>
          <a:xfrm>
            <a:off x="381000" y="1847850"/>
            <a:ext cx="5239624" cy="4351338"/>
          </a:xfrm>
        </p:spPr>
        <p:txBody>
          <a:bodyPr/>
          <a:lstStyle/>
          <a:p>
            <a:r>
              <a:rPr lang="en-US" dirty="0"/>
              <a:t>Right click the variable, then select “View as Array…”</a:t>
            </a:r>
          </a:p>
          <a:p>
            <a:endParaRPr lang="en-US" dirty="0"/>
          </a:p>
          <a:p>
            <a:r>
              <a:rPr lang="en-US" dirty="0"/>
              <a:t>It will then prompt you for the size of the array</a:t>
            </a:r>
          </a:p>
        </p:txBody>
      </p:sp>
      <p:pic>
        <p:nvPicPr>
          <p:cNvPr id="6" name="Picture 5">
            <a:extLst>
              <a:ext uri="{FF2B5EF4-FFF2-40B4-BE49-F238E27FC236}">
                <a16:creationId xmlns:a16="http://schemas.microsoft.com/office/drawing/2014/main" id="{E9E5F9D8-DFB9-B385-1ED5-8DBEA4A054AB}"/>
              </a:ext>
            </a:extLst>
          </p:cNvPr>
          <p:cNvPicPr>
            <a:picLocks noChangeAspect="1"/>
          </p:cNvPicPr>
          <p:nvPr/>
        </p:nvPicPr>
        <p:blipFill>
          <a:blip r:embed="rId2"/>
          <a:stretch>
            <a:fillRect/>
          </a:stretch>
        </p:blipFill>
        <p:spPr>
          <a:xfrm>
            <a:off x="6114531" y="0"/>
            <a:ext cx="6077469" cy="6858000"/>
          </a:xfrm>
          <a:prstGeom prst="rect">
            <a:avLst/>
          </a:prstGeom>
        </p:spPr>
      </p:pic>
      <p:pic>
        <p:nvPicPr>
          <p:cNvPr id="8" name="Picture 7">
            <a:extLst>
              <a:ext uri="{FF2B5EF4-FFF2-40B4-BE49-F238E27FC236}">
                <a16:creationId xmlns:a16="http://schemas.microsoft.com/office/drawing/2014/main" id="{BE93D86E-91FE-0061-DE51-D17A9A436038}"/>
              </a:ext>
            </a:extLst>
          </p:cNvPr>
          <p:cNvPicPr>
            <a:picLocks noChangeAspect="1"/>
          </p:cNvPicPr>
          <p:nvPr/>
        </p:nvPicPr>
        <p:blipFill>
          <a:blip r:embed="rId3"/>
          <a:stretch>
            <a:fillRect/>
          </a:stretch>
        </p:blipFill>
        <p:spPr>
          <a:xfrm>
            <a:off x="1131668" y="4195042"/>
            <a:ext cx="3972479" cy="1571844"/>
          </a:xfrm>
          <a:prstGeom prst="rect">
            <a:avLst/>
          </a:prstGeom>
        </p:spPr>
      </p:pic>
    </p:spTree>
    <p:extLst>
      <p:ext uri="{BB962C8B-B14F-4D97-AF65-F5344CB8AC3E}">
        <p14:creationId xmlns:p14="http://schemas.microsoft.com/office/powerpoint/2010/main" val="2382881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1241-1F90-4FAC-B278-B97F9CE9AE39}"/>
              </a:ext>
            </a:extLst>
          </p:cNvPr>
          <p:cNvSpPr>
            <a:spLocks noGrp="1"/>
          </p:cNvSpPr>
          <p:nvPr>
            <p:ph type="title"/>
          </p:nvPr>
        </p:nvSpPr>
        <p:spPr/>
        <p:txBody>
          <a:bodyPr/>
          <a:lstStyle/>
          <a:p>
            <a:r>
              <a:rPr lang="en-US" dirty="0"/>
              <a:t>Debugging Note</a:t>
            </a:r>
          </a:p>
        </p:txBody>
      </p:sp>
      <p:sp>
        <p:nvSpPr>
          <p:cNvPr id="3" name="Content Placeholder 2">
            <a:extLst>
              <a:ext uri="{FF2B5EF4-FFF2-40B4-BE49-F238E27FC236}">
                <a16:creationId xmlns:a16="http://schemas.microsoft.com/office/drawing/2014/main" id="{6FBB9D1B-2669-3985-7F96-F05837D60194}"/>
              </a:ext>
            </a:extLst>
          </p:cNvPr>
          <p:cNvSpPr>
            <a:spLocks noGrp="1"/>
          </p:cNvSpPr>
          <p:nvPr>
            <p:ph idx="1"/>
          </p:nvPr>
        </p:nvSpPr>
        <p:spPr>
          <a:xfrm>
            <a:off x="381000" y="1847850"/>
            <a:ext cx="5696470" cy="4351338"/>
          </a:xfrm>
        </p:spPr>
        <p:txBody>
          <a:bodyPr/>
          <a:lstStyle/>
          <a:p>
            <a:r>
              <a:rPr lang="en-US" dirty="0"/>
              <a:t>Now you can view the contents of the pointer variable as an array.</a:t>
            </a:r>
          </a:p>
        </p:txBody>
      </p:sp>
      <p:pic>
        <p:nvPicPr>
          <p:cNvPr id="5" name="Picture 4">
            <a:extLst>
              <a:ext uri="{FF2B5EF4-FFF2-40B4-BE49-F238E27FC236}">
                <a16:creationId xmlns:a16="http://schemas.microsoft.com/office/drawing/2014/main" id="{FA842167-FB29-0481-3FDE-137AD2EF927C}"/>
              </a:ext>
            </a:extLst>
          </p:cNvPr>
          <p:cNvPicPr>
            <a:picLocks noChangeAspect="1"/>
          </p:cNvPicPr>
          <p:nvPr/>
        </p:nvPicPr>
        <p:blipFill>
          <a:blip r:embed="rId3"/>
          <a:stretch>
            <a:fillRect/>
          </a:stretch>
        </p:blipFill>
        <p:spPr>
          <a:xfrm>
            <a:off x="6114531" y="0"/>
            <a:ext cx="6077469" cy="6858000"/>
          </a:xfrm>
          <a:prstGeom prst="rect">
            <a:avLst/>
          </a:prstGeom>
        </p:spPr>
      </p:pic>
      <p:sp>
        <p:nvSpPr>
          <p:cNvPr id="6" name="Rectangle 5">
            <a:extLst>
              <a:ext uri="{FF2B5EF4-FFF2-40B4-BE49-F238E27FC236}">
                <a16:creationId xmlns:a16="http://schemas.microsoft.com/office/drawing/2014/main" id="{8BB5A8C5-825E-D96F-FD55-E94535FA9E54}"/>
              </a:ext>
            </a:extLst>
          </p:cNvPr>
          <p:cNvSpPr/>
          <p:nvPr/>
        </p:nvSpPr>
        <p:spPr>
          <a:xfrm>
            <a:off x="9647339" y="3892492"/>
            <a:ext cx="1266738" cy="15184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012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8A83-FC90-46EB-A9E5-DA3FAA53F174}"/>
              </a:ext>
            </a:extLst>
          </p:cNvPr>
          <p:cNvSpPr>
            <a:spLocks noGrp="1"/>
          </p:cNvSpPr>
          <p:nvPr>
            <p:ph type="title"/>
          </p:nvPr>
        </p:nvSpPr>
        <p:spPr/>
        <p:txBody>
          <a:bodyPr/>
          <a:lstStyle/>
          <a:p>
            <a:r>
              <a:rPr lang="en-US" dirty="0"/>
              <a:t>Quick review question</a:t>
            </a:r>
          </a:p>
        </p:txBody>
      </p:sp>
      <p:sp>
        <p:nvSpPr>
          <p:cNvPr id="3" name="Content Placeholder 2">
            <a:extLst>
              <a:ext uri="{FF2B5EF4-FFF2-40B4-BE49-F238E27FC236}">
                <a16:creationId xmlns:a16="http://schemas.microsoft.com/office/drawing/2014/main" id="{B9656431-E13F-4D0B-AD77-FD6F16201F0F}"/>
              </a:ext>
            </a:extLst>
          </p:cNvPr>
          <p:cNvSpPr>
            <a:spLocks noGrp="1"/>
          </p:cNvSpPr>
          <p:nvPr>
            <p:ph idx="1"/>
          </p:nvPr>
        </p:nvSpPr>
        <p:spPr/>
        <p:txBody>
          <a:bodyPr>
            <a:normAutofit/>
          </a:bodyPr>
          <a:lstStyle/>
          <a:p>
            <a:pPr marL="0" indent="0">
              <a:buNone/>
            </a:pPr>
            <a:r>
              <a:rPr lang="en-US" dirty="0"/>
              <a:t>Which of the following statements about dynamic arrays is FALSE?</a:t>
            </a:r>
          </a:p>
          <a:p>
            <a:pPr marL="0" indent="0">
              <a:buNone/>
            </a:pPr>
            <a:endParaRPr lang="en-US" sz="2000" dirty="0"/>
          </a:p>
          <a:p>
            <a:pPr marL="0" indent="0">
              <a:buNone/>
            </a:pPr>
            <a:r>
              <a:rPr lang="en-US" sz="2000" dirty="0"/>
              <a:t>A: You need to use the new operator when declaring a dynamic array</a:t>
            </a:r>
            <a:endParaRPr lang="en-US" sz="1400" dirty="0">
              <a:solidFill>
                <a:srgbClr val="000000"/>
              </a:solidFill>
              <a:latin typeface="Consolas" panose="020B0609020204030204" pitchFamily="49" charset="0"/>
            </a:endParaRPr>
          </a:p>
          <a:p>
            <a:pPr marL="0" indent="0">
              <a:buNone/>
            </a:pPr>
            <a:r>
              <a:rPr lang="en-US" sz="2000" dirty="0"/>
              <a:t>B: Your pointer does not need to point to the same data type as your dynamic array’s data type.</a:t>
            </a:r>
          </a:p>
          <a:p>
            <a:pPr marL="0" indent="0">
              <a:buNone/>
            </a:pPr>
            <a:r>
              <a:rPr lang="en-US" sz="2000" dirty="0"/>
              <a:t>C: You can use your dynamic array just like a regular array</a:t>
            </a:r>
          </a:p>
          <a:p>
            <a:pPr marL="0" indent="0">
              <a:buNone/>
            </a:pPr>
            <a:r>
              <a:rPr lang="en-US" sz="2000" dirty="0"/>
              <a:t>D: When you are finished with your dynamic array, you can delete it using the delete operator.</a:t>
            </a:r>
          </a:p>
          <a:p>
            <a:pPr marL="0" indent="0">
              <a:buNone/>
            </a:pPr>
            <a:endParaRPr lang="en-US" dirty="0"/>
          </a:p>
        </p:txBody>
      </p:sp>
    </p:spTree>
    <p:extLst>
      <p:ext uri="{BB962C8B-B14F-4D97-AF65-F5344CB8AC3E}">
        <p14:creationId xmlns:p14="http://schemas.microsoft.com/office/powerpoint/2010/main" val="130359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A4F1-601A-4D4B-9C98-921AFC7373F1}"/>
              </a:ext>
            </a:extLst>
          </p:cNvPr>
          <p:cNvSpPr>
            <a:spLocks noGrp="1"/>
          </p:cNvSpPr>
          <p:nvPr>
            <p:ph type="title"/>
          </p:nvPr>
        </p:nvSpPr>
        <p:spPr/>
        <p:txBody>
          <a:bodyPr>
            <a:normAutofit/>
          </a:bodyPr>
          <a:lstStyle/>
          <a:p>
            <a:r>
              <a:rPr lang="en-US" dirty="0"/>
              <a:t>The first few rules of pointers - overview</a:t>
            </a:r>
          </a:p>
        </p:txBody>
      </p:sp>
      <p:sp>
        <p:nvSpPr>
          <p:cNvPr id="3" name="Content Placeholder 2">
            <a:extLst>
              <a:ext uri="{FF2B5EF4-FFF2-40B4-BE49-F238E27FC236}">
                <a16:creationId xmlns:a16="http://schemas.microsoft.com/office/drawing/2014/main" id="{227A9F2A-ACEF-440E-A089-0B40604BD511}"/>
              </a:ext>
            </a:extLst>
          </p:cNvPr>
          <p:cNvSpPr>
            <a:spLocks noGrp="1"/>
          </p:cNvSpPr>
          <p:nvPr>
            <p:ph idx="1"/>
          </p:nvPr>
        </p:nvSpPr>
        <p:spPr/>
        <p:txBody>
          <a:bodyPr>
            <a:normAutofit fontScale="85000" lnSpcReduction="20000"/>
          </a:bodyPr>
          <a:lstStyle/>
          <a:p>
            <a:pPr marL="0" indent="0">
              <a:buNone/>
            </a:pPr>
            <a:endParaRPr lang="en-US" sz="2000" dirty="0"/>
          </a:p>
          <a:p>
            <a:pPr marL="457200" indent="-457200">
              <a:buFont typeface="Arial"/>
              <a:buAutoNum type="arabicPeriod"/>
            </a:pPr>
            <a:r>
              <a:rPr lang="en-US" sz="2000" dirty="0"/>
              <a:t>Use the </a:t>
            </a:r>
            <a:r>
              <a:rPr lang="en-US" sz="2000" b="1" dirty="0"/>
              <a:t>reference operator &amp; </a:t>
            </a:r>
            <a:r>
              <a:rPr lang="en-US" sz="2000" dirty="0"/>
              <a:t>to get the memory address of a variable.</a:t>
            </a:r>
          </a:p>
          <a:p>
            <a:pPr marL="0" indent="0">
              <a:buNone/>
            </a:pPr>
            <a:r>
              <a:rPr lang="en-US" altLang="en-US" sz="2000" dirty="0">
                <a:latin typeface="Courier New" panose="02070309020205020404" pitchFamily="49" charset="0"/>
              </a:rPr>
              <a:t>cout &lt;&lt; &amp;num; // prints memory address of num</a:t>
            </a:r>
          </a:p>
          <a:p>
            <a:pPr marL="457200" indent="-457200">
              <a:buFont typeface="Arial"/>
              <a:buAutoNum type="arabicPeriod"/>
            </a:pPr>
            <a:endParaRPr lang="en-US" sz="2000" dirty="0"/>
          </a:p>
          <a:p>
            <a:pPr marL="457200" indent="-457200">
              <a:buFont typeface="+mj-lt"/>
              <a:buAutoNum type="arabicPeriod" startAt="2"/>
            </a:pPr>
            <a:r>
              <a:rPr lang="en-US" sz="2000" dirty="0"/>
              <a:t>Use the </a:t>
            </a:r>
            <a:r>
              <a:rPr lang="en-US" sz="2000" b="1" dirty="0"/>
              <a:t>asterisk *</a:t>
            </a:r>
            <a:r>
              <a:rPr lang="en-US" sz="2000" dirty="0"/>
              <a:t> when declaring pointer variables</a:t>
            </a:r>
          </a:p>
          <a:p>
            <a:pPr marL="0" indent="0">
              <a:buNone/>
            </a:pPr>
            <a:r>
              <a:rPr lang="en-US" altLang="en-US" sz="2000" dirty="0">
                <a:latin typeface="Courier New" panose="02070309020205020404" pitchFamily="49" charset="0"/>
              </a:rPr>
              <a:t>int *ptr1, *ptr2, …;</a:t>
            </a:r>
          </a:p>
          <a:p>
            <a:pPr marL="0" indent="0">
              <a:buNone/>
            </a:pPr>
            <a:r>
              <a:rPr lang="en-US" altLang="en-US" sz="2000" dirty="0">
                <a:latin typeface="Courier New" panose="02070309020205020404" pitchFamily="49" charset="0"/>
              </a:rPr>
              <a:t>//declares two pointer variables for int type</a:t>
            </a:r>
          </a:p>
          <a:p>
            <a:pPr marL="0" indent="0">
              <a:buNone/>
            </a:pPr>
            <a:r>
              <a:rPr lang="en-US" altLang="en-US" sz="2000" dirty="0">
                <a:latin typeface="Courier New" panose="02070309020205020404" pitchFamily="49" charset="0"/>
              </a:rPr>
              <a:t>//spacing between * and ptr doesn’t matter</a:t>
            </a:r>
            <a:endParaRPr lang="en-US" sz="2000" dirty="0"/>
          </a:p>
          <a:p>
            <a:pPr marL="0" indent="0">
              <a:buNone/>
            </a:pPr>
            <a:endParaRPr lang="en-US" sz="2000" dirty="0"/>
          </a:p>
          <a:p>
            <a:pPr marL="457200" indent="-457200">
              <a:buFont typeface="+mj-lt"/>
              <a:buAutoNum type="arabicPeriod" startAt="3"/>
            </a:pPr>
            <a:r>
              <a:rPr lang="en-US" altLang="en-US" sz="2000" dirty="0"/>
              <a:t>You </a:t>
            </a:r>
            <a:r>
              <a:rPr lang="en-US" altLang="en-US" sz="2000" b="1" dirty="0"/>
              <a:t>cannot mix different data types </a:t>
            </a:r>
            <a:r>
              <a:rPr lang="en-US" altLang="en-US" sz="2000" dirty="0"/>
              <a:t>with pointers.</a:t>
            </a:r>
          </a:p>
          <a:p>
            <a:pPr marL="457200" indent="-457200">
              <a:buFont typeface="+mj-lt"/>
              <a:buAutoNum type="arabicPeriod" startAt="3"/>
            </a:pPr>
            <a:endParaRPr lang="en-US" sz="2000" dirty="0"/>
          </a:p>
          <a:p>
            <a:pPr marL="457200" indent="-457200">
              <a:buFont typeface="+mj-lt"/>
              <a:buAutoNum type="arabicPeriod" startAt="3"/>
            </a:pPr>
            <a:r>
              <a:rPr lang="en-US" sz="2000" dirty="0"/>
              <a:t>Make sure </a:t>
            </a:r>
            <a:r>
              <a:rPr lang="en-US" sz="2000" b="1" dirty="0"/>
              <a:t>you initialize pointers to a memory address</a:t>
            </a:r>
            <a:r>
              <a:rPr lang="en-US" sz="2000" dirty="0"/>
              <a:t>, or the </a:t>
            </a:r>
            <a:r>
              <a:rPr lang="en-US" sz="2000" dirty="0" err="1"/>
              <a:t>nullptr</a:t>
            </a:r>
            <a:r>
              <a:rPr lang="en-US" sz="2000" dirty="0"/>
              <a:t>.</a:t>
            </a:r>
          </a:p>
          <a:p>
            <a:pPr marL="457200" indent="-457200">
              <a:buFont typeface="+mj-lt"/>
              <a:buAutoNum type="arabicPeriod" startAt="3"/>
            </a:pPr>
            <a:endParaRPr lang="en-US" sz="2000" dirty="0"/>
          </a:p>
          <a:p>
            <a:pPr marL="457200" indent="-457200">
              <a:buFont typeface="+mj-lt"/>
              <a:buAutoNum type="arabicPeriod" startAt="3"/>
            </a:pPr>
            <a:r>
              <a:rPr lang="en-US" sz="2000" dirty="0"/>
              <a:t>Use the </a:t>
            </a:r>
            <a:r>
              <a:rPr lang="en-US" sz="2000" b="1" dirty="0"/>
              <a:t>correct wording </a:t>
            </a:r>
            <a:r>
              <a:rPr lang="en-US" sz="2000" dirty="0"/>
              <a:t>to describe pointers.</a:t>
            </a:r>
          </a:p>
          <a:p>
            <a:pPr marL="0" indent="0">
              <a:buNone/>
            </a:pPr>
            <a:endParaRPr lang="en-US" sz="2000" dirty="0"/>
          </a:p>
          <a:p>
            <a:pPr marL="0" indent="0">
              <a:buNone/>
            </a:pPr>
            <a:endParaRPr lang="en-US" sz="2000" dirty="0"/>
          </a:p>
          <a:p>
            <a:pPr marL="514350" indent="-514350">
              <a:buAutoNum type="arabicPeriod"/>
            </a:pPr>
            <a:endParaRPr lang="en-US" dirty="0"/>
          </a:p>
        </p:txBody>
      </p:sp>
    </p:spTree>
    <p:extLst>
      <p:ext uri="{BB962C8B-B14F-4D97-AF65-F5344CB8AC3E}">
        <p14:creationId xmlns:p14="http://schemas.microsoft.com/office/powerpoint/2010/main" val="9769701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5DC2-4AF3-454E-9A6C-CE3D7C39EF91}"/>
              </a:ext>
            </a:extLst>
          </p:cNvPr>
          <p:cNvSpPr>
            <a:spLocks noGrp="1"/>
          </p:cNvSpPr>
          <p:nvPr>
            <p:ph type="title"/>
          </p:nvPr>
        </p:nvSpPr>
        <p:spPr/>
        <p:txBody>
          <a:bodyPr/>
          <a:lstStyle/>
          <a:p>
            <a:r>
              <a:rPr lang="en-US" dirty="0"/>
              <a:t>Any questions before we continue?</a:t>
            </a:r>
          </a:p>
        </p:txBody>
      </p:sp>
      <p:sp>
        <p:nvSpPr>
          <p:cNvPr id="3" name="Content Placeholder 2">
            <a:extLst>
              <a:ext uri="{FF2B5EF4-FFF2-40B4-BE49-F238E27FC236}">
                <a16:creationId xmlns:a16="http://schemas.microsoft.com/office/drawing/2014/main" id="{165790BE-7387-4017-B2D0-692D373838CD}"/>
              </a:ext>
            </a:extLst>
          </p:cNvPr>
          <p:cNvSpPr>
            <a:spLocks noGrp="1"/>
          </p:cNvSpPr>
          <p:nvPr>
            <p:ph idx="1"/>
          </p:nvPr>
        </p:nvSpPr>
        <p:spPr/>
        <p:txBody>
          <a:bodyPr/>
          <a:lstStyle/>
          <a:p>
            <a:r>
              <a:rPr lang="en-US" dirty="0"/>
              <a:t>Next topic: pointers and multidimensional dynamic arrays</a:t>
            </a:r>
          </a:p>
        </p:txBody>
      </p:sp>
    </p:spTree>
    <p:extLst>
      <p:ext uri="{BB962C8B-B14F-4D97-AF65-F5344CB8AC3E}">
        <p14:creationId xmlns:p14="http://schemas.microsoft.com/office/powerpoint/2010/main" val="569822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F718-BBBB-4177-B9D2-0D02601BB663}"/>
              </a:ext>
            </a:extLst>
          </p:cNvPr>
          <p:cNvSpPr>
            <a:spLocks noGrp="1"/>
          </p:cNvSpPr>
          <p:nvPr>
            <p:ph type="title"/>
          </p:nvPr>
        </p:nvSpPr>
        <p:spPr/>
        <p:txBody>
          <a:bodyPr/>
          <a:lstStyle/>
          <a:p>
            <a:r>
              <a:rPr lang="en-US" dirty="0"/>
              <a:t>Multidimensional dynamic arrays</a:t>
            </a:r>
          </a:p>
        </p:txBody>
      </p:sp>
      <p:sp>
        <p:nvSpPr>
          <p:cNvPr id="3" name="Content Placeholder 2">
            <a:extLst>
              <a:ext uri="{FF2B5EF4-FFF2-40B4-BE49-F238E27FC236}">
                <a16:creationId xmlns:a16="http://schemas.microsoft.com/office/drawing/2014/main" id="{8F08AA9B-D0BE-4152-A88D-99EA942299FD}"/>
              </a:ext>
            </a:extLst>
          </p:cNvPr>
          <p:cNvSpPr>
            <a:spLocks noGrp="1"/>
          </p:cNvSpPr>
          <p:nvPr>
            <p:ph idx="1"/>
          </p:nvPr>
        </p:nvSpPr>
        <p:spPr/>
        <p:txBody>
          <a:bodyPr/>
          <a:lstStyle/>
          <a:p>
            <a:r>
              <a:rPr lang="en-US" sz="2000" dirty="0"/>
              <a:t>You can make multidimensional dynamic arrays</a:t>
            </a:r>
          </a:p>
          <a:p>
            <a:r>
              <a:rPr lang="en-US" sz="2000" dirty="0"/>
              <a:t>Remember that multidimensional arrays are just arrays of arrays.</a:t>
            </a:r>
          </a:p>
          <a:p>
            <a:r>
              <a:rPr lang="en-US" sz="2000" dirty="0"/>
              <a:t>Example: to create a 2D dynamic array of integers:</a:t>
            </a:r>
          </a:p>
          <a:p>
            <a:pPr marL="457200" lvl="1" indent="0">
              <a:buNone/>
            </a:pPr>
            <a:r>
              <a:rPr lang="en-US" sz="1600" dirty="0"/>
              <a:t>1. Create a 1-D dynamic array of pointers of type int*</a:t>
            </a:r>
          </a:p>
          <a:p>
            <a:pPr marL="457200" lvl="1" indent="0">
              <a:buNone/>
            </a:pPr>
            <a:r>
              <a:rPr lang="en-US" sz="1600" dirty="0"/>
              <a:t>2. Create a dynamic array of int for each indexed variable of the pointer array.</a:t>
            </a:r>
          </a:p>
          <a:p>
            <a:pPr marL="457200" lvl="1" indent="0">
              <a:buNone/>
            </a:pPr>
            <a:r>
              <a:rPr lang="en-US" sz="1600" dirty="0"/>
              <a:t>A type definition can help keep things straight</a:t>
            </a:r>
          </a:p>
          <a:p>
            <a:pPr lvl="1"/>
            <a:endParaRPr lang="en-US" sz="1600" dirty="0"/>
          </a:p>
          <a:p>
            <a:endParaRPr lang="en-US" dirty="0"/>
          </a:p>
        </p:txBody>
      </p:sp>
    </p:spTree>
    <p:extLst>
      <p:ext uri="{BB962C8B-B14F-4D97-AF65-F5344CB8AC3E}">
        <p14:creationId xmlns:p14="http://schemas.microsoft.com/office/powerpoint/2010/main" val="223972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26F2-E5EF-4989-A1CC-4FFAD5108C24}"/>
              </a:ext>
            </a:extLst>
          </p:cNvPr>
          <p:cNvSpPr>
            <a:spLocks noGrp="1"/>
          </p:cNvSpPr>
          <p:nvPr>
            <p:ph type="title"/>
          </p:nvPr>
        </p:nvSpPr>
        <p:spPr>
          <a:xfrm>
            <a:off x="5393802" y="136525"/>
            <a:ext cx="6417195" cy="1325563"/>
          </a:xfrm>
        </p:spPr>
        <p:txBody>
          <a:bodyPr>
            <a:normAutofit/>
          </a:bodyPr>
          <a:lstStyle/>
          <a:p>
            <a:r>
              <a:rPr lang="en-US" dirty="0"/>
              <a:t>Example: Two-dimensional dynamic array</a:t>
            </a:r>
          </a:p>
        </p:txBody>
      </p:sp>
      <p:sp>
        <p:nvSpPr>
          <p:cNvPr id="6" name="TextBox 5">
            <a:extLst>
              <a:ext uri="{FF2B5EF4-FFF2-40B4-BE49-F238E27FC236}">
                <a16:creationId xmlns:a16="http://schemas.microsoft.com/office/drawing/2014/main" id="{0BA39279-35CD-4899-ABB5-A94067F42802}"/>
              </a:ext>
            </a:extLst>
          </p:cNvPr>
          <p:cNvSpPr txBox="1"/>
          <p:nvPr/>
        </p:nvSpPr>
        <p:spPr>
          <a:xfrm>
            <a:off x="200862" y="136525"/>
            <a:ext cx="8401538" cy="8402300"/>
          </a:xfrm>
          <a:prstGeom prst="rect">
            <a:avLst/>
          </a:prstGeom>
          <a:noFill/>
        </p:spPr>
        <p:txBody>
          <a:bodyPr wrap="square">
            <a:spAutoFit/>
          </a:body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&lt;iostream&gt;</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std;</a:t>
            </a:r>
          </a:p>
          <a:p>
            <a:endParaRPr lang="en-US" sz="1200" dirty="0">
              <a:solidFill>
                <a:srgbClr val="000000"/>
              </a:solidFill>
              <a:latin typeface="Consolas" panose="020B0609020204030204" pitchFamily="49" charset="0"/>
            </a:endParaRPr>
          </a:p>
          <a:p>
            <a:r>
              <a:rPr lang="en-US" sz="1200" dirty="0">
                <a:solidFill>
                  <a:srgbClr val="008000"/>
                </a:solidFill>
                <a:latin typeface="Consolas" panose="020B0609020204030204" pitchFamily="49" charset="0"/>
              </a:rPr>
              <a:t>//declare int pointer type to make our lives easier</a:t>
            </a:r>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typedef</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IntArrayPtr</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d1, d2;</a:t>
            </a: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"Enter the row and column dimensions of the array: \n"</a:t>
            </a:r>
            <a:r>
              <a:rPr lang="en-US" sz="1200" dirty="0">
                <a:solidFill>
                  <a:srgbClr val="000000"/>
                </a:solidFill>
                <a:latin typeface="Consolas" panose="020B0609020204030204" pitchFamily="49" charset="0"/>
              </a:rPr>
              <a:t>;</a:t>
            </a:r>
          </a:p>
          <a:p>
            <a:pPr lvl="1"/>
            <a:r>
              <a:rPr lang="en-US" sz="1200" dirty="0" err="1">
                <a:solidFill>
                  <a:srgbClr val="000000"/>
                </a:solidFill>
                <a:latin typeface="Consolas" panose="020B0609020204030204" pitchFamily="49" charset="0"/>
              </a:rPr>
              <a:t>cin</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&gt;&gt;</a:t>
            </a:r>
            <a:r>
              <a:rPr lang="en-US" sz="1200" dirty="0">
                <a:solidFill>
                  <a:srgbClr val="000000"/>
                </a:solidFill>
                <a:latin typeface="Consolas" panose="020B0609020204030204" pitchFamily="49" charset="0"/>
              </a:rPr>
              <a:t> d1 </a:t>
            </a:r>
            <a:r>
              <a:rPr lang="en-US" sz="1200" dirty="0">
                <a:solidFill>
                  <a:srgbClr val="008080"/>
                </a:solidFill>
                <a:latin typeface="Consolas" panose="020B0609020204030204" pitchFamily="49" charset="0"/>
              </a:rPr>
              <a:t>&gt;&gt;</a:t>
            </a:r>
            <a:r>
              <a:rPr lang="en-US" sz="1200" dirty="0">
                <a:solidFill>
                  <a:srgbClr val="000000"/>
                </a:solidFill>
                <a:latin typeface="Consolas" panose="020B0609020204030204" pitchFamily="49" charset="0"/>
              </a:rPr>
              <a:t> d2;</a:t>
            </a:r>
          </a:p>
          <a:p>
            <a:pPr lvl="1"/>
            <a:endParaRPr lang="en-US" sz="1200" dirty="0">
              <a:solidFill>
                <a:srgbClr val="000000"/>
              </a:solidFill>
              <a:latin typeface="Consolas" panose="020B0609020204030204" pitchFamily="49" charset="0"/>
            </a:endParaRPr>
          </a:p>
          <a:p>
            <a:pPr lvl="1"/>
            <a:r>
              <a:rPr lang="en-US" sz="1200" dirty="0" err="1">
                <a:solidFill>
                  <a:srgbClr val="2B91AF"/>
                </a:solidFill>
                <a:latin typeface="Consolas" panose="020B0609020204030204" pitchFamily="49" charset="0"/>
              </a:rPr>
              <a:t>IntArrayPtr</a:t>
            </a:r>
            <a:r>
              <a:rPr lang="en-US" sz="1200" dirty="0">
                <a:solidFill>
                  <a:srgbClr val="000000"/>
                </a:solidFill>
                <a:latin typeface="Consolas" panose="020B0609020204030204" pitchFamily="49" charset="0"/>
              </a:rPr>
              <a:t>* m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IntArrayPtr</a:t>
            </a:r>
            <a:r>
              <a:rPr lang="en-US" sz="1200" dirty="0">
                <a:solidFill>
                  <a:srgbClr val="000000"/>
                </a:solidFill>
                <a:latin typeface="Consolas" panose="020B0609020204030204" pitchFamily="49" charset="0"/>
              </a:rPr>
              <a:t>[d1];</a:t>
            </a:r>
          </a:p>
          <a:p>
            <a:pPr lvl="1"/>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j;</a:t>
            </a:r>
          </a:p>
          <a:p>
            <a:pPr lvl="1"/>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(i = 0; i &lt; d1; i++)</a:t>
            </a:r>
          </a:p>
          <a:p>
            <a:pPr lvl="1"/>
            <a:r>
              <a:rPr lang="en-US" sz="1200" dirty="0">
                <a:solidFill>
                  <a:srgbClr val="000000"/>
                </a:solidFill>
                <a:latin typeface="Consolas" panose="020B0609020204030204" pitchFamily="49" charset="0"/>
              </a:rPr>
              <a:t>	m[</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[d2];</a:t>
            </a:r>
          </a:p>
          <a:p>
            <a:pPr lvl="1"/>
            <a:r>
              <a:rPr lang="en-US" sz="1200" dirty="0">
                <a:solidFill>
                  <a:srgbClr val="008000"/>
                </a:solidFill>
                <a:latin typeface="Consolas" panose="020B0609020204030204" pitchFamily="49" charset="0"/>
              </a:rPr>
              <a:t>	// m is now a d1 by d2 array</a:t>
            </a:r>
            <a:endParaRPr lang="en-US"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"Enter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d1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 rows of "</a:t>
            </a:r>
            <a:endParaRPr lang="en-US" sz="1200" dirty="0">
              <a:solidFill>
                <a:srgbClr val="000000"/>
              </a:solidFill>
              <a:latin typeface="Consolas" panose="020B0609020204030204" pitchFamily="49" charset="0"/>
            </a:endParaRPr>
          </a:p>
          <a:p>
            <a:pPr lvl="1"/>
            <a:r>
              <a:rPr lang="en-US" sz="1200" dirty="0">
                <a:solidFill>
                  <a:srgbClr val="008080"/>
                </a:solidFill>
                <a:latin typeface="Consolas" panose="020B0609020204030204" pitchFamily="49" charset="0"/>
              </a:rPr>
              <a:t>     &lt;&lt;</a:t>
            </a:r>
            <a:r>
              <a:rPr lang="en-US" sz="1200" dirty="0">
                <a:solidFill>
                  <a:srgbClr val="000000"/>
                </a:solidFill>
                <a:latin typeface="Consolas" panose="020B0609020204030204" pitchFamily="49" charset="0"/>
              </a:rPr>
              <a:t> d2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 integers each: \n"</a:t>
            </a:r>
            <a:r>
              <a:rPr lang="en-US" sz="1200" dirty="0">
                <a:solidFill>
                  <a:srgbClr val="000000"/>
                </a:solidFill>
                <a:latin typeface="Consolas" panose="020B0609020204030204" pitchFamily="49" charset="0"/>
              </a:rPr>
              <a:t>;</a:t>
            </a:r>
          </a:p>
          <a:p>
            <a:pPr lvl="1"/>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(i = 0; i &lt; d1; i++)</a:t>
            </a:r>
          </a:p>
          <a:p>
            <a:pPr lvl="1"/>
            <a:r>
              <a:rPr lang="en-US" sz="1200" dirty="0">
                <a:solidFill>
                  <a:srgbClr val="0000FF"/>
                </a:solidFill>
                <a:latin typeface="Consolas" panose="020B0609020204030204" pitchFamily="49" charset="0"/>
              </a:rPr>
              <a:t>	for</a:t>
            </a:r>
            <a:r>
              <a:rPr lang="en-US" sz="1200" dirty="0">
                <a:solidFill>
                  <a:srgbClr val="000000"/>
                </a:solidFill>
                <a:latin typeface="Consolas" panose="020B0609020204030204" pitchFamily="49" charset="0"/>
              </a:rPr>
              <a:t> (j = 0; j &lt; d2; </a:t>
            </a:r>
            <a:r>
              <a:rPr lang="en-US" sz="1200" dirty="0" err="1">
                <a:solidFill>
                  <a:srgbClr val="000000"/>
                </a:solidFill>
                <a:latin typeface="Consolas" panose="020B0609020204030204" pitchFamily="49" charset="0"/>
              </a:rPr>
              <a:t>j++</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cin</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&gt;&gt;</a:t>
            </a:r>
            <a:r>
              <a:rPr lang="en-US" sz="1200" dirty="0">
                <a:solidFill>
                  <a:srgbClr val="000000"/>
                </a:solidFill>
                <a:latin typeface="Consolas" panose="020B0609020204030204" pitchFamily="49" charset="0"/>
              </a:rPr>
              <a:t> m[</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][j];</a:t>
            </a:r>
          </a:p>
          <a:p>
            <a:pPr lvl="1"/>
            <a:endParaRPr lang="en-US" sz="1200" dirty="0">
              <a:solidFill>
                <a:srgbClr val="000000"/>
              </a:solidFill>
              <a:latin typeface="Consolas" panose="020B0609020204030204" pitchFamily="49" charset="0"/>
            </a:endParaRPr>
          </a:p>
          <a:p>
            <a:pPr lvl="1"/>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"Outputting the two-dimensional array: \n"</a:t>
            </a:r>
            <a:r>
              <a:rPr lang="en-US" sz="1200" dirty="0">
                <a:solidFill>
                  <a:srgbClr val="000000"/>
                </a:solidFill>
                <a:latin typeface="Consolas" panose="020B0609020204030204" pitchFamily="49" charset="0"/>
              </a:rPr>
              <a:t>;</a:t>
            </a:r>
          </a:p>
          <a:p>
            <a:pPr lvl="1"/>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(i = 0; i &lt; d1; i++)</a:t>
            </a:r>
          </a:p>
          <a:p>
            <a:pPr lvl="2"/>
            <a:r>
              <a:rPr lang="en-US" sz="1200" dirty="0">
                <a:solidFill>
                  <a:srgbClr val="000000"/>
                </a:solidFill>
                <a:latin typeface="Consolas" panose="020B0609020204030204" pitchFamily="49" charset="0"/>
              </a:rPr>
              <a:t>{</a:t>
            </a:r>
          </a:p>
          <a:p>
            <a:pPr lvl="3"/>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(j = 0; j &lt; d2; </a:t>
            </a:r>
            <a:r>
              <a:rPr lang="en-US" sz="1200" dirty="0" err="1">
                <a:solidFill>
                  <a:srgbClr val="000000"/>
                </a:solidFill>
                <a:latin typeface="Consolas" panose="020B0609020204030204" pitchFamily="49" charset="0"/>
              </a:rPr>
              <a:t>j++</a:t>
            </a:r>
            <a:r>
              <a:rPr lang="en-US" sz="1200" dirty="0">
                <a:solidFill>
                  <a:srgbClr val="000000"/>
                </a:solidFill>
                <a:latin typeface="Consolas" panose="020B0609020204030204" pitchFamily="49" charset="0"/>
              </a:rPr>
              <a:t>)</a:t>
            </a:r>
          </a:p>
          <a:p>
            <a:pPr lvl="4"/>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m[</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][j]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a:t>
            </a:r>
          </a:p>
          <a:p>
            <a:pPr lvl="4"/>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2"/>
            <a:r>
              <a:rPr lang="en-US" sz="1200" dirty="0">
                <a:solidFill>
                  <a:srgbClr val="000000"/>
                </a:solidFill>
                <a:latin typeface="Consolas" panose="020B0609020204030204" pitchFamily="49" charset="0"/>
              </a:rPr>
              <a:t>}</a:t>
            </a:r>
          </a:p>
          <a:p>
            <a:pPr lvl="1"/>
            <a:endParaRPr lang="en-US" sz="1200" dirty="0">
              <a:solidFill>
                <a:srgbClr val="000000"/>
              </a:solidFill>
              <a:latin typeface="Consolas" panose="020B0609020204030204" pitchFamily="49" charset="0"/>
            </a:endParaRPr>
          </a:p>
          <a:p>
            <a:pPr lvl="1"/>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//delete when finished</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//there must be one call to delete[]</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//for each call to new that created an array.</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//these delete calls aren't really needed since this program</a:t>
            </a:r>
            <a:endParaRPr lang="en-US" sz="1200" dirty="0">
              <a:solidFill>
                <a:srgbClr val="000000"/>
              </a:solidFill>
              <a:latin typeface="Consolas" panose="020B0609020204030204" pitchFamily="49" charset="0"/>
            </a:endParaRPr>
          </a:p>
          <a:p>
            <a:pPr lvl="1"/>
            <a:r>
              <a:rPr lang="en-US" sz="1200" dirty="0">
                <a:solidFill>
                  <a:srgbClr val="008000"/>
                </a:solidFill>
                <a:latin typeface="Consolas" panose="020B0609020204030204" pitchFamily="49" charset="0"/>
              </a:rPr>
              <a:t>//is ending, but included for reference</a:t>
            </a:r>
            <a:endParaRPr lang="en-US" sz="1200" dirty="0">
              <a:solidFill>
                <a:srgbClr val="000000"/>
              </a:solidFill>
              <a:latin typeface="Consolas" panose="020B0609020204030204" pitchFamily="49" charset="0"/>
            </a:endParaRPr>
          </a:p>
          <a:p>
            <a:pPr lvl="1"/>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(i = 0; i &lt; d1; i++)</a:t>
            </a:r>
          </a:p>
          <a:p>
            <a:pPr lvl="1"/>
            <a:r>
              <a:rPr lang="en-US" sz="1200" dirty="0">
                <a:solidFill>
                  <a:srgbClr val="0000FF"/>
                </a:solidFill>
                <a:latin typeface="Consolas" panose="020B0609020204030204" pitchFamily="49" charset="0"/>
              </a:rPr>
              <a:t>	delete[]</a:t>
            </a:r>
            <a:r>
              <a:rPr lang="en-US" sz="1200" dirty="0">
                <a:solidFill>
                  <a:srgbClr val="000000"/>
                </a:solidFill>
                <a:latin typeface="Consolas" panose="020B0609020204030204" pitchFamily="49" charset="0"/>
              </a:rPr>
              <a:t> m[</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a:t>
            </a:r>
          </a:p>
          <a:p>
            <a:pPr lvl="1"/>
            <a:r>
              <a:rPr lang="en-US" sz="1200" dirty="0">
                <a:solidFill>
                  <a:srgbClr val="0000FF"/>
                </a:solidFill>
                <a:latin typeface="Consolas" panose="020B0609020204030204" pitchFamily="49" charset="0"/>
              </a:rPr>
              <a:t>delete[]</a:t>
            </a:r>
            <a:r>
              <a:rPr lang="en-US" sz="1200" dirty="0">
                <a:solidFill>
                  <a:srgbClr val="000000"/>
                </a:solidFill>
                <a:latin typeface="Consolas" panose="020B0609020204030204" pitchFamily="49" charset="0"/>
              </a:rPr>
              <a:t> m;</a:t>
            </a:r>
          </a:p>
          <a:p>
            <a:pPr lvl="1"/>
            <a:endParaRPr lang="en-US" sz="1200" dirty="0">
              <a:solidFill>
                <a:srgbClr val="000000"/>
              </a:solidFill>
              <a:latin typeface="Consolas" panose="020B0609020204030204" pitchFamily="49" charset="0"/>
            </a:endParaRPr>
          </a:p>
          <a:p>
            <a:pPr lvl="1"/>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1283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5EBD-E946-4CE2-AAE6-D9D5F92F4D81}"/>
              </a:ext>
            </a:extLst>
          </p:cNvPr>
          <p:cNvSpPr>
            <a:spLocks noGrp="1"/>
          </p:cNvSpPr>
          <p:nvPr>
            <p:ph type="title"/>
          </p:nvPr>
        </p:nvSpPr>
        <p:spPr/>
        <p:txBody>
          <a:bodyPr>
            <a:normAutofit/>
          </a:bodyPr>
          <a:lstStyle/>
          <a:p>
            <a:r>
              <a:rPr lang="en-US" dirty="0"/>
              <a:t>Use &amp; to get a variable’s memory address</a:t>
            </a:r>
          </a:p>
        </p:txBody>
      </p:sp>
      <p:sp>
        <p:nvSpPr>
          <p:cNvPr id="3" name="Content Placeholder 2">
            <a:extLst>
              <a:ext uri="{FF2B5EF4-FFF2-40B4-BE49-F238E27FC236}">
                <a16:creationId xmlns:a16="http://schemas.microsoft.com/office/drawing/2014/main" id="{287E1457-050B-4695-9144-EF99576AFB7F}"/>
              </a:ext>
            </a:extLst>
          </p:cNvPr>
          <p:cNvSpPr>
            <a:spLocks noGrp="1"/>
          </p:cNvSpPr>
          <p:nvPr>
            <p:ph idx="1"/>
          </p:nvPr>
        </p:nvSpPr>
        <p:spPr/>
        <p:txBody>
          <a:bodyPr>
            <a:normAutofit/>
          </a:bodyPr>
          <a:lstStyle/>
          <a:p>
            <a:pPr marL="0" indent="0">
              <a:buNone/>
            </a:pPr>
            <a:r>
              <a:rPr lang="en-US" altLang="en-US" sz="2000" dirty="0"/>
              <a:t>Use </a:t>
            </a:r>
            <a:r>
              <a:rPr lang="en-US" altLang="en-US" sz="2000" b="1" dirty="0"/>
              <a:t>address operator </a:t>
            </a:r>
            <a:r>
              <a:rPr lang="en-US" altLang="en-US" sz="2000" dirty="0">
                <a:latin typeface="Courier New" panose="02070309020205020404" pitchFamily="49" charset="0"/>
              </a:rPr>
              <a:t>&amp;</a:t>
            </a:r>
            <a:r>
              <a:rPr lang="en-US" altLang="en-US" sz="2000" dirty="0"/>
              <a:t> to get address of a variable:</a:t>
            </a:r>
          </a:p>
          <a:p>
            <a:pPr marL="0" indent="0">
              <a:buNone/>
            </a:pPr>
            <a:endParaRPr lang="en-US" altLang="en-US" sz="2000" dirty="0"/>
          </a:p>
          <a:p>
            <a:pPr marL="0" indent="0">
              <a:buNone/>
            </a:pPr>
            <a:r>
              <a:rPr lang="en-US" altLang="en-US" sz="2000" dirty="0"/>
              <a:t>Just put an </a:t>
            </a:r>
            <a:r>
              <a:rPr lang="en-US" altLang="en-US" sz="2000" b="1" dirty="0"/>
              <a:t>ampersand </a:t>
            </a:r>
            <a:r>
              <a:rPr lang="en-US" altLang="en-US" sz="2000" dirty="0"/>
              <a:t>right in front of the variable’s regular name, with no space in between.</a:t>
            </a:r>
          </a:p>
          <a:p>
            <a:pPr marL="0" indent="0">
              <a:buNone/>
            </a:pPr>
            <a:endParaRPr lang="en-US" altLang="en-US" sz="2000" dirty="0"/>
          </a:p>
          <a:p>
            <a:pPr marL="0" indent="0">
              <a:buNone/>
            </a:pPr>
            <a:r>
              <a:rPr lang="en-US" altLang="en-US" sz="2000" dirty="0"/>
              <a:t>Example:</a:t>
            </a:r>
          </a:p>
          <a:p>
            <a:pPr lvl="1">
              <a:buFontTx/>
              <a:buNone/>
            </a:pPr>
            <a:r>
              <a:rPr lang="en-US" altLang="en-US" sz="2000" dirty="0"/>
              <a:t>	</a:t>
            </a:r>
            <a:r>
              <a:rPr lang="en-US" altLang="en-US" sz="2000" dirty="0">
                <a:latin typeface="Courier New" panose="02070309020205020404" pitchFamily="49" charset="0"/>
              </a:rPr>
              <a:t>int num = -99;</a:t>
            </a:r>
          </a:p>
          <a:p>
            <a:pPr lvl="1">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cout</a:t>
            </a:r>
            <a:r>
              <a:rPr lang="en-US" altLang="en-US" sz="2000" dirty="0">
                <a:latin typeface="Courier New" panose="02070309020205020404" pitchFamily="49" charset="0"/>
              </a:rPr>
              <a:t> &lt;&lt; &amp;num; // prints address in hexadecimal</a:t>
            </a:r>
            <a:br>
              <a:rPr lang="en-US" altLang="en-US" sz="2000" dirty="0">
                <a:latin typeface="Courier New" panose="02070309020205020404" pitchFamily="49" charset="0"/>
              </a:rPr>
            </a:br>
            <a:endParaRPr lang="en-US" altLang="en-US" sz="2000" dirty="0">
              <a:latin typeface="Courier New" panose="02070309020205020404" pitchFamily="49" charset="0"/>
            </a:endParaRPr>
          </a:p>
          <a:p>
            <a:pPr lvl="1">
              <a:buFontTx/>
              <a:buNone/>
            </a:pPr>
            <a:r>
              <a:rPr lang="en-US" altLang="en-US" sz="2000" dirty="0">
                <a:latin typeface="Courier New" panose="02070309020205020404" pitchFamily="49" charset="0"/>
              </a:rPr>
              <a:t>	int  *ptr = &amp;num;  // declares pointer </a:t>
            </a:r>
            <a:r>
              <a:rPr lang="en-US" altLang="en-US" sz="2000" dirty="0" err="1">
                <a:latin typeface="Courier New" panose="02070309020205020404" pitchFamily="49" charset="0"/>
              </a:rPr>
              <a:t>ptr</a:t>
            </a:r>
            <a:r>
              <a:rPr lang="en-US" altLang="en-US" sz="2000" dirty="0">
                <a:latin typeface="Courier New" panose="02070309020205020404" pitchFamily="49" charset="0"/>
              </a:rPr>
              <a:t> </a:t>
            </a:r>
            <a:br>
              <a:rPr lang="en-US" altLang="en-US" sz="2000" dirty="0">
                <a:latin typeface="Courier New" panose="02070309020205020404" pitchFamily="49" charset="0"/>
              </a:rPr>
            </a:br>
            <a:r>
              <a:rPr lang="en-US" altLang="en-US" sz="2000" dirty="0">
                <a:latin typeface="Courier New" panose="02070309020205020404" pitchFamily="49" charset="0"/>
              </a:rPr>
              <a:t>                   // initialize to address of num</a:t>
            </a:r>
            <a:endParaRPr lang="en-US" altLang="en-US" sz="2000" dirty="0"/>
          </a:p>
        </p:txBody>
      </p:sp>
    </p:spTree>
    <p:extLst>
      <p:ext uri="{BB962C8B-B14F-4D97-AF65-F5344CB8AC3E}">
        <p14:creationId xmlns:p14="http://schemas.microsoft.com/office/powerpoint/2010/main" val="153402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5EBD-E946-4CE2-AAE6-D9D5F92F4D81}"/>
              </a:ext>
            </a:extLst>
          </p:cNvPr>
          <p:cNvSpPr>
            <a:spLocks noGrp="1"/>
          </p:cNvSpPr>
          <p:nvPr>
            <p:ph type="title"/>
          </p:nvPr>
        </p:nvSpPr>
        <p:spPr/>
        <p:txBody>
          <a:bodyPr>
            <a:normAutofit/>
          </a:bodyPr>
          <a:lstStyle/>
          <a:p>
            <a:r>
              <a:rPr lang="en-US" dirty="0"/>
              <a:t>Use * when declaring pointers</a:t>
            </a:r>
          </a:p>
        </p:txBody>
      </p:sp>
      <p:sp>
        <p:nvSpPr>
          <p:cNvPr id="3" name="Content Placeholder 2">
            <a:extLst>
              <a:ext uri="{FF2B5EF4-FFF2-40B4-BE49-F238E27FC236}">
                <a16:creationId xmlns:a16="http://schemas.microsoft.com/office/drawing/2014/main" id="{287E1457-050B-4695-9144-EF99576AFB7F}"/>
              </a:ext>
            </a:extLst>
          </p:cNvPr>
          <p:cNvSpPr>
            <a:spLocks noGrp="1"/>
          </p:cNvSpPr>
          <p:nvPr>
            <p:ph idx="1"/>
          </p:nvPr>
        </p:nvSpPr>
        <p:spPr/>
        <p:txBody>
          <a:bodyPr>
            <a:normAutofit fontScale="92500" lnSpcReduction="20000"/>
          </a:bodyPr>
          <a:lstStyle/>
          <a:p>
            <a:pPr marL="0" indent="0">
              <a:buNone/>
            </a:pPr>
            <a:r>
              <a:rPr lang="en-US" altLang="en-US" sz="1900" dirty="0"/>
              <a:t>Declare pointer type variables using an asterisk (*) :</a:t>
            </a:r>
            <a:endParaRPr lang="en-US" altLang="en-US" sz="1900" dirty="0">
              <a:latin typeface="Courier New" panose="02070309020205020404" pitchFamily="49" charset="0"/>
            </a:endParaRPr>
          </a:p>
          <a:p>
            <a:pPr marL="0" indent="0">
              <a:buNone/>
            </a:pPr>
            <a:r>
              <a:rPr lang="en-US" altLang="en-US" sz="1900" dirty="0">
                <a:latin typeface="Courier New" panose="02070309020205020404" pitchFamily="49" charset="0"/>
              </a:rPr>
              <a:t>TypeName *variableName1, *variableName2, …;</a:t>
            </a:r>
          </a:p>
          <a:p>
            <a:pPr marL="0" indent="0">
              <a:buNone/>
            </a:pPr>
            <a:endParaRPr lang="en-US" altLang="en-US" sz="1900" dirty="0">
              <a:latin typeface="Courier New" panose="02070309020205020404" pitchFamily="49" charset="0"/>
            </a:endParaRPr>
          </a:p>
          <a:p>
            <a:pPr marL="0" indent="0">
              <a:buNone/>
            </a:pPr>
            <a:r>
              <a:rPr lang="en-US" altLang="en-US" sz="1900" dirty="0"/>
              <a:t>Note: you MUST have an asterisk in front of each pointer variable name.</a:t>
            </a:r>
          </a:p>
          <a:p>
            <a:pPr marL="0" indent="0">
              <a:buNone/>
            </a:pPr>
            <a:endParaRPr lang="en-US" altLang="en-US" sz="1900" dirty="0">
              <a:latin typeface="Courier New" panose="02070309020205020404" pitchFamily="49" charset="0"/>
            </a:endParaRPr>
          </a:p>
          <a:p>
            <a:pPr marL="0" indent="0">
              <a:buNone/>
            </a:pPr>
            <a:endParaRPr lang="en-US" altLang="en-US" sz="1900" dirty="0">
              <a:latin typeface="Courier New" panose="02070309020205020404" pitchFamily="49" charset="0"/>
            </a:endParaRPr>
          </a:p>
          <a:p>
            <a:pPr marL="0" indent="0">
              <a:buNone/>
            </a:pPr>
            <a:r>
              <a:rPr lang="en-US" altLang="en-US" sz="1900" dirty="0"/>
              <a:t>Examples:</a:t>
            </a:r>
            <a:endParaRPr lang="en-US" altLang="en-US" sz="1900" dirty="0">
              <a:latin typeface="Courier New" panose="02070309020205020404" pitchFamily="49" charset="0"/>
            </a:endParaRPr>
          </a:p>
          <a:p>
            <a:pPr lvl="1">
              <a:buNone/>
            </a:pPr>
            <a:r>
              <a:rPr lang="en-US" altLang="en-US" sz="1900" dirty="0">
                <a:latin typeface="Courier New" panose="02070309020205020404" pitchFamily="49" charset="0"/>
              </a:rPr>
              <a:t>int *ptr1;  </a:t>
            </a:r>
          </a:p>
          <a:p>
            <a:pPr lvl="1">
              <a:buNone/>
            </a:pPr>
            <a:r>
              <a:rPr lang="en-US" altLang="en-US" sz="1900" dirty="0">
                <a:latin typeface="Courier New" panose="02070309020205020404" pitchFamily="49" charset="0"/>
              </a:rPr>
              <a:t>//declares a pointer variable ptr1</a:t>
            </a:r>
          </a:p>
          <a:p>
            <a:pPr lvl="1">
              <a:buNone/>
            </a:pPr>
            <a:r>
              <a:rPr lang="en-US" altLang="en-US" sz="1900" dirty="0">
                <a:latin typeface="Courier New" panose="02070309020205020404" pitchFamily="49" charset="0"/>
              </a:rPr>
              <a:t>//read as “ptr1 holds a memory address for a type int”</a:t>
            </a:r>
          </a:p>
          <a:p>
            <a:pPr lvl="1">
              <a:buNone/>
            </a:pPr>
            <a:endParaRPr lang="en-US" altLang="en-US" sz="1900" b="1" dirty="0">
              <a:latin typeface="Courier New" panose="02070309020205020404" pitchFamily="49" charset="0"/>
            </a:endParaRPr>
          </a:p>
          <a:p>
            <a:pPr lvl="1">
              <a:buFontTx/>
              <a:buNone/>
            </a:pPr>
            <a:r>
              <a:rPr lang="en-US" altLang="en-US" sz="1900" dirty="0">
                <a:latin typeface="Courier New" panose="02070309020205020404" pitchFamily="49" charset="0"/>
              </a:rPr>
              <a:t>double *pointer1, *pointer2;</a:t>
            </a:r>
          </a:p>
          <a:p>
            <a:pPr lvl="1">
              <a:buFontTx/>
              <a:buNone/>
            </a:pPr>
            <a:r>
              <a:rPr lang="en-US" altLang="en-US" sz="1900" dirty="0">
                <a:latin typeface="Courier New" panose="02070309020205020404" pitchFamily="49" charset="0"/>
              </a:rPr>
              <a:t>//declares pointer1 and pointer2, </a:t>
            </a:r>
          </a:p>
          <a:p>
            <a:pPr lvl="1">
              <a:buFontTx/>
              <a:buNone/>
            </a:pPr>
            <a:r>
              <a:rPr lang="en-US" altLang="en-US" sz="1900" dirty="0">
                <a:latin typeface="Courier New" panose="02070309020205020404" pitchFamily="49" charset="0"/>
              </a:rPr>
              <a:t>//each able to hold a memory address of type double</a:t>
            </a:r>
            <a:endParaRPr lang="en-US" altLang="en-US" sz="1900" dirty="0"/>
          </a:p>
          <a:p>
            <a:pPr lvl="1">
              <a:buFontTx/>
              <a:buNone/>
            </a:pPr>
            <a:endParaRPr lang="en-US" altLang="en-US" sz="1900" dirty="0"/>
          </a:p>
          <a:p>
            <a:pPr marL="0" indent="0">
              <a:buNone/>
            </a:pPr>
            <a:endParaRPr lang="en-US" altLang="en-US" sz="2000" dirty="0"/>
          </a:p>
        </p:txBody>
      </p:sp>
    </p:spTree>
    <p:extLst>
      <p:ext uri="{BB962C8B-B14F-4D97-AF65-F5344CB8AC3E}">
        <p14:creationId xmlns:p14="http://schemas.microsoft.com/office/powerpoint/2010/main" val="193977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dirty="0"/>
              <a:t>Declaring pointers and what happens in memory</a:t>
            </a:r>
            <a:endParaRPr lang="en-US" altLang="en-US" dirty="0"/>
          </a:p>
        </p:txBody>
      </p:sp>
      <p:sp>
        <p:nvSpPr>
          <p:cNvPr id="20483" name="Rectangle 3"/>
          <p:cNvSpPr>
            <a:spLocks noGrp="1" noChangeArrowheads="1"/>
          </p:cNvSpPr>
          <p:nvPr>
            <p:ph idx="1"/>
          </p:nvPr>
        </p:nvSpPr>
        <p:spPr>
          <a:xfrm>
            <a:off x="2520964" y="1662560"/>
            <a:ext cx="8229600" cy="4525963"/>
          </a:xfrm>
        </p:spPr>
        <p:txBody>
          <a:bodyPr>
            <a:normAutofit/>
          </a:bodyPr>
          <a:lstStyle/>
          <a:p>
            <a:pPr>
              <a:lnSpc>
                <a:spcPct val="90000"/>
              </a:lnSpc>
            </a:pPr>
            <a:r>
              <a:rPr lang="en-US" altLang="en-US" sz="2200" dirty="0"/>
              <a:t>Suppose we use the below code to declare a pointer and set its </a:t>
            </a:r>
            <a:r>
              <a:rPr lang="en-US" altLang="en-US" sz="2200" dirty="0" err="1"/>
              <a:t>memody</a:t>
            </a:r>
            <a:r>
              <a:rPr lang="en-US" altLang="en-US" sz="2200" dirty="0"/>
              <a:t> address:</a:t>
            </a:r>
          </a:p>
          <a:p>
            <a:pPr lvl="1">
              <a:lnSpc>
                <a:spcPct val="90000"/>
              </a:lnSpc>
              <a:buClr>
                <a:srgbClr val="3333CC"/>
              </a:buClr>
              <a:buFontTx/>
              <a:buNone/>
            </a:pPr>
            <a:r>
              <a:rPr lang="en-US" altLang="en-US" sz="2200" dirty="0">
                <a:latin typeface="Courier New" panose="02070309020205020404" pitchFamily="49" charset="0"/>
              </a:rPr>
              <a:t>int *ptr;     //declare ptr</a:t>
            </a:r>
            <a:endParaRPr lang="en-US" altLang="en-US" sz="2200" dirty="0"/>
          </a:p>
          <a:p>
            <a:pPr lvl="1">
              <a:lnSpc>
                <a:spcPct val="90000"/>
              </a:lnSpc>
              <a:buClr>
                <a:srgbClr val="3333CC"/>
              </a:buClr>
              <a:buFontTx/>
              <a:buNone/>
            </a:pPr>
            <a:r>
              <a:rPr lang="en-US" altLang="en-US" sz="2200" dirty="0">
                <a:latin typeface="Courier New" panose="02070309020205020404" pitchFamily="49" charset="0"/>
              </a:rPr>
              <a:t>ptr = &amp;num;   //ptr points to address of num</a:t>
            </a:r>
          </a:p>
          <a:p>
            <a:pPr>
              <a:lnSpc>
                <a:spcPct val="90000"/>
              </a:lnSpc>
            </a:pPr>
            <a:endParaRPr lang="en-US" altLang="en-US" sz="2200" dirty="0"/>
          </a:p>
          <a:p>
            <a:pPr>
              <a:lnSpc>
                <a:spcPct val="90000"/>
              </a:lnSpc>
            </a:pPr>
            <a:r>
              <a:rPr lang="en-US" altLang="en-US" sz="2200" dirty="0"/>
              <a:t>In memory:</a:t>
            </a:r>
            <a:br>
              <a:rPr lang="en-US" altLang="en-US" sz="2200" dirty="0"/>
            </a:br>
            <a:br>
              <a:rPr lang="en-US" altLang="en-US" sz="2200" dirty="0"/>
            </a:br>
            <a:endParaRPr lang="en-US" altLang="en-US" sz="2200" dirty="0"/>
          </a:p>
          <a:p>
            <a:pPr>
              <a:lnSpc>
                <a:spcPct val="90000"/>
              </a:lnSpc>
            </a:pPr>
            <a:endParaRPr lang="en-US" altLang="en-US" sz="2200" dirty="0"/>
          </a:p>
          <a:p>
            <a:pPr>
              <a:lnSpc>
                <a:spcPct val="90000"/>
              </a:lnSpc>
              <a:buFont typeface="Times" panose="02020603050405020304" pitchFamily="18" charset="0"/>
              <a:buNone/>
            </a:pPr>
            <a:endParaRPr lang="en-US" altLang="en-US" sz="2200" dirty="0"/>
          </a:p>
          <a:p>
            <a:pPr>
              <a:lnSpc>
                <a:spcPct val="90000"/>
              </a:lnSpc>
              <a:buFont typeface="Times" panose="02020603050405020304" pitchFamily="18" charset="0"/>
              <a:buNone/>
            </a:pPr>
            <a:endParaRPr lang="en-US" altLang="en-US" dirty="0"/>
          </a:p>
        </p:txBody>
      </p:sp>
      <p:sp>
        <p:nvSpPr>
          <p:cNvPr id="20491" name="Text Box 11"/>
          <p:cNvSpPr txBox="1">
            <a:spLocks noChangeArrowheads="1"/>
          </p:cNvSpPr>
          <p:nvPr/>
        </p:nvSpPr>
        <p:spPr bwMode="auto">
          <a:xfrm>
            <a:off x="7595074" y="5290394"/>
            <a:ext cx="1070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0x4a00</a:t>
            </a:r>
            <a:endParaRPr lang="en-US" altLang="en-US" sz="1800" dirty="0"/>
          </a:p>
        </p:txBody>
      </p:sp>
      <p:pic>
        <p:nvPicPr>
          <p:cNvPr id="5" name="Picture 4" descr="01">
            <a:extLst>
              <a:ext uri="{FF2B5EF4-FFF2-40B4-BE49-F238E27FC236}">
                <a16:creationId xmlns:a16="http://schemas.microsoft.com/office/drawing/2014/main" id="{BBA5C5A0-B754-4323-BF2F-AD969C3FF3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61" t="9754" r="59186" b="20690"/>
          <a:stretch/>
        </p:blipFill>
        <p:spPr bwMode="auto">
          <a:xfrm>
            <a:off x="6313086" y="3429001"/>
            <a:ext cx="1330360" cy="259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6703628" y="5261541"/>
            <a:ext cx="460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25</a:t>
            </a:r>
          </a:p>
        </p:txBody>
      </p:sp>
      <p:sp>
        <p:nvSpPr>
          <p:cNvPr id="20485" name="Rectangle 5"/>
          <p:cNvSpPr>
            <a:spLocks noChangeArrowheads="1"/>
          </p:cNvSpPr>
          <p:nvPr/>
        </p:nvSpPr>
        <p:spPr bwMode="auto">
          <a:xfrm>
            <a:off x="3840019" y="5206267"/>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20487" name="Text Box 7"/>
          <p:cNvSpPr txBox="1">
            <a:spLocks noChangeArrowheads="1"/>
          </p:cNvSpPr>
          <p:nvPr/>
        </p:nvSpPr>
        <p:spPr bwMode="auto">
          <a:xfrm>
            <a:off x="3763820" y="4901467"/>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dirty="0">
                <a:latin typeface="Courier New" panose="02070309020205020404" pitchFamily="49" charset="0"/>
              </a:rPr>
              <a:t>ptr</a:t>
            </a:r>
          </a:p>
        </p:txBody>
      </p:sp>
      <p:sp>
        <p:nvSpPr>
          <p:cNvPr id="20489" name="Text Box 9"/>
          <p:cNvSpPr txBox="1">
            <a:spLocks noChangeArrowheads="1"/>
          </p:cNvSpPr>
          <p:nvPr/>
        </p:nvSpPr>
        <p:spPr bwMode="auto">
          <a:xfrm>
            <a:off x="3763819" y="5206268"/>
            <a:ext cx="12041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200" dirty="0">
                <a:latin typeface="Courier New" panose="02070309020205020404" pitchFamily="49" charset="0"/>
              </a:rPr>
              <a:t>0x4a00</a:t>
            </a:r>
          </a:p>
        </p:txBody>
      </p:sp>
      <p:sp>
        <p:nvSpPr>
          <p:cNvPr id="20490" name="Line 10"/>
          <p:cNvSpPr>
            <a:spLocks noChangeShapeType="1"/>
          </p:cNvSpPr>
          <p:nvPr/>
        </p:nvSpPr>
        <p:spPr bwMode="auto">
          <a:xfrm>
            <a:off x="4927091" y="5455382"/>
            <a:ext cx="14343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325E5F7C-B974-4CBB-B2F6-03DFDA7D42A6}"/>
              </a:ext>
            </a:extLst>
          </p:cNvPr>
          <p:cNvSpPr>
            <a:spLocks noChangeShapeType="1"/>
          </p:cNvSpPr>
          <p:nvPr/>
        </p:nvSpPr>
        <p:spPr bwMode="auto">
          <a:xfrm flipH="1">
            <a:off x="8206788" y="4509477"/>
            <a:ext cx="458824" cy="6967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TextBox 6">
            <a:extLst>
              <a:ext uri="{FF2B5EF4-FFF2-40B4-BE49-F238E27FC236}">
                <a16:creationId xmlns:a16="http://schemas.microsoft.com/office/drawing/2014/main" id="{CC7822B7-A0BB-4BF1-A3CC-0B534DDEE0C0}"/>
              </a:ext>
            </a:extLst>
          </p:cNvPr>
          <p:cNvSpPr txBox="1"/>
          <p:nvPr/>
        </p:nvSpPr>
        <p:spPr>
          <a:xfrm>
            <a:off x="8728530" y="3624194"/>
            <a:ext cx="1445846" cy="1477328"/>
          </a:xfrm>
          <a:prstGeom prst="rect">
            <a:avLst/>
          </a:prstGeom>
          <a:noFill/>
        </p:spPr>
        <p:txBody>
          <a:bodyPr wrap="square" rtlCol="0">
            <a:spAutoFit/>
          </a:bodyPr>
          <a:lstStyle/>
          <a:p>
            <a:r>
              <a:rPr lang="en-US" dirty="0"/>
              <a:t>If we go to block 0x4a00, we will find 25 there</a:t>
            </a:r>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29287</TotalTime>
  <Words>5216</Words>
  <Application>Microsoft Office PowerPoint</Application>
  <PresentationFormat>Widescreen</PresentationFormat>
  <Paragraphs>817</Paragraphs>
  <Slides>62</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Calibri</vt:lpstr>
      <vt:lpstr>Calibri Light</vt:lpstr>
      <vt:lpstr>Consolas</vt:lpstr>
      <vt:lpstr>Courier New</vt:lpstr>
      <vt:lpstr>JetBrains Mono</vt:lpstr>
      <vt:lpstr>Lucida</vt:lpstr>
      <vt:lpstr>Times</vt:lpstr>
      <vt:lpstr>ヒラギノ角ゴ Pro W3</vt:lpstr>
      <vt:lpstr>Office Theme</vt:lpstr>
      <vt:lpstr>Pointer Practice</vt:lpstr>
      <vt:lpstr>Recall: Variables and memory</vt:lpstr>
      <vt:lpstr>Why memory addresses matter: we have seen some examples already!</vt:lpstr>
      <vt:lpstr>What is a pointer?</vt:lpstr>
      <vt:lpstr>Any questions far?</vt:lpstr>
      <vt:lpstr>The first few rules of pointers - overview</vt:lpstr>
      <vt:lpstr>Use &amp; to get a variable’s memory address</vt:lpstr>
      <vt:lpstr>Use * when declaring pointers</vt:lpstr>
      <vt:lpstr>Declaring pointers and what happens in memory</vt:lpstr>
      <vt:lpstr>Note: spacing between * and pointer variable name doesn’t matter</vt:lpstr>
      <vt:lpstr>Remember, you MUST include an asterisk next to each pointer variable</vt:lpstr>
      <vt:lpstr>Quick question</vt:lpstr>
      <vt:lpstr>Initializing Pointer Variables</vt:lpstr>
      <vt:lpstr>You cannot mix data types with pointers!</vt:lpstr>
      <vt:lpstr>Use the correct wording to describe pointers</vt:lpstr>
      <vt:lpstr>Quick question</vt:lpstr>
      <vt:lpstr>Outputting pointer variables</vt:lpstr>
      <vt:lpstr>Any questions before we continue?</vt:lpstr>
      <vt:lpstr>The next few rules of pointers - overview</vt:lpstr>
      <vt:lpstr>Use * to return the value of what  we are pointing at</vt:lpstr>
      <vt:lpstr>* As the “dereferencing operator”</vt:lpstr>
      <vt:lpstr>An alternate way of outputting variables</vt:lpstr>
      <vt:lpstr>Question</vt:lpstr>
      <vt:lpstr>Codey sense question</vt:lpstr>
      <vt:lpstr>Using = with pointers</vt:lpstr>
      <vt:lpstr>Follow-up codey sense question</vt:lpstr>
      <vt:lpstr>Caution!!! Using = and *  with pointers</vt:lpstr>
      <vt:lpstr>What is happening in memory when we  use  = and * ?</vt:lpstr>
      <vt:lpstr>The new operator</vt:lpstr>
      <vt:lpstr>The new operator</vt:lpstr>
      <vt:lpstr>Example</vt:lpstr>
      <vt:lpstr>Output</vt:lpstr>
      <vt:lpstr>Any questions before we continue?</vt:lpstr>
      <vt:lpstr>Things to remember about dynamic variables</vt:lpstr>
      <vt:lpstr>Using the delete operator</vt:lpstr>
      <vt:lpstr>Pointer Practice Question: Write the output</vt:lpstr>
      <vt:lpstr>Any questions before we continue?</vt:lpstr>
      <vt:lpstr>Codey sense question</vt:lpstr>
      <vt:lpstr>Recall: Arrays use memory addresses!</vt:lpstr>
      <vt:lpstr>The Relationship Between Arrays and Pointers</vt:lpstr>
      <vt:lpstr>Arrays and Pointers: Things to remember</vt:lpstr>
      <vt:lpstr>More on the Relationship Between  Arrays and Pointers</vt:lpstr>
      <vt:lpstr>Any questions before we continue?</vt:lpstr>
      <vt:lpstr>Ways to access array elements using pointers</vt:lpstr>
      <vt:lpstr>Pointer Arithmetic</vt:lpstr>
      <vt:lpstr>Comparing Pointers</vt:lpstr>
      <vt:lpstr>Pointers as Function Parameters</vt:lpstr>
      <vt:lpstr>Example: pointers in functions</vt:lpstr>
      <vt:lpstr>Returning Pointers from Functions</vt:lpstr>
      <vt:lpstr>Review question</vt:lpstr>
      <vt:lpstr>Quick recap</vt:lpstr>
      <vt:lpstr>Motivation for dynamic arrays</vt:lpstr>
      <vt:lpstr>Even More Motivation for dynamic arrays</vt:lpstr>
      <vt:lpstr>How to use dynamic arrays in 4 easy steps…</vt:lpstr>
      <vt:lpstr>Example code: creating dynamic array</vt:lpstr>
      <vt:lpstr>Debugging Note</vt:lpstr>
      <vt:lpstr>Debugging Note</vt:lpstr>
      <vt:lpstr>Debugging Note</vt:lpstr>
      <vt:lpstr>Quick review question</vt:lpstr>
      <vt:lpstr>Any questions before we continue?</vt:lpstr>
      <vt:lpstr>Multidimensional dynamic arrays</vt:lpstr>
      <vt:lpstr>Example: Two-dimensional dynamic array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Big-O Analysis</dc:title>
  <dc:creator>Varick Erickson</dc:creator>
  <cp:lastModifiedBy>Varick Erickson</cp:lastModifiedBy>
  <cp:revision>56</cp:revision>
  <dcterms:created xsi:type="dcterms:W3CDTF">2021-07-05T12:03:36Z</dcterms:created>
  <dcterms:modified xsi:type="dcterms:W3CDTF">2023-08-16T22:18:55Z</dcterms:modified>
</cp:coreProperties>
</file>