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8" r:id="rId12"/>
    <p:sldId id="267" r:id="rId13"/>
    <p:sldId id="265" r:id="rId14"/>
    <p:sldId id="266" r:id="rId15"/>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208.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image" Target="../media/image2.png"/><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image" Target="../media/image1.png"/><Relationship Id="rId38" Type="http://schemas.openxmlformats.org/officeDocument/2006/relationships/slideLayout" Target="../slideLayouts/slideLayout1.xml"/><Relationship Id="rId37" Type="http://schemas.openxmlformats.org/officeDocument/2006/relationships/tags" Target="../tags/tag31.xml"/><Relationship Id="rId36" Type="http://schemas.openxmlformats.org/officeDocument/2006/relationships/image" Target="../media/image6.png"/><Relationship Id="rId35" Type="http://schemas.openxmlformats.org/officeDocument/2006/relationships/tags" Target="../tags/tag30.xml"/><Relationship Id="rId34" Type="http://schemas.openxmlformats.org/officeDocument/2006/relationships/image" Target="../media/image5.png"/><Relationship Id="rId33" Type="http://schemas.openxmlformats.org/officeDocument/2006/relationships/tags" Target="../tags/tag29.xml"/><Relationship Id="rId32" Type="http://schemas.openxmlformats.org/officeDocument/2006/relationships/image" Target="../media/image4.png"/><Relationship Id="rId31" Type="http://schemas.openxmlformats.org/officeDocument/2006/relationships/tags" Target="../tags/tag28.xml"/><Relationship Id="rId30" Type="http://schemas.openxmlformats.org/officeDocument/2006/relationships/tags" Target="../tags/tag27.xml"/><Relationship Id="rId3" Type="http://schemas.openxmlformats.org/officeDocument/2006/relationships/tags" Target="../tags/tag3.xml"/><Relationship Id="rId29" Type="http://schemas.openxmlformats.org/officeDocument/2006/relationships/tags" Target="../tags/tag26.xml"/><Relationship Id="rId28" Type="http://schemas.openxmlformats.org/officeDocument/2006/relationships/tags" Target="../tags/tag25.xml"/><Relationship Id="rId27" Type="http://schemas.openxmlformats.org/officeDocument/2006/relationships/tags" Target="../tags/tag24.xml"/><Relationship Id="rId26" Type="http://schemas.openxmlformats.org/officeDocument/2006/relationships/tags" Target="../tags/tag23.xml"/><Relationship Id="rId25" Type="http://schemas.openxmlformats.org/officeDocument/2006/relationships/tags" Target="../tags/tag22.xml"/><Relationship Id="rId24" Type="http://schemas.openxmlformats.org/officeDocument/2006/relationships/tags" Target="../tags/tag21.xml"/><Relationship Id="rId23" Type="http://schemas.openxmlformats.org/officeDocument/2006/relationships/tags" Target="../tags/tag20.xml"/><Relationship Id="rId22" Type="http://schemas.openxmlformats.org/officeDocument/2006/relationships/tags" Target="../tags/tag19.xml"/><Relationship Id="rId21" Type="http://schemas.openxmlformats.org/officeDocument/2006/relationships/tags" Target="../tags/tag18.xml"/><Relationship Id="rId20" Type="http://schemas.openxmlformats.org/officeDocument/2006/relationships/tags" Target="../tags/tag17.xml"/><Relationship Id="rId2" Type="http://schemas.openxmlformats.org/officeDocument/2006/relationships/tags" Target="../tags/tag2.xml"/><Relationship Id="rId19" Type="http://schemas.openxmlformats.org/officeDocument/2006/relationships/tags" Target="../tags/tag16.xml"/><Relationship Id="rId18" Type="http://schemas.openxmlformats.org/officeDocument/2006/relationships/tags" Target="../tags/tag15.xml"/><Relationship Id="rId17" Type="http://schemas.openxmlformats.org/officeDocument/2006/relationships/tags" Target="../tags/tag14.xml"/><Relationship Id="rId16" Type="http://schemas.openxmlformats.org/officeDocument/2006/relationships/tags" Target="../tags/tag13.xml"/><Relationship Id="rId15" Type="http://schemas.openxmlformats.org/officeDocument/2006/relationships/tags" Target="../tags/tag12.xml"/><Relationship Id="rId14" Type="http://schemas.openxmlformats.org/officeDocument/2006/relationships/tags" Target="../tags/tag11.xml"/><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image" Target="../media/image3.png"/><Relationship Id="rId10" Type="http://schemas.openxmlformats.org/officeDocument/2006/relationships/tags" Target="../tags/tag8.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3.png"/><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5.png"/><Relationship Id="rId3" Type="http://schemas.openxmlformats.org/officeDocument/2006/relationships/tags" Target="../tags/tag206.xml"/><Relationship Id="rId2" Type="http://schemas.openxmlformats.org/officeDocument/2006/relationships/image" Target="../media/image14.png"/><Relationship Id="rId1" Type="http://schemas.openxmlformats.org/officeDocument/2006/relationships/tags" Target="../tags/tag20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tags" Target="../tags/tag20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8" Type="http://schemas.openxmlformats.org/officeDocument/2006/relationships/slideLayout" Target="../slideLayouts/slideLayout1.xml"/><Relationship Id="rId17" Type="http://schemas.openxmlformats.org/officeDocument/2006/relationships/tags" Target="../tags/tag48.xml"/><Relationship Id="rId16" Type="http://schemas.openxmlformats.org/officeDocument/2006/relationships/tags" Target="../tags/tag47.xml"/><Relationship Id="rId15" Type="http://schemas.openxmlformats.org/officeDocument/2006/relationships/tags" Target="../tags/tag46.xml"/><Relationship Id="rId14" Type="http://schemas.openxmlformats.org/officeDocument/2006/relationships/tags" Target="../tags/tag45.xml"/><Relationship Id="rId13" Type="http://schemas.openxmlformats.org/officeDocument/2006/relationships/tags" Target="../tags/tag44.xml"/><Relationship Id="rId12" Type="http://schemas.openxmlformats.org/officeDocument/2006/relationships/tags" Target="../tags/tag43.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tags" Target="../tags/tag32.xml"/></Relationships>
</file>

<file path=ppt/slides/_rels/slide3.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image" Target="../media/image1.png"/><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5" Type="http://schemas.openxmlformats.org/officeDocument/2006/relationships/slideLayout" Target="../slideLayouts/slideLayout1.xml"/><Relationship Id="rId24" Type="http://schemas.openxmlformats.org/officeDocument/2006/relationships/tags" Target="../tags/tag70.xml"/><Relationship Id="rId23" Type="http://schemas.openxmlformats.org/officeDocument/2006/relationships/tags" Target="../tags/tag69.xml"/><Relationship Id="rId22" Type="http://schemas.openxmlformats.org/officeDocument/2006/relationships/tags" Target="../tags/tag68.xml"/><Relationship Id="rId21" Type="http://schemas.openxmlformats.org/officeDocument/2006/relationships/tags" Target="../tags/tag67.xml"/><Relationship Id="rId20" Type="http://schemas.openxmlformats.org/officeDocument/2006/relationships/tags" Target="../tags/tag66.xml"/><Relationship Id="rId2" Type="http://schemas.openxmlformats.org/officeDocument/2006/relationships/tags" Target="../tags/tag50.xml"/><Relationship Id="rId19" Type="http://schemas.openxmlformats.org/officeDocument/2006/relationships/tags" Target="../tags/tag65.xml"/><Relationship Id="rId18" Type="http://schemas.openxmlformats.org/officeDocument/2006/relationships/tags" Target="../tags/tag64.xml"/><Relationship Id="rId17" Type="http://schemas.openxmlformats.org/officeDocument/2006/relationships/tags" Target="../tags/tag63.xml"/><Relationship Id="rId16" Type="http://schemas.openxmlformats.org/officeDocument/2006/relationships/tags" Target="../tags/tag62.xml"/><Relationship Id="rId15" Type="http://schemas.openxmlformats.org/officeDocument/2006/relationships/tags" Target="../tags/tag61.xml"/><Relationship Id="rId14" Type="http://schemas.openxmlformats.org/officeDocument/2006/relationships/tags" Target="../tags/tag60.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image" Target="../media/image2.png"/><Relationship Id="rId10" Type="http://schemas.openxmlformats.org/officeDocument/2006/relationships/tags" Target="../tags/tag57.xml"/><Relationship Id="rId1" Type="http://schemas.openxmlformats.org/officeDocument/2006/relationships/tags" Target="../tags/tag49.xml"/></Relationships>
</file>

<file path=ppt/slides/_rels/slide4.xml.rels><?xml version="1.0" encoding="UTF-8" standalone="yes"?>
<Relationships xmlns="http://schemas.openxmlformats.org/package/2006/relationships"><Relationship Id="rId9" Type="http://schemas.openxmlformats.org/officeDocument/2006/relationships/tags" Target="../tags/tag78.xml"/><Relationship Id="rId8" Type="http://schemas.openxmlformats.org/officeDocument/2006/relationships/image" Target="../media/image7.png"/><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7" Type="http://schemas.openxmlformats.org/officeDocument/2006/relationships/slideLayout" Target="../slideLayouts/slideLayout1.xml"/><Relationship Id="rId16" Type="http://schemas.openxmlformats.org/officeDocument/2006/relationships/tags" Target="../tags/tag85.xml"/><Relationship Id="rId15" Type="http://schemas.openxmlformats.org/officeDocument/2006/relationships/tags" Target="../tags/tag84.xml"/><Relationship Id="rId14" Type="http://schemas.openxmlformats.org/officeDocument/2006/relationships/tags" Target="../tags/tag83.xml"/><Relationship Id="rId13" Type="http://schemas.openxmlformats.org/officeDocument/2006/relationships/tags" Target="../tags/tag82.xml"/><Relationship Id="rId12" Type="http://schemas.openxmlformats.org/officeDocument/2006/relationships/tags" Target="../tags/tag81.xml"/><Relationship Id="rId11" Type="http://schemas.openxmlformats.org/officeDocument/2006/relationships/tags" Target="../tags/tag80.xml"/><Relationship Id="rId10" Type="http://schemas.openxmlformats.org/officeDocument/2006/relationships/tags" Target="../tags/tag79.xml"/><Relationship Id="rId1" Type="http://schemas.openxmlformats.org/officeDocument/2006/relationships/tags" Target="../tags/tag71.xml"/></Relationships>
</file>

<file path=ppt/slides/_rels/slide5.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1" Type="http://schemas.openxmlformats.org/officeDocument/2006/relationships/slideLayout" Target="../slideLayouts/slideLayout1.xml"/><Relationship Id="rId70" Type="http://schemas.openxmlformats.org/officeDocument/2006/relationships/tags" Target="../tags/tag151.xml"/><Relationship Id="rId7" Type="http://schemas.openxmlformats.org/officeDocument/2006/relationships/tags" Target="../tags/tag92.xml"/><Relationship Id="rId69" Type="http://schemas.openxmlformats.org/officeDocument/2006/relationships/tags" Target="../tags/tag150.xml"/><Relationship Id="rId68" Type="http://schemas.openxmlformats.org/officeDocument/2006/relationships/tags" Target="../tags/tag149.xml"/><Relationship Id="rId67" Type="http://schemas.openxmlformats.org/officeDocument/2006/relationships/tags" Target="../tags/tag148.xml"/><Relationship Id="rId66" Type="http://schemas.openxmlformats.org/officeDocument/2006/relationships/tags" Target="../tags/tag147.xml"/><Relationship Id="rId65" Type="http://schemas.openxmlformats.org/officeDocument/2006/relationships/tags" Target="../tags/tag146.xml"/><Relationship Id="rId64" Type="http://schemas.openxmlformats.org/officeDocument/2006/relationships/tags" Target="../tags/tag145.xml"/><Relationship Id="rId63" Type="http://schemas.openxmlformats.org/officeDocument/2006/relationships/tags" Target="../tags/tag144.xml"/><Relationship Id="rId62" Type="http://schemas.openxmlformats.org/officeDocument/2006/relationships/tags" Target="../tags/tag143.xml"/><Relationship Id="rId61" Type="http://schemas.openxmlformats.org/officeDocument/2006/relationships/tags" Target="../tags/tag142.xml"/><Relationship Id="rId60" Type="http://schemas.openxmlformats.org/officeDocument/2006/relationships/tags" Target="../tags/tag141.xml"/><Relationship Id="rId6" Type="http://schemas.openxmlformats.org/officeDocument/2006/relationships/tags" Target="../tags/tag91.xml"/><Relationship Id="rId59" Type="http://schemas.openxmlformats.org/officeDocument/2006/relationships/tags" Target="../tags/tag140.xml"/><Relationship Id="rId58" Type="http://schemas.openxmlformats.org/officeDocument/2006/relationships/tags" Target="../tags/tag139.xml"/><Relationship Id="rId57" Type="http://schemas.openxmlformats.org/officeDocument/2006/relationships/tags" Target="../tags/tag138.xml"/><Relationship Id="rId56" Type="http://schemas.openxmlformats.org/officeDocument/2006/relationships/tags" Target="../tags/tag137.xml"/><Relationship Id="rId55" Type="http://schemas.openxmlformats.org/officeDocument/2006/relationships/tags" Target="../tags/tag136.xml"/><Relationship Id="rId54" Type="http://schemas.openxmlformats.org/officeDocument/2006/relationships/tags" Target="../tags/tag135.xml"/><Relationship Id="rId53" Type="http://schemas.openxmlformats.org/officeDocument/2006/relationships/tags" Target="../tags/tag134.xml"/><Relationship Id="rId52" Type="http://schemas.openxmlformats.org/officeDocument/2006/relationships/tags" Target="../tags/tag133.xml"/><Relationship Id="rId51" Type="http://schemas.openxmlformats.org/officeDocument/2006/relationships/tags" Target="../tags/tag132.xml"/><Relationship Id="rId50" Type="http://schemas.openxmlformats.org/officeDocument/2006/relationships/tags" Target="../tags/tag131.xml"/><Relationship Id="rId5" Type="http://schemas.openxmlformats.org/officeDocument/2006/relationships/tags" Target="../tags/tag90.xml"/><Relationship Id="rId49" Type="http://schemas.openxmlformats.org/officeDocument/2006/relationships/tags" Target="../tags/tag130.xml"/><Relationship Id="rId48" Type="http://schemas.openxmlformats.org/officeDocument/2006/relationships/tags" Target="../tags/tag129.xml"/><Relationship Id="rId47" Type="http://schemas.openxmlformats.org/officeDocument/2006/relationships/tags" Target="../tags/tag128.xml"/><Relationship Id="rId46" Type="http://schemas.openxmlformats.org/officeDocument/2006/relationships/image" Target="../media/image9.png"/><Relationship Id="rId45" Type="http://schemas.openxmlformats.org/officeDocument/2006/relationships/tags" Target="../tags/tag127.xml"/><Relationship Id="rId44" Type="http://schemas.openxmlformats.org/officeDocument/2006/relationships/tags" Target="../tags/tag126.xml"/><Relationship Id="rId43" Type="http://schemas.openxmlformats.org/officeDocument/2006/relationships/tags" Target="../tags/tag125.xml"/><Relationship Id="rId42" Type="http://schemas.openxmlformats.org/officeDocument/2006/relationships/tags" Target="../tags/tag124.xml"/><Relationship Id="rId41" Type="http://schemas.openxmlformats.org/officeDocument/2006/relationships/tags" Target="../tags/tag123.xml"/><Relationship Id="rId40" Type="http://schemas.openxmlformats.org/officeDocument/2006/relationships/tags" Target="../tags/tag122.xml"/><Relationship Id="rId4" Type="http://schemas.openxmlformats.org/officeDocument/2006/relationships/tags" Target="../tags/tag89.xml"/><Relationship Id="rId39" Type="http://schemas.openxmlformats.org/officeDocument/2006/relationships/tags" Target="../tags/tag121.xml"/><Relationship Id="rId38" Type="http://schemas.openxmlformats.org/officeDocument/2006/relationships/tags" Target="../tags/tag120.xml"/><Relationship Id="rId37" Type="http://schemas.openxmlformats.org/officeDocument/2006/relationships/tags" Target="../tags/tag119.xml"/><Relationship Id="rId36" Type="http://schemas.openxmlformats.org/officeDocument/2006/relationships/tags" Target="../tags/tag118.xml"/><Relationship Id="rId35" Type="http://schemas.openxmlformats.org/officeDocument/2006/relationships/tags" Target="../tags/tag117.xml"/><Relationship Id="rId34" Type="http://schemas.openxmlformats.org/officeDocument/2006/relationships/tags" Target="../tags/tag116.xml"/><Relationship Id="rId33" Type="http://schemas.openxmlformats.org/officeDocument/2006/relationships/tags" Target="../tags/tag115.xml"/><Relationship Id="rId32" Type="http://schemas.openxmlformats.org/officeDocument/2006/relationships/tags" Target="../tags/tag114.xml"/><Relationship Id="rId31" Type="http://schemas.openxmlformats.org/officeDocument/2006/relationships/tags" Target="../tags/tag113.xml"/><Relationship Id="rId30" Type="http://schemas.openxmlformats.org/officeDocument/2006/relationships/image" Target="../media/image2.png"/><Relationship Id="rId3" Type="http://schemas.openxmlformats.org/officeDocument/2006/relationships/tags" Target="../tags/tag88.xml"/><Relationship Id="rId29" Type="http://schemas.openxmlformats.org/officeDocument/2006/relationships/tags" Target="../tags/tag112.xml"/><Relationship Id="rId28" Type="http://schemas.openxmlformats.org/officeDocument/2006/relationships/image" Target="../media/image1.png"/><Relationship Id="rId27" Type="http://schemas.openxmlformats.org/officeDocument/2006/relationships/tags" Target="../tags/tag111.xml"/><Relationship Id="rId26" Type="http://schemas.openxmlformats.org/officeDocument/2006/relationships/tags" Target="../tags/tag110.xml"/><Relationship Id="rId25" Type="http://schemas.openxmlformats.org/officeDocument/2006/relationships/tags" Target="../tags/tag109.xml"/><Relationship Id="rId24" Type="http://schemas.openxmlformats.org/officeDocument/2006/relationships/tags" Target="../tags/tag108.xml"/><Relationship Id="rId23" Type="http://schemas.openxmlformats.org/officeDocument/2006/relationships/tags" Target="../tags/tag107.xml"/><Relationship Id="rId22" Type="http://schemas.openxmlformats.org/officeDocument/2006/relationships/tags" Target="../tags/tag106.xml"/><Relationship Id="rId21" Type="http://schemas.openxmlformats.org/officeDocument/2006/relationships/tags" Target="../tags/tag105.xml"/><Relationship Id="rId20" Type="http://schemas.openxmlformats.org/officeDocument/2006/relationships/tags" Target="../tags/tag104.xml"/><Relationship Id="rId2" Type="http://schemas.openxmlformats.org/officeDocument/2006/relationships/tags" Target="../tags/tag87.xml"/><Relationship Id="rId19" Type="http://schemas.openxmlformats.org/officeDocument/2006/relationships/image" Target="../media/image8.png"/><Relationship Id="rId18" Type="http://schemas.openxmlformats.org/officeDocument/2006/relationships/tags" Target="../tags/tag103.xml"/><Relationship Id="rId17" Type="http://schemas.openxmlformats.org/officeDocument/2006/relationships/tags" Target="../tags/tag102.xml"/><Relationship Id="rId16" Type="http://schemas.openxmlformats.org/officeDocument/2006/relationships/tags" Target="../tags/tag101.xml"/><Relationship Id="rId15" Type="http://schemas.openxmlformats.org/officeDocument/2006/relationships/tags" Target="../tags/tag100.xml"/><Relationship Id="rId14" Type="http://schemas.openxmlformats.org/officeDocument/2006/relationships/tags" Target="../tags/tag99.xml"/><Relationship Id="rId13" Type="http://schemas.openxmlformats.org/officeDocument/2006/relationships/tags" Target="../tags/tag98.xml"/><Relationship Id="rId12" Type="http://schemas.openxmlformats.org/officeDocument/2006/relationships/tags" Target="../tags/tag97.xml"/><Relationship Id="rId11" Type="http://schemas.openxmlformats.org/officeDocument/2006/relationships/tags" Target="../tags/tag96.xml"/><Relationship Id="rId10" Type="http://schemas.openxmlformats.org/officeDocument/2006/relationships/tags" Target="../tags/tag95.xml"/><Relationship Id="rId1" Type="http://schemas.openxmlformats.org/officeDocument/2006/relationships/tags" Target="../tags/tag86.xml"/></Relationships>
</file>

<file path=ppt/slides/_rels/slide6.xml.rels><?xml version="1.0" encoding="UTF-8" standalone="yes"?>
<Relationships xmlns="http://schemas.openxmlformats.org/package/2006/relationships"><Relationship Id="rId9" Type="http://schemas.openxmlformats.org/officeDocument/2006/relationships/tags" Target="../tags/tag159.xml"/><Relationship Id="rId8" Type="http://schemas.openxmlformats.org/officeDocument/2006/relationships/tags" Target="../tags/tag158.xml"/><Relationship Id="rId7" Type="http://schemas.openxmlformats.org/officeDocument/2006/relationships/tags" Target="../tags/tag157.xml"/><Relationship Id="rId6" Type="http://schemas.openxmlformats.org/officeDocument/2006/relationships/tags" Target="../tags/tag156.xml"/><Relationship Id="rId5" Type="http://schemas.openxmlformats.org/officeDocument/2006/relationships/tags" Target="../tags/tag155.xml"/><Relationship Id="rId4" Type="http://schemas.openxmlformats.org/officeDocument/2006/relationships/image" Target="../media/image8.png"/><Relationship Id="rId32" Type="http://schemas.openxmlformats.org/officeDocument/2006/relationships/slideLayout" Target="../slideLayouts/slideLayout1.xml"/><Relationship Id="rId31" Type="http://schemas.openxmlformats.org/officeDocument/2006/relationships/tags" Target="../tags/tag179.xml"/><Relationship Id="rId30" Type="http://schemas.openxmlformats.org/officeDocument/2006/relationships/image" Target="../media/image11.png"/><Relationship Id="rId3" Type="http://schemas.openxmlformats.org/officeDocument/2006/relationships/tags" Target="../tags/tag154.xml"/><Relationship Id="rId29" Type="http://schemas.openxmlformats.org/officeDocument/2006/relationships/tags" Target="../tags/tag178.xml"/><Relationship Id="rId28" Type="http://schemas.openxmlformats.org/officeDocument/2006/relationships/tags" Target="../tags/tag177.xml"/><Relationship Id="rId27" Type="http://schemas.openxmlformats.org/officeDocument/2006/relationships/image" Target="../media/image10.png"/><Relationship Id="rId26" Type="http://schemas.openxmlformats.org/officeDocument/2006/relationships/tags" Target="../tags/tag176.xml"/><Relationship Id="rId25" Type="http://schemas.openxmlformats.org/officeDocument/2006/relationships/tags" Target="../tags/tag175.xml"/><Relationship Id="rId24" Type="http://schemas.openxmlformats.org/officeDocument/2006/relationships/tags" Target="../tags/tag174.xml"/><Relationship Id="rId23" Type="http://schemas.openxmlformats.org/officeDocument/2006/relationships/tags" Target="../tags/tag173.xml"/><Relationship Id="rId22" Type="http://schemas.openxmlformats.org/officeDocument/2006/relationships/tags" Target="../tags/tag172.xml"/><Relationship Id="rId21" Type="http://schemas.openxmlformats.org/officeDocument/2006/relationships/tags" Target="../tags/tag171.xml"/><Relationship Id="rId20" Type="http://schemas.openxmlformats.org/officeDocument/2006/relationships/tags" Target="../tags/tag170.xml"/><Relationship Id="rId2" Type="http://schemas.openxmlformats.org/officeDocument/2006/relationships/tags" Target="../tags/tag153.xml"/><Relationship Id="rId19" Type="http://schemas.openxmlformats.org/officeDocument/2006/relationships/tags" Target="../tags/tag169.xml"/><Relationship Id="rId18" Type="http://schemas.openxmlformats.org/officeDocument/2006/relationships/tags" Target="../tags/tag168.xml"/><Relationship Id="rId17" Type="http://schemas.openxmlformats.org/officeDocument/2006/relationships/tags" Target="../tags/tag167.xml"/><Relationship Id="rId16" Type="http://schemas.openxmlformats.org/officeDocument/2006/relationships/tags" Target="../tags/tag166.xml"/><Relationship Id="rId15" Type="http://schemas.openxmlformats.org/officeDocument/2006/relationships/tags" Target="../tags/tag165.xml"/><Relationship Id="rId14" Type="http://schemas.openxmlformats.org/officeDocument/2006/relationships/tags" Target="../tags/tag164.xml"/><Relationship Id="rId13" Type="http://schemas.openxmlformats.org/officeDocument/2006/relationships/tags" Target="../tags/tag163.xml"/><Relationship Id="rId12" Type="http://schemas.openxmlformats.org/officeDocument/2006/relationships/tags" Target="../tags/tag162.xml"/><Relationship Id="rId11" Type="http://schemas.openxmlformats.org/officeDocument/2006/relationships/tags" Target="../tags/tag161.xml"/><Relationship Id="rId10" Type="http://schemas.openxmlformats.org/officeDocument/2006/relationships/tags" Target="../tags/tag160.xml"/><Relationship Id="rId1" Type="http://schemas.openxmlformats.org/officeDocument/2006/relationships/tags" Target="../tags/tag152.xml"/></Relationships>
</file>

<file path=ppt/slides/_rels/slide7.xml.rels><?xml version="1.0" encoding="UTF-8" standalone="yes"?>
<Relationships xmlns="http://schemas.openxmlformats.org/package/2006/relationships"><Relationship Id="rId9" Type="http://schemas.openxmlformats.org/officeDocument/2006/relationships/tags" Target="../tags/tag188.xml"/><Relationship Id="rId8" Type="http://schemas.openxmlformats.org/officeDocument/2006/relationships/tags" Target="../tags/tag187.xml"/><Relationship Id="rId7" Type="http://schemas.openxmlformats.org/officeDocument/2006/relationships/tags" Target="../tags/tag186.xml"/><Relationship Id="rId6" Type="http://schemas.openxmlformats.org/officeDocument/2006/relationships/tags" Target="../tags/tag185.xml"/><Relationship Id="rId5" Type="http://schemas.openxmlformats.org/officeDocument/2006/relationships/tags" Target="../tags/tag184.xml"/><Relationship Id="rId4" Type="http://schemas.openxmlformats.org/officeDocument/2006/relationships/tags" Target="../tags/tag183.xml"/><Relationship Id="rId3" Type="http://schemas.openxmlformats.org/officeDocument/2006/relationships/tags" Target="../tags/tag182.xml"/><Relationship Id="rId20" Type="http://schemas.openxmlformats.org/officeDocument/2006/relationships/slideLayout" Target="../slideLayouts/slideLayout1.xml"/><Relationship Id="rId2" Type="http://schemas.openxmlformats.org/officeDocument/2006/relationships/tags" Target="../tags/tag181.xml"/><Relationship Id="rId19" Type="http://schemas.openxmlformats.org/officeDocument/2006/relationships/tags" Target="../tags/tag198.xml"/><Relationship Id="rId18" Type="http://schemas.openxmlformats.org/officeDocument/2006/relationships/tags" Target="../tags/tag197.xml"/><Relationship Id="rId17" Type="http://schemas.openxmlformats.org/officeDocument/2006/relationships/tags" Target="../tags/tag196.xml"/><Relationship Id="rId16" Type="http://schemas.openxmlformats.org/officeDocument/2006/relationships/tags" Target="../tags/tag195.xml"/><Relationship Id="rId15" Type="http://schemas.openxmlformats.org/officeDocument/2006/relationships/tags" Target="../tags/tag194.xml"/><Relationship Id="rId14" Type="http://schemas.openxmlformats.org/officeDocument/2006/relationships/tags" Target="../tags/tag193.xml"/><Relationship Id="rId13" Type="http://schemas.openxmlformats.org/officeDocument/2006/relationships/tags" Target="../tags/tag192.xml"/><Relationship Id="rId12" Type="http://schemas.openxmlformats.org/officeDocument/2006/relationships/tags" Target="../tags/tag191.xml"/><Relationship Id="rId11" Type="http://schemas.openxmlformats.org/officeDocument/2006/relationships/tags" Target="../tags/tag190.xml"/><Relationship Id="rId10" Type="http://schemas.openxmlformats.org/officeDocument/2006/relationships/tags" Target="../tags/tag189.xml"/><Relationship Id="rId1" Type="http://schemas.openxmlformats.org/officeDocument/2006/relationships/tags" Target="../tags/tag18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ags" Target="../tags/tag1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文本框 37"/>
          <p:cNvSpPr txBox="1"/>
          <p:nvPr>
            <p:custDataLst>
              <p:tags r:id="rId1"/>
            </p:custDataLst>
          </p:nvPr>
        </p:nvSpPr>
        <p:spPr>
          <a:xfrm>
            <a:off x="702945" y="1069975"/>
            <a:ext cx="3376930" cy="3443605"/>
          </a:xfrm>
          <a:prstGeom prst="rect">
            <a:avLst/>
          </a:prstGeom>
          <a:noFill/>
          <a:ln>
            <a:noFill/>
          </a:ln>
        </p:spPr>
        <p:txBody>
          <a:bodyPr wrap="square" lIns="180000" tIns="180000" rIns="180000" bIns="180000" rtlCol="0">
            <a:noAutofit/>
          </a:bodyPr>
          <a:lstStyle/>
          <a:p>
            <a:pPr algn="l"/>
            <a:r>
              <a:rPr lang="zh-CN" altLang="en-US" b="1" dirty="0">
                <a:latin typeface="微软雅黑" panose="020B0503020204020204" charset="-122"/>
                <a:ea typeface="微软雅黑" panose="020B0503020204020204" charset="-122"/>
                <a:sym typeface="+mn-lt"/>
              </a:rPr>
              <a:t>产业链互联操作系统主要业务功能就是实现企业之间的互联互通，进行消息的发送交互。</a:t>
            </a:r>
            <a:r>
              <a:rPr lang="zh-CN" altLang="en-US" b="1" dirty="0">
                <a:solidFill>
                  <a:srgbClr val="FF0000"/>
                </a:solidFill>
                <a:latin typeface="微软雅黑" panose="020B0503020204020204" charset="-122"/>
                <a:ea typeface="微软雅黑" panose="020B0503020204020204" charset="-122"/>
                <a:sym typeface="+mn-lt"/>
              </a:rPr>
              <a:t>信息交互效率</a:t>
            </a:r>
            <a:r>
              <a:rPr lang="zh-CN" altLang="en-US" b="1" dirty="0">
                <a:latin typeface="微软雅黑" panose="020B0503020204020204" charset="-122"/>
                <a:ea typeface="微软雅黑" panose="020B0503020204020204" charset="-122"/>
                <a:sym typeface="+mn-lt"/>
              </a:rPr>
              <a:t>影响整个操作系统的整体性能，提高信息交互效率是该系统需要解决的核心问题，为此</a:t>
            </a:r>
            <a:r>
              <a:rPr lang="zh-CN" altLang="en-US" b="1" dirty="0">
                <a:solidFill>
                  <a:srgbClr val="FF0000"/>
                </a:solidFill>
                <a:latin typeface="微软雅黑" panose="020B0503020204020204" charset="-122"/>
                <a:ea typeface="微软雅黑" panose="020B0503020204020204" charset="-122"/>
                <a:sym typeface="+mn-lt"/>
              </a:rPr>
              <a:t>引入缓存</a:t>
            </a:r>
            <a:r>
              <a:rPr lang="zh-CN" altLang="en-US" b="1" dirty="0">
                <a:latin typeface="微软雅黑" panose="020B0503020204020204" charset="-122"/>
                <a:ea typeface="微软雅黑" panose="020B0503020204020204" charset="-122"/>
                <a:sym typeface="+mn-lt"/>
              </a:rPr>
              <a:t>，在端与端通信建立链接时快速查找需要建立链接的业务单位信息，提高通信效率，从而提高产业链互联操作系统相互通信的整体性能。</a:t>
            </a:r>
            <a:endParaRPr lang="zh-CN" altLang="en-US" b="1" dirty="0">
              <a:latin typeface="微软雅黑" panose="020B0503020204020204" charset="-122"/>
              <a:ea typeface="微软雅黑" panose="020B0503020204020204" charset="-122"/>
              <a:sym typeface="+mn-lt"/>
            </a:endParaRPr>
          </a:p>
        </p:txBody>
      </p:sp>
      <p:sp>
        <p:nvSpPr>
          <p:cNvPr id="39" name="矩形 38"/>
          <p:cNvSpPr/>
          <p:nvPr>
            <p:custDataLst>
              <p:tags r:id="rId2"/>
            </p:custDataLst>
          </p:nvPr>
        </p:nvSpPr>
        <p:spPr>
          <a:xfrm>
            <a:off x="4097020" y="1069975"/>
            <a:ext cx="7661910" cy="3493135"/>
          </a:xfrm>
          <a:prstGeom prst="rect">
            <a:avLst/>
          </a:prstGeom>
          <a:solidFill>
            <a:srgbClr val="F2F2F2">
              <a:alpha val="80000"/>
            </a:srgb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p:txBody>
      </p:sp>
      <p:pic>
        <p:nvPicPr>
          <p:cNvPr id="40" name="图片 39"/>
          <p:cNvPicPr>
            <a:picLocks noChangeAspect="1"/>
          </p:cNvPicPr>
          <p:nvPr>
            <p:custDataLst>
              <p:tags r:id="rId3"/>
            </p:custDataLst>
          </p:nvPr>
        </p:nvPicPr>
        <p:blipFill>
          <a:blip r:embed="rId4"/>
          <a:stretch>
            <a:fillRect/>
          </a:stretch>
        </p:blipFill>
        <p:spPr>
          <a:xfrm>
            <a:off x="5816724" y="3441825"/>
            <a:ext cx="774065" cy="788894"/>
          </a:xfrm>
          <a:prstGeom prst="rect">
            <a:avLst/>
          </a:prstGeom>
        </p:spPr>
      </p:pic>
      <p:sp>
        <p:nvSpPr>
          <p:cNvPr id="41" name="文本框 40"/>
          <p:cNvSpPr txBox="1"/>
          <p:nvPr>
            <p:custDataLst>
              <p:tags r:id="rId5"/>
            </p:custDataLst>
          </p:nvPr>
        </p:nvSpPr>
        <p:spPr>
          <a:xfrm>
            <a:off x="5748201" y="4268817"/>
            <a:ext cx="931142" cy="276999"/>
          </a:xfrm>
          <a:prstGeom prst="rect">
            <a:avLst/>
          </a:prstGeom>
          <a:noFill/>
        </p:spPr>
        <p:txBody>
          <a:bodyPr wrap="square" rtlCol="0">
            <a:spAutoFit/>
          </a:bodyPr>
          <a:lstStyle/>
          <a:p>
            <a:r>
              <a:rPr lang="zh-CN" altLang="en-US" sz="1200" b="1" dirty="0"/>
              <a:t>采购系统</a:t>
            </a:r>
            <a:endParaRPr lang="zh-CN" altLang="en-US" sz="1200" b="1" dirty="0"/>
          </a:p>
        </p:txBody>
      </p:sp>
      <p:pic>
        <p:nvPicPr>
          <p:cNvPr id="42" name="图片 41"/>
          <p:cNvPicPr>
            <a:picLocks noChangeAspect="1"/>
          </p:cNvPicPr>
          <p:nvPr>
            <p:custDataLst>
              <p:tags r:id="rId6"/>
            </p:custDataLst>
          </p:nvPr>
        </p:nvPicPr>
        <p:blipFill>
          <a:blip r:embed="rId7"/>
          <a:stretch>
            <a:fillRect/>
          </a:stretch>
        </p:blipFill>
        <p:spPr>
          <a:xfrm>
            <a:off x="6802319" y="1538842"/>
            <a:ext cx="1069279" cy="1135853"/>
          </a:xfrm>
          <a:prstGeom prst="rect">
            <a:avLst/>
          </a:prstGeom>
        </p:spPr>
      </p:pic>
      <p:sp>
        <p:nvSpPr>
          <p:cNvPr id="43" name="文本框 42"/>
          <p:cNvSpPr txBox="1"/>
          <p:nvPr>
            <p:custDataLst>
              <p:tags r:id="rId8"/>
            </p:custDataLst>
          </p:nvPr>
        </p:nvSpPr>
        <p:spPr>
          <a:xfrm>
            <a:off x="6589971" y="2707823"/>
            <a:ext cx="1542544" cy="307777"/>
          </a:xfrm>
          <a:prstGeom prst="rect">
            <a:avLst/>
          </a:prstGeom>
          <a:noFill/>
        </p:spPr>
        <p:txBody>
          <a:bodyPr wrap="square" rtlCol="0">
            <a:spAutoFit/>
          </a:bodyPr>
          <a:lstStyle/>
          <a:p>
            <a:r>
              <a:rPr lang="zh-CN" sz="1400" b="1" dirty="0"/>
              <a:t>产业链操作系统</a:t>
            </a:r>
            <a:endParaRPr lang="zh-CN" sz="1400" b="1" dirty="0"/>
          </a:p>
        </p:txBody>
      </p:sp>
      <p:sp>
        <p:nvSpPr>
          <p:cNvPr id="44" name="文本框 43"/>
          <p:cNvSpPr txBox="1"/>
          <p:nvPr>
            <p:custDataLst>
              <p:tags r:id="rId9"/>
            </p:custDataLst>
          </p:nvPr>
        </p:nvSpPr>
        <p:spPr>
          <a:xfrm>
            <a:off x="6953250" y="1198880"/>
            <a:ext cx="816610" cy="306705"/>
          </a:xfrm>
          <a:prstGeom prst="rect">
            <a:avLst/>
          </a:prstGeom>
          <a:noFill/>
        </p:spPr>
        <p:txBody>
          <a:bodyPr wrap="square" rtlCol="0">
            <a:spAutoFit/>
          </a:bodyPr>
          <a:lstStyle/>
          <a:p>
            <a:r>
              <a:rPr lang="zh-CN" altLang="en-US" sz="1400" b="1" dirty="0"/>
              <a:t>企业</a:t>
            </a:r>
            <a:r>
              <a:rPr lang="en-US" altLang="zh-CN" sz="1400" b="1" dirty="0"/>
              <a:t>A</a:t>
            </a:r>
            <a:endParaRPr lang="zh-CN" altLang="en-US" sz="1400" b="1" dirty="0"/>
          </a:p>
        </p:txBody>
      </p:sp>
      <p:pic>
        <p:nvPicPr>
          <p:cNvPr id="45" name="图片 44"/>
          <p:cNvPicPr>
            <a:picLocks noChangeAspect="1"/>
          </p:cNvPicPr>
          <p:nvPr>
            <p:custDataLst>
              <p:tags r:id="rId10"/>
            </p:custDataLst>
          </p:nvPr>
        </p:nvPicPr>
        <p:blipFill>
          <a:blip r:embed="rId11"/>
          <a:stretch>
            <a:fillRect/>
          </a:stretch>
        </p:blipFill>
        <p:spPr>
          <a:xfrm>
            <a:off x="4250960" y="1395642"/>
            <a:ext cx="904894" cy="1216707"/>
          </a:xfrm>
          <a:prstGeom prst="rect">
            <a:avLst/>
          </a:prstGeom>
        </p:spPr>
      </p:pic>
      <p:pic>
        <p:nvPicPr>
          <p:cNvPr id="46" name="图片 45"/>
          <p:cNvPicPr>
            <a:picLocks noChangeAspect="1"/>
          </p:cNvPicPr>
          <p:nvPr>
            <p:custDataLst>
              <p:tags r:id="rId12"/>
            </p:custDataLst>
          </p:nvPr>
        </p:nvPicPr>
        <p:blipFill>
          <a:blip r:embed="rId4"/>
          <a:stretch>
            <a:fillRect/>
          </a:stretch>
        </p:blipFill>
        <p:spPr>
          <a:xfrm>
            <a:off x="6847762" y="3425151"/>
            <a:ext cx="774065" cy="788894"/>
          </a:xfrm>
          <a:prstGeom prst="rect">
            <a:avLst/>
          </a:prstGeom>
        </p:spPr>
      </p:pic>
      <p:sp>
        <p:nvSpPr>
          <p:cNvPr id="47" name="文本框 46"/>
          <p:cNvSpPr txBox="1"/>
          <p:nvPr>
            <p:custDataLst>
              <p:tags r:id="rId13"/>
            </p:custDataLst>
          </p:nvPr>
        </p:nvSpPr>
        <p:spPr>
          <a:xfrm>
            <a:off x="6802099" y="4252778"/>
            <a:ext cx="931142" cy="276999"/>
          </a:xfrm>
          <a:prstGeom prst="rect">
            <a:avLst/>
          </a:prstGeom>
          <a:noFill/>
        </p:spPr>
        <p:txBody>
          <a:bodyPr wrap="square" rtlCol="0">
            <a:spAutoFit/>
          </a:bodyPr>
          <a:lstStyle/>
          <a:p>
            <a:r>
              <a:rPr lang="zh-CN" altLang="en-US" sz="1200" b="1" dirty="0"/>
              <a:t>售后系统</a:t>
            </a:r>
            <a:endParaRPr lang="zh-CN" altLang="en-US" sz="1200" b="1" dirty="0"/>
          </a:p>
        </p:txBody>
      </p:sp>
      <p:pic>
        <p:nvPicPr>
          <p:cNvPr id="48" name="图片 47"/>
          <p:cNvPicPr>
            <a:picLocks noChangeAspect="1"/>
          </p:cNvPicPr>
          <p:nvPr>
            <p:custDataLst>
              <p:tags r:id="rId14"/>
            </p:custDataLst>
          </p:nvPr>
        </p:nvPicPr>
        <p:blipFill>
          <a:blip r:embed="rId4"/>
          <a:stretch>
            <a:fillRect/>
          </a:stretch>
        </p:blipFill>
        <p:spPr>
          <a:xfrm>
            <a:off x="7917240" y="3436237"/>
            <a:ext cx="774065" cy="788894"/>
          </a:xfrm>
          <a:prstGeom prst="rect">
            <a:avLst/>
          </a:prstGeom>
        </p:spPr>
      </p:pic>
      <p:sp>
        <p:nvSpPr>
          <p:cNvPr id="49" name="文本框 48"/>
          <p:cNvSpPr txBox="1"/>
          <p:nvPr>
            <p:custDataLst>
              <p:tags r:id="rId15"/>
            </p:custDataLst>
          </p:nvPr>
        </p:nvSpPr>
        <p:spPr>
          <a:xfrm>
            <a:off x="7871577" y="4253069"/>
            <a:ext cx="931142" cy="276999"/>
          </a:xfrm>
          <a:prstGeom prst="rect">
            <a:avLst/>
          </a:prstGeom>
          <a:noFill/>
        </p:spPr>
        <p:txBody>
          <a:bodyPr wrap="square" rtlCol="0">
            <a:spAutoFit/>
          </a:bodyPr>
          <a:lstStyle/>
          <a:p>
            <a:r>
              <a:rPr lang="zh-CN" altLang="en-US" sz="1200" b="1" dirty="0"/>
              <a:t>其他系统</a:t>
            </a:r>
            <a:endParaRPr lang="zh-CN" altLang="en-US" sz="1200" b="1" dirty="0"/>
          </a:p>
        </p:txBody>
      </p:sp>
      <p:cxnSp>
        <p:nvCxnSpPr>
          <p:cNvPr id="50" name="直接箭头连接符 49"/>
          <p:cNvCxnSpPr/>
          <p:nvPr>
            <p:custDataLst>
              <p:tags r:id="rId16"/>
            </p:custDataLst>
          </p:nvPr>
        </p:nvCxnSpPr>
        <p:spPr>
          <a:xfrm flipV="1">
            <a:off x="6213137" y="3024676"/>
            <a:ext cx="465571" cy="400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custDataLst>
              <p:tags r:id="rId17"/>
            </p:custDataLst>
          </p:nvPr>
        </p:nvCxnSpPr>
        <p:spPr>
          <a:xfrm flipV="1">
            <a:off x="7220160" y="3033013"/>
            <a:ext cx="0" cy="3535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custDataLst>
              <p:tags r:id="rId18"/>
            </p:custDataLst>
          </p:nvPr>
        </p:nvCxnSpPr>
        <p:spPr>
          <a:xfrm flipH="1" flipV="1">
            <a:off x="7709746" y="3024676"/>
            <a:ext cx="498919" cy="383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custDataLst>
              <p:tags r:id="rId19"/>
            </p:custDataLst>
          </p:nvPr>
        </p:nvCxnSpPr>
        <p:spPr>
          <a:xfrm>
            <a:off x="5245174" y="2152330"/>
            <a:ext cx="1344797" cy="185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custDataLst>
              <p:tags r:id="rId20"/>
            </p:custDataLst>
          </p:nvPr>
        </p:nvCxnSpPr>
        <p:spPr>
          <a:xfrm flipH="1">
            <a:off x="5207506" y="1868918"/>
            <a:ext cx="1356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文本框 54"/>
          <p:cNvSpPr txBox="1"/>
          <p:nvPr>
            <p:custDataLst>
              <p:tags r:id="rId21"/>
            </p:custDataLst>
          </p:nvPr>
        </p:nvSpPr>
        <p:spPr>
          <a:xfrm>
            <a:off x="5097478" y="2905022"/>
            <a:ext cx="1466406" cy="430887"/>
          </a:xfrm>
          <a:prstGeom prst="rect">
            <a:avLst/>
          </a:prstGeom>
          <a:noFill/>
        </p:spPr>
        <p:txBody>
          <a:bodyPr wrap="square" rtlCol="0">
            <a:spAutoFit/>
          </a:bodyPr>
          <a:lstStyle/>
          <a:p>
            <a:r>
              <a:rPr lang="en-US" altLang="zh-CN" sz="1100" b="1" dirty="0"/>
              <a:t>1.</a:t>
            </a:r>
            <a:r>
              <a:rPr lang="zh-CN" altLang="en-US" sz="1100" b="1" dirty="0"/>
              <a:t>大量业务系统的消息发送到操作系统</a:t>
            </a:r>
            <a:endParaRPr lang="zh-CN" altLang="en-US" sz="1100" b="1" dirty="0"/>
          </a:p>
        </p:txBody>
      </p:sp>
      <p:sp>
        <p:nvSpPr>
          <p:cNvPr id="56" name="文本框 55"/>
          <p:cNvSpPr txBox="1"/>
          <p:nvPr>
            <p:custDataLst>
              <p:tags r:id="rId22"/>
            </p:custDataLst>
          </p:nvPr>
        </p:nvSpPr>
        <p:spPr>
          <a:xfrm>
            <a:off x="5226622" y="1322043"/>
            <a:ext cx="1466406" cy="600164"/>
          </a:xfrm>
          <a:prstGeom prst="rect">
            <a:avLst/>
          </a:prstGeom>
          <a:noFill/>
        </p:spPr>
        <p:txBody>
          <a:bodyPr wrap="square" rtlCol="0">
            <a:spAutoFit/>
          </a:bodyPr>
          <a:lstStyle/>
          <a:p>
            <a:r>
              <a:rPr lang="en-US" altLang="zh-CN" sz="1100" b="1" dirty="0"/>
              <a:t>2.</a:t>
            </a:r>
            <a:r>
              <a:rPr lang="zh-CN" altLang="en-US" sz="1100" b="1" dirty="0"/>
              <a:t>操作系统根据信息内容查询数据库获得消息目的端信息</a:t>
            </a:r>
            <a:endParaRPr lang="zh-CN" altLang="en-US" sz="1100" b="1" dirty="0"/>
          </a:p>
        </p:txBody>
      </p:sp>
      <p:sp>
        <p:nvSpPr>
          <p:cNvPr id="57" name="文本框 56"/>
          <p:cNvSpPr txBox="1"/>
          <p:nvPr>
            <p:custDataLst>
              <p:tags r:id="rId23"/>
            </p:custDataLst>
          </p:nvPr>
        </p:nvSpPr>
        <p:spPr>
          <a:xfrm>
            <a:off x="5226622" y="2203982"/>
            <a:ext cx="1466406" cy="430887"/>
          </a:xfrm>
          <a:prstGeom prst="rect">
            <a:avLst/>
          </a:prstGeom>
          <a:noFill/>
        </p:spPr>
        <p:txBody>
          <a:bodyPr wrap="square" rtlCol="0">
            <a:spAutoFit/>
          </a:bodyPr>
          <a:lstStyle/>
          <a:p>
            <a:r>
              <a:rPr lang="en-US" altLang="zh-CN" sz="1100" b="1" dirty="0"/>
              <a:t>3.</a:t>
            </a:r>
            <a:r>
              <a:rPr lang="zh-CN" altLang="en-US" sz="1100" b="1" dirty="0"/>
              <a:t>数据库对每条消息的结果进行返回</a:t>
            </a:r>
            <a:endParaRPr lang="zh-CN" altLang="en-US" sz="1100" b="1" dirty="0"/>
          </a:p>
        </p:txBody>
      </p:sp>
      <p:cxnSp>
        <p:nvCxnSpPr>
          <p:cNvPr id="58" name="直接箭头连接符 57"/>
          <p:cNvCxnSpPr/>
          <p:nvPr>
            <p:custDataLst>
              <p:tags r:id="rId24"/>
            </p:custDataLst>
          </p:nvPr>
        </p:nvCxnSpPr>
        <p:spPr>
          <a:xfrm flipV="1">
            <a:off x="8132515" y="1667572"/>
            <a:ext cx="1144905" cy="254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custDataLst>
              <p:tags r:id="rId25"/>
            </p:custDataLst>
          </p:nvPr>
        </p:nvCxnSpPr>
        <p:spPr>
          <a:xfrm>
            <a:off x="8208665" y="2203982"/>
            <a:ext cx="2350135" cy="5226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custDataLst>
              <p:tags r:id="rId26"/>
            </p:custDataLst>
          </p:nvPr>
        </p:nvCxnSpPr>
        <p:spPr>
          <a:xfrm>
            <a:off x="8158602" y="2532132"/>
            <a:ext cx="1318895" cy="9575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文本框 60"/>
          <p:cNvSpPr txBox="1"/>
          <p:nvPr>
            <p:custDataLst>
              <p:tags r:id="rId27"/>
            </p:custDataLst>
          </p:nvPr>
        </p:nvSpPr>
        <p:spPr>
          <a:xfrm>
            <a:off x="9051896" y="2703868"/>
            <a:ext cx="1638309" cy="600164"/>
          </a:xfrm>
          <a:prstGeom prst="rect">
            <a:avLst/>
          </a:prstGeom>
          <a:noFill/>
        </p:spPr>
        <p:txBody>
          <a:bodyPr wrap="square" rtlCol="0">
            <a:spAutoFit/>
          </a:bodyPr>
          <a:lstStyle/>
          <a:p>
            <a:r>
              <a:rPr lang="en-US" altLang="zh-CN" sz="1100" b="1" dirty="0"/>
              <a:t>4.</a:t>
            </a:r>
            <a:r>
              <a:rPr lang="zh-CN" altLang="en-US" sz="1100" b="1" dirty="0"/>
              <a:t>根据查询结果和相应企业建立链接，将消息转发至对应的企业</a:t>
            </a:r>
            <a:endParaRPr lang="zh-CN" altLang="en-US" sz="1100" b="1" dirty="0"/>
          </a:p>
        </p:txBody>
      </p:sp>
      <p:grpSp>
        <p:nvGrpSpPr>
          <p:cNvPr id="62" name="组合 61"/>
          <p:cNvGrpSpPr/>
          <p:nvPr/>
        </p:nvGrpSpPr>
        <p:grpSpPr>
          <a:xfrm>
            <a:off x="936625" y="4782820"/>
            <a:ext cx="10771505" cy="1590675"/>
            <a:chOff x="1909012" y="1775584"/>
            <a:chExt cx="7378700" cy="1147698"/>
          </a:xfrm>
        </p:grpSpPr>
        <p:sp>
          <p:nvSpPr>
            <p:cNvPr id="63" name="矩形 62"/>
            <p:cNvSpPr/>
            <p:nvPr>
              <p:custDataLst>
                <p:tags r:id="rId28"/>
              </p:custDataLst>
            </p:nvPr>
          </p:nvSpPr>
          <p:spPr>
            <a:xfrm>
              <a:off x="1909012" y="2114030"/>
              <a:ext cx="7378700" cy="809252"/>
            </a:xfrm>
            <a:prstGeom prst="rect">
              <a:avLst/>
            </a:prstGeom>
            <a:solidFill>
              <a:srgbClr val="F2F2F2">
                <a:alpha val="80000"/>
              </a:srgb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lang="zh-CN" altLang="en-US" sz="1600" dirty="0">
                  <a:solidFill>
                    <a:prstClr val="black"/>
                  </a:solidFill>
                  <a:latin typeface="微软雅黑" panose="020B0503020204020204" charset="-122"/>
                  <a:ea typeface="微软雅黑" panose="020B0503020204020204" charset="-122"/>
                </a:rPr>
                <a:t>业务单位发送请求，需要从数据库获取另一个业务单位信息去</a:t>
              </a:r>
              <a:r>
                <a:rPr lang="zh-CN" altLang="en-US" sz="1600" dirty="0">
                  <a:solidFill>
                    <a:srgbClr val="FF0000"/>
                  </a:solidFill>
                  <a:latin typeface="微软雅黑" panose="020B0503020204020204" charset="-122"/>
                  <a:ea typeface="微软雅黑" panose="020B0503020204020204" charset="-122"/>
                </a:rPr>
                <a:t>建立链接</a:t>
              </a:r>
              <a:r>
                <a:rPr lang="zh-CN" altLang="en-US" sz="1600" dirty="0">
                  <a:solidFill>
                    <a:prstClr val="black"/>
                  </a:solidFill>
                  <a:latin typeface="微软雅黑" panose="020B0503020204020204" charset="-122"/>
                  <a:ea typeface="微软雅黑" panose="020B0503020204020204" charset="-122"/>
                </a:rPr>
                <a:t>，可能半天查出结果，数据发送完断开连接，之后如果在建立链接，这种进行</a:t>
              </a:r>
              <a:r>
                <a:rPr lang="zh-CN" altLang="en-US" sz="1600" dirty="0">
                  <a:solidFill>
                    <a:srgbClr val="FF0000"/>
                  </a:solidFill>
                  <a:latin typeface="微软雅黑" panose="020B0503020204020204" charset="-122"/>
                  <a:ea typeface="微软雅黑" panose="020B0503020204020204" charset="-122"/>
                </a:rPr>
                <a:t>反复</a:t>
              </a:r>
              <a:r>
                <a:rPr lang="zh-CN" altLang="en-US" sz="1600" dirty="0">
                  <a:solidFill>
                    <a:prstClr val="black"/>
                  </a:solidFill>
                  <a:latin typeface="微软雅黑" panose="020B0503020204020204" charset="-122"/>
                  <a:ea typeface="微软雅黑" panose="020B0503020204020204" charset="-122"/>
                </a:rPr>
                <a:t>查找链接信息，又会继续</a:t>
              </a:r>
              <a:r>
                <a:rPr lang="zh-CN" altLang="en-US" sz="1600" dirty="0">
                  <a:solidFill>
                    <a:srgbClr val="FF0000"/>
                  </a:solidFill>
                  <a:latin typeface="微软雅黑" panose="020B0503020204020204" charset="-122"/>
                  <a:ea typeface="微软雅黑" panose="020B0503020204020204" charset="-122"/>
                </a:rPr>
                <a:t>耗费很长时间</a:t>
              </a:r>
              <a:r>
                <a:rPr lang="zh-CN" altLang="en-US" sz="1600" dirty="0">
                  <a:solidFill>
                    <a:prstClr val="black"/>
                  </a:solidFill>
                  <a:latin typeface="微软雅黑" panose="020B0503020204020204" charset="-122"/>
                  <a:ea typeface="微软雅黑" panose="020B0503020204020204" charset="-122"/>
                </a:rPr>
                <a:t>，造成产业链操作系统</a:t>
              </a:r>
              <a:r>
                <a:rPr lang="zh-CN" altLang="en-US" sz="1600" dirty="0">
                  <a:solidFill>
                    <a:srgbClr val="FF0000"/>
                  </a:solidFill>
                  <a:latin typeface="微软雅黑" panose="020B0503020204020204" charset="-122"/>
                  <a:ea typeface="微软雅黑" panose="020B0503020204020204" charset="-122"/>
                </a:rPr>
                <a:t>整体延时过高</a:t>
              </a:r>
              <a:r>
                <a:rPr lang="zh-CN" altLang="en-US" sz="1600" dirty="0">
                  <a:solidFill>
                    <a:prstClr val="black"/>
                  </a:solidFill>
                  <a:latin typeface="微软雅黑" panose="020B0503020204020204" charset="-122"/>
                  <a:ea typeface="微软雅黑" panose="020B0503020204020204" charset="-122"/>
                </a:rPr>
                <a:t>。</a:t>
              </a:r>
              <a:endParaRPr lang="en-US" altLang="zh-CN" sz="1600" dirty="0">
                <a:solidFill>
                  <a:prstClr val="black"/>
                </a:solidFill>
                <a:latin typeface="微软雅黑" panose="020B0503020204020204" charset="-122"/>
                <a:ea typeface="微软雅黑" panose="020B0503020204020204" charset="-122"/>
              </a:endParaRPr>
            </a:p>
            <a:p>
              <a:pPr marL="285750" indent="-285750">
                <a:buFont typeface="Wingdings" panose="05000000000000000000" pitchFamily="2" charset="2"/>
                <a:buChar char="l"/>
                <a:defRPr/>
              </a:pPr>
              <a:r>
                <a:rPr lang="zh-CN" altLang="en-US" sz="1600" dirty="0">
                  <a:solidFill>
                    <a:prstClr val="black"/>
                  </a:solidFill>
                  <a:latin typeface="微软雅黑" panose="020B0503020204020204" charset="-122"/>
                  <a:ea typeface="微软雅黑" panose="020B0503020204020204" charset="-122"/>
                </a:rPr>
                <a:t>每个企业下可能存在</a:t>
              </a:r>
              <a:r>
                <a:rPr lang="zh-CN" altLang="en-US" sz="1600" dirty="0">
                  <a:solidFill>
                    <a:srgbClr val="FF0000"/>
                  </a:solidFill>
                  <a:latin typeface="微软雅黑" panose="020B0503020204020204" charset="-122"/>
                  <a:ea typeface="微软雅黑" panose="020B0503020204020204" charset="-122"/>
                </a:rPr>
                <a:t>大量业务单位</a:t>
              </a:r>
              <a:r>
                <a:rPr lang="zh-CN" altLang="en-US" sz="1600" dirty="0">
                  <a:solidFill>
                    <a:prstClr val="black"/>
                  </a:solidFill>
                  <a:latin typeface="微软雅黑" panose="020B0503020204020204" charset="-122"/>
                  <a:ea typeface="微软雅黑" panose="020B0503020204020204" charset="-122"/>
                </a:rPr>
                <a:t>，消息发送至产业链操作系统，对于每一条消息都去数据库查对应的目的端链接信息，若存在</a:t>
              </a:r>
              <a:r>
                <a:rPr lang="zh-CN" altLang="en-US" sz="1600" dirty="0">
                  <a:solidFill>
                    <a:srgbClr val="FF0000"/>
                  </a:solidFill>
                  <a:latin typeface="微软雅黑" panose="020B0503020204020204" charset="-122"/>
                  <a:ea typeface="微软雅黑" panose="020B0503020204020204" charset="-122"/>
                </a:rPr>
                <a:t>大量请求</a:t>
              </a:r>
              <a:r>
                <a:rPr lang="zh-CN" altLang="en-US" sz="1600" dirty="0">
                  <a:solidFill>
                    <a:prstClr val="black"/>
                  </a:solidFill>
                  <a:latin typeface="微软雅黑" panose="020B0503020204020204" charset="-122"/>
                  <a:ea typeface="微软雅黑" panose="020B0503020204020204" charset="-122"/>
                </a:rPr>
                <a:t>，数据库</a:t>
              </a:r>
              <a:r>
                <a:rPr lang="zh-CN" altLang="en-US" sz="1600" dirty="0">
                  <a:solidFill>
                    <a:srgbClr val="FF0000"/>
                  </a:solidFill>
                  <a:latin typeface="微软雅黑" panose="020B0503020204020204" charset="-122"/>
                  <a:ea typeface="微软雅黑" panose="020B0503020204020204" charset="-122"/>
                </a:rPr>
                <a:t>查询慢</a:t>
              </a:r>
              <a:r>
                <a:rPr lang="zh-CN" altLang="en-US" sz="1600" dirty="0">
                  <a:solidFill>
                    <a:prstClr val="black"/>
                  </a:solidFill>
                  <a:latin typeface="微软雅黑" panose="020B0503020204020204" charset="-122"/>
                  <a:ea typeface="微软雅黑" panose="020B0503020204020204" charset="-122"/>
                </a:rPr>
                <a:t>，会导致消息堆积的越来越多，产业链操作系统</a:t>
              </a:r>
              <a:r>
                <a:rPr lang="zh-CN" altLang="en-US" sz="1600" dirty="0">
                  <a:solidFill>
                    <a:srgbClr val="FF0000"/>
                  </a:solidFill>
                  <a:latin typeface="微软雅黑" panose="020B0503020204020204" charset="-122"/>
                  <a:ea typeface="微软雅黑" panose="020B0503020204020204" charset="-122"/>
                </a:rPr>
                <a:t>整体性能变低</a:t>
              </a:r>
              <a:r>
                <a:rPr lang="zh-CN" altLang="en-US" sz="1600" dirty="0">
                  <a:solidFill>
                    <a:prstClr val="black"/>
                  </a:solidFill>
                  <a:latin typeface="微软雅黑" panose="020B0503020204020204" charset="-122"/>
                  <a:ea typeface="微软雅黑" panose="020B0503020204020204" charset="-122"/>
                </a:rPr>
                <a:t>。</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endParaRPr>
            </a:p>
          </p:txBody>
        </p:sp>
        <p:sp>
          <p:nvSpPr>
            <p:cNvPr id="64" name="文本框 63"/>
            <p:cNvSpPr txBox="1"/>
            <p:nvPr>
              <p:custDataLst>
                <p:tags r:id="rId29"/>
              </p:custDataLst>
            </p:nvPr>
          </p:nvSpPr>
          <p:spPr>
            <a:xfrm>
              <a:off x="2026007" y="1775584"/>
              <a:ext cx="1022522" cy="265734"/>
            </a:xfrm>
            <a:prstGeom prst="rect">
              <a:avLst/>
            </a:prstGeom>
            <a:noFill/>
          </p:spPr>
          <p:txBody>
            <a:bodyPr wrap="square" rtlCol="0">
              <a:spAutoFit/>
            </a:bodyPr>
            <a:lstStyle/>
            <a:p>
              <a:pPr algn="ctr"/>
              <a:r>
                <a:rPr lang="zh-CN" altLang="en-US" b="1" spc="300" dirty="0">
                  <a:cs typeface="+mn-ea"/>
                  <a:sym typeface="+mn-lt"/>
                </a:rPr>
                <a:t>存在问题</a:t>
              </a:r>
              <a:endParaRPr lang="zh-CN" altLang="en-US" b="1" spc="300" dirty="0">
                <a:cs typeface="+mn-ea"/>
                <a:sym typeface="+mn-lt"/>
              </a:endParaRPr>
            </a:p>
          </p:txBody>
        </p:sp>
        <p:cxnSp>
          <p:nvCxnSpPr>
            <p:cNvPr id="65" name="直接连接符 64"/>
            <p:cNvCxnSpPr/>
            <p:nvPr>
              <p:custDataLst>
                <p:tags r:id="rId30"/>
              </p:custDataLst>
            </p:nvPr>
          </p:nvCxnSpPr>
          <p:spPr>
            <a:xfrm>
              <a:off x="2145305" y="2049147"/>
              <a:ext cx="762292" cy="69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6" name="图片 65"/>
          <p:cNvPicPr>
            <a:picLocks noChangeAspect="1"/>
          </p:cNvPicPr>
          <p:nvPr>
            <p:custDataLst>
              <p:tags r:id="rId31"/>
            </p:custDataLst>
          </p:nvPr>
        </p:nvPicPr>
        <p:blipFill>
          <a:blip r:embed="rId32"/>
          <a:stretch>
            <a:fillRect/>
          </a:stretch>
        </p:blipFill>
        <p:spPr>
          <a:xfrm>
            <a:off x="9338659" y="1164812"/>
            <a:ext cx="1242413" cy="1205601"/>
          </a:xfrm>
          <a:prstGeom prst="rect">
            <a:avLst/>
          </a:prstGeom>
        </p:spPr>
      </p:pic>
      <p:pic>
        <p:nvPicPr>
          <p:cNvPr id="67" name="图片 66"/>
          <p:cNvPicPr>
            <a:picLocks noChangeAspect="1"/>
          </p:cNvPicPr>
          <p:nvPr>
            <p:custDataLst>
              <p:tags r:id="rId33"/>
            </p:custDataLst>
          </p:nvPr>
        </p:nvPicPr>
        <p:blipFill>
          <a:blip r:embed="rId34"/>
          <a:stretch>
            <a:fillRect/>
          </a:stretch>
        </p:blipFill>
        <p:spPr>
          <a:xfrm>
            <a:off x="10642730" y="2326118"/>
            <a:ext cx="991945" cy="1060355"/>
          </a:xfrm>
          <a:prstGeom prst="rect">
            <a:avLst/>
          </a:prstGeom>
        </p:spPr>
      </p:pic>
      <p:pic>
        <p:nvPicPr>
          <p:cNvPr id="68" name="图片 67"/>
          <p:cNvPicPr>
            <a:picLocks noChangeAspect="1"/>
          </p:cNvPicPr>
          <p:nvPr>
            <p:custDataLst>
              <p:tags r:id="rId35"/>
            </p:custDataLst>
          </p:nvPr>
        </p:nvPicPr>
        <p:blipFill>
          <a:blip r:embed="rId36"/>
          <a:stretch>
            <a:fillRect/>
          </a:stretch>
        </p:blipFill>
        <p:spPr>
          <a:xfrm>
            <a:off x="9337686" y="3335626"/>
            <a:ext cx="1081467" cy="1081467"/>
          </a:xfrm>
          <a:prstGeom prst="rect">
            <a:avLst/>
          </a:prstGeom>
        </p:spPr>
      </p:pic>
      <p:sp>
        <p:nvSpPr>
          <p:cNvPr id="69" name="文本框 68"/>
          <p:cNvSpPr txBox="1"/>
          <p:nvPr>
            <p:custDataLst>
              <p:tags r:id="rId37"/>
            </p:custDataLst>
          </p:nvPr>
        </p:nvSpPr>
        <p:spPr>
          <a:xfrm>
            <a:off x="4310217" y="2651382"/>
            <a:ext cx="787261" cy="307777"/>
          </a:xfrm>
          <a:prstGeom prst="rect">
            <a:avLst/>
          </a:prstGeom>
          <a:noFill/>
        </p:spPr>
        <p:txBody>
          <a:bodyPr wrap="square" rtlCol="0">
            <a:spAutoFit/>
          </a:bodyPr>
          <a:lstStyle/>
          <a:p>
            <a:r>
              <a:rPr lang="zh-CN" altLang="en-US" sz="1400" b="1" dirty="0"/>
              <a:t>数据库</a:t>
            </a:r>
            <a:endParaRPr lang="zh-CN" sz="1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a:spLocks noGrp="1"/>
          </p:cNvSpPr>
          <p:nvPr>
            <p:ph type="sldNum" sz="quarter" idx="12"/>
            <p:custDataLst>
              <p:tags r:id="rId1"/>
            </p:custDataLst>
          </p:nvPr>
        </p:nvSpPr>
        <p:spPr/>
        <p:txBody>
          <a:bodyPr/>
          <a:p>
            <a:r>
              <a:rPr lang="zh-CN" altLang="en-US"/>
              <a:t>  </a:t>
            </a:r>
            <a:r>
              <a:rPr lang="en-US" altLang="zh-CN" sz="1150" spc="90"/>
              <a:t>Page </a:t>
            </a:r>
            <a:fld id="{7CFB1EEF-B761-4911-A2FD-18DBD3241D03}" type="slidenum">
              <a:rPr lang="zh-CN" altLang="en-US" sz="1150" spc="90" smtClean="0"/>
            </a:fld>
            <a:endParaRPr lang="zh-CN" altLang="en-US" sz="1150" spc="90" dirty="0"/>
          </a:p>
        </p:txBody>
      </p:sp>
      <p:sp>
        <p:nvSpPr>
          <p:cNvPr id="28" name="文本框 27"/>
          <p:cNvSpPr txBox="1"/>
          <p:nvPr>
            <p:custDataLst>
              <p:tags r:id="rId2"/>
            </p:custDataLst>
          </p:nvPr>
        </p:nvSpPr>
        <p:spPr>
          <a:xfrm>
            <a:off x="39436" y="847121"/>
            <a:ext cx="8205261" cy="4838700"/>
          </a:xfrm>
          <a:prstGeom prst="rect">
            <a:avLst/>
          </a:prstGeom>
          <a:noFill/>
          <a:ln>
            <a:noFill/>
          </a:ln>
        </p:spPr>
        <p:txBody>
          <a:bodyPr wrap="square" lIns="180000" tIns="180000" rIns="180000" bIns="180000" rtlCol="0">
            <a:spAutoFit/>
          </a:bodyPr>
          <a:p>
            <a:pPr>
              <a:lnSpc>
                <a:spcPct val="130000"/>
              </a:lnSpc>
            </a:pPr>
            <a:r>
              <a:rPr lang="en-US" altLang="zh-CN" sz="1600" spc="100" dirty="0">
                <a:latin typeface="+mn-ea"/>
                <a:sym typeface="+mn-ea"/>
              </a:rPr>
              <a:t>1.</a:t>
            </a:r>
            <a:r>
              <a:rPr lang="zh-CN" altLang="en-US" sz="1600" spc="100" dirty="0">
                <a:latin typeface="+mn-ea"/>
                <a:sym typeface="+mn-ea"/>
              </a:rPr>
              <a:t>三种访问模式加论文背景下的</a:t>
            </a:r>
            <a:r>
              <a:rPr lang="en-US" altLang="zh-CN" sz="1600" spc="100" dirty="0">
                <a:latin typeface="+mn-ea"/>
                <a:sym typeface="+mn-ea"/>
              </a:rPr>
              <a:t>LRU</a:t>
            </a:r>
            <a:r>
              <a:rPr lang="zh-CN" altLang="en-US" sz="1600" spc="100" dirty="0">
                <a:latin typeface="+mn-ea"/>
                <a:sym typeface="+mn-ea"/>
              </a:rPr>
              <a:t>、</a:t>
            </a:r>
            <a:r>
              <a:rPr lang="en-US" altLang="zh-CN" sz="1600" spc="100" dirty="0">
                <a:latin typeface="+mn-ea"/>
                <a:sym typeface="+mn-ea"/>
              </a:rPr>
              <a:t>LFU</a:t>
            </a:r>
            <a:r>
              <a:rPr lang="zh-CN" altLang="en-US" sz="1600" spc="100" dirty="0">
                <a:latin typeface="+mn-ea"/>
                <a:sym typeface="+mn-ea"/>
              </a:rPr>
              <a:t>、自定义策略的命中率对比访问次数不能过少（参考论文是十万次）；三种策略下的一万条数据访问后的得到结果的总耗时对比。</a:t>
            </a:r>
            <a:endParaRPr lang="zh-CN" altLang="en-US" sz="1600" spc="100" dirty="0">
              <a:latin typeface="+mn-ea"/>
              <a:sym typeface="+mn-ea"/>
            </a:endParaRPr>
          </a:p>
          <a:p>
            <a:pPr>
              <a:lnSpc>
                <a:spcPct val="130000"/>
              </a:lnSpc>
            </a:pPr>
            <a:r>
              <a:rPr lang="en-US" altLang="zh-CN" sz="1600" spc="100" dirty="0">
                <a:latin typeface="+mn-ea"/>
                <a:sym typeface="+mn-ea"/>
              </a:rPr>
              <a:t>2.</a:t>
            </a:r>
            <a:r>
              <a:rPr lang="zh-CN" altLang="en-US" sz="1600" spc="100" dirty="0">
                <a:latin typeface="+mn-ea"/>
                <a:sym typeface="+mn-ea"/>
              </a:rPr>
              <a:t>部署</a:t>
            </a:r>
            <a:r>
              <a:rPr lang="en-US" altLang="zh-CN" sz="1600" spc="100" dirty="0">
                <a:latin typeface="+mn-ea"/>
                <a:sym typeface="+mn-ea"/>
              </a:rPr>
              <a:t>reids</a:t>
            </a:r>
            <a:r>
              <a:rPr lang="zh-CN" altLang="en-US" sz="1600" spc="100" dirty="0">
                <a:latin typeface="+mn-ea"/>
                <a:sym typeface="+mn-ea"/>
              </a:rPr>
              <a:t>，将数据集数据去重放到</a:t>
            </a:r>
            <a:r>
              <a:rPr lang="en-US" altLang="zh-CN" sz="1600" spc="100" dirty="0">
                <a:latin typeface="+mn-ea"/>
                <a:sym typeface="+mn-ea"/>
              </a:rPr>
              <a:t>mysql</a:t>
            </a:r>
            <a:r>
              <a:rPr lang="zh-CN" altLang="en-US" sz="1600" spc="100" dirty="0">
                <a:latin typeface="+mn-ea"/>
                <a:sym typeface="+mn-ea"/>
              </a:rPr>
              <a:t>，请求数据的逻辑现请求</a:t>
            </a:r>
            <a:r>
              <a:rPr lang="en-US" altLang="zh-CN" sz="1600" spc="100" dirty="0">
                <a:latin typeface="+mn-ea"/>
                <a:sym typeface="+mn-ea"/>
              </a:rPr>
              <a:t>redis</a:t>
            </a:r>
            <a:r>
              <a:rPr lang="zh-CN" altLang="en-US" sz="1600" spc="100" dirty="0">
                <a:latin typeface="+mn-ea"/>
                <a:sym typeface="+mn-ea"/>
              </a:rPr>
              <a:t>在请求</a:t>
            </a:r>
            <a:r>
              <a:rPr lang="en-US" altLang="zh-CN" sz="1600" spc="100" dirty="0">
                <a:latin typeface="+mn-ea"/>
                <a:sym typeface="+mn-ea"/>
              </a:rPr>
              <a:t>mysql</a:t>
            </a:r>
            <a:r>
              <a:rPr lang="zh-CN" altLang="en-US" sz="1600" spc="100" dirty="0">
                <a:latin typeface="+mn-ea"/>
                <a:sym typeface="+mn-ea"/>
              </a:rPr>
              <a:t>，代码写成后端开发的那种标准，</a:t>
            </a:r>
            <a:r>
              <a:rPr lang="en-US" altLang="zh-CN" sz="1600" spc="100" dirty="0">
                <a:latin typeface="+mn-ea"/>
                <a:sym typeface="+mn-ea"/>
              </a:rPr>
              <a:t>springboot</a:t>
            </a:r>
            <a:r>
              <a:rPr lang="zh-CN" altLang="en-US" sz="1600" spc="100" dirty="0">
                <a:latin typeface="+mn-ea"/>
                <a:sym typeface="+mn-ea"/>
              </a:rPr>
              <a:t>、</a:t>
            </a:r>
            <a:r>
              <a:rPr lang="en-US" altLang="zh-CN" sz="1600" spc="100" dirty="0">
                <a:latin typeface="+mn-ea"/>
                <a:sym typeface="+mn-ea"/>
              </a:rPr>
              <a:t>mybatis</a:t>
            </a:r>
            <a:r>
              <a:rPr lang="zh-CN" altLang="en-US" sz="1600" spc="100" dirty="0">
                <a:latin typeface="+mn-ea"/>
                <a:sym typeface="+mn-ea"/>
              </a:rPr>
              <a:t>、</a:t>
            </a:r>
            <a:r>
              <a:rPr lang="en-US" altLang="zh-CN" sz="1600" spc="100" dirty="0">
                <a:latin typeface="+mn-ea"/>
                <a:sym typeface="+mn-ea"/>
              </a:rPr>
              <a:t>maven</a:t>
            </a:r>
            <a:r>
              <a:rPr lang="zh-CN" altLang="en-US" sz="1600" spc="100" dirty="0">
                <a:latin typeface="+mn-ea"/>
                <a:sym typeface="+mn-ea"/>
              </a:rPr>
              <a:t>那种</a:t>
            </a:r>
            <a:endParaRPr lang="zh-CN" altLang="en-US" sz="1600" spc="100" dirty="0">
              <a:latin typeface="+mn-ea"/>
              <a:sym typeface="+mn-ea"/>
            </a:endParaRPr>
          </a:p>
          <a:p>
            <a:pPr>
              <a:lnSpc>
                <a:spcPct val="130000"/>
              </a:lnSpc>
            </a:pPr>
            <a:r>
              <a:rPr lang="en-US" altLang="zh-CN" sz="1600" spc="100" dirty="0">
                <a:latin typeface="+mn-ea"/>
                <a:sym typeface="+mn-ea"/>
              </a:rPr>
              <a:t>3.</a:t>
            </a:r>
            <a:r>
              <a:rPr lang="zh-CN" altLang="en-US" sz="1600" spc="100" dirty="0">
                <a:latin typeface="+mn-ea"/>
                <a:sym typeface="+mn-ea"/>
              </a:rPr>
              <a:t>尽量将数据访问顺序优化让自定义策略实验结果有较好的提升防止后续再次调整实验。</a:t>
            </a:r>
            <a:endParaRPr lang="zh-CN" altLang="en-US" sz="1600" spc="100" dirty="0">
              <a:latin typeface="+mn-ea"/>
              <a:sym typeface="+mn-ea"/>
            </a:endParaRPr>
          </a:p>
          <a:p>
            <a:pPr>
              <a:lnSpc>
                <a:spcPct val="130000"/>
              </a:lnSpc>
            </a:pPr>
            <a:r>
              <a:rPr lang="en-US" altLang="zh-CN" sz="1600" spc="100" dirty="0">
                <a:latin typeface="+mn-ea"/>
                <a:sym typeface="+mn-ea"/>
              </a:rPr>
              <a:t>4.</a:t>
            </a:r>
            <a:r>
              <a:rPr lang="zh-CN" altLang="en-US" sz="1600" spc="100" dirty="0">
                <a:latin typeface="+mn-ea"/>
                <a:sym typeface="+mn-ea"/>
              </a:rPr>
              <a:t>实验步骤所用工具要记录到文档，代码有相关注释，最后在我自己电脑上部署可以运行我自己测试。</a:t>
            </a:r>
            <a:endParaRPr lang="zh-CN" altLang="en-US" sz="1600" spc="100" dirty="0">
              <a:latin typeface="+mn-ea"/>
              <a:sym typeface="+mn-ea"/>
            </a:endParaRPr>
          </a:p>
          <a:p>
            <a:pPr>
              <a:lnSpc>
                <a:spcPct val="130000"/>
              </a:lnSpc>
            </a:pPr>
            <a:r>
              <a:rPr lang="en-US" altLang="zh-CN" sz="1600" spc="100" dirty="0">
                <a:latin typeface="+mn-ea"/>
                <a:sym typeface="+mn-ea"/>
              </a:rPr>
              <a:t>5.</a:t>
            </a:r>
            <a:r>
              <a:rPr lang="zh-CN" altLang="en-US" sz="1600" spc="100" dirty="0">
                <a:latin typeface="+mn-ea"/>
                <a:sym typeface="+mn-ea"/>
              </a:rPr>
              <a:t>整体流程：请求数据后缓存存在直接返回；不存在判断</a:t>
            </a:r>
            <a:r>
              <a:rPr lang="en-US" altLang="zh-CN" sz="1600" spc="100" dirty="0">
                <a:latin typeface="+mn-ea"/>
                <a:sym typeface="+mn-ea"/>
              </a:rPr>
              <a:t>redis</a:t>
            </a:r>
            <a:r>
              <a:rPr lang="zh-CN" altLang="en-US" sz="1600" spc="100" dirty="0">
                <a:latin typeface="+mn-ea"/>
                <a:sym typeface="+mn-ea"/>
              </a:rPr>
              <a:t>容量是否达到</a:t>
            </a:r>
            <a:r>
              <a:rPr lang="en-US" altLang="zh-CN" sz="1600" spc="100" dirty="0">
                <a:latin typeface="+mn-ea"/>
                <a:sym typeface="+mn-ea"/>
              </a:rPr>
              <a:t>80%</a:t>
            </a:r>
            <a:r>
              <a:rPr lang="zh-CN" altLang="en-US" sz="1600" spc="100" dirty="0">
                <a:latin typeface="+mn-ea"/>
                <a:sym typeface="+mn-ea"/>
              </a:rPr>
              <a:t>是的话触发淘汰，将缓存数据调用</a:t>
            </a:r>
            <a:r>
              <a:rPr lang="en-US" altLang="zh-CN" sz="1600" spc="100" dirty="0">
                <a:latin typeface="+mn-ea"/>
                <a:sym typeface="+mn-ea"/>
              </a:rPr>
              <a:t>k-means</a:t>
            </a:r>
            <a:r>
              <a:rPr lang="zh-CN" altLang="en-US" sz="1600" spc="100" dirty="0">
                <a:latin typeface="+mn-ea"/>
                <a:sym typeface="+mn-ea"/>
              </a:rPr>
              <a:t>，分为两部分，温度较低的一部分记录</a:t>
            </a:r>
            <a:r>
              <a:rPr lang="en-US" altLang="zh-CN" sz="1600" spc="100" dirty="0">
                <a:latin typeface="+mn-ea"/>
                <a:sym typeface="+mn-ea"/>
              </a:rPr>
              <a:t>key</a:t>
            </a:r>
            <a:r>
              <a:rPr lang="zh-CN" altLang="en-US" sz="1600" spc="100" dirty="0">
                <a:latin typeface="+mn-ea"/>
                <a:sym typeface="+mn-ea"/>
              </a:rPr>
              <a:t>键值移出</a:t>
            </a:r>
            <a:r>
              <a:rPr lang="en-US" altLang="zh-CN" sz="1600" spc="100" dirty="0">
                <a:latin typeface="+mn-ea"/>
                <a:sym typeface="+mn-ea"/>
              </a:rPr>
              <a:t>redis</a:t>
            </a:r>
            <a:r>
              <a:rPr lang="zh-CN" altLang="en-US" sz="1600" spc="100" dirty="0">
                <a:latin typeface="+mn-ea"/>
                <a:sym typeface="+mn-ea"/>
              </a:rPr>
              <a:t>，从数据库查数据计算温度并封装当前时间戳（System.currentTimeMillis()，仅供参考可以看后面代码，后续是根据小时为单位降低温度）和温度值放入</a:t>
            </a:r>
            <a:r>
              <a:rPr lang="en-US" altLang="zh-CN" sz="1600" spc="100" dirty="0">
                <a:latin typeface="+mn-ea"/>
                <a:sym typeface="+mn-ea"/>
              </a:rPr>
              <a:t>redis</a:t>
            </a:r>
            <a:r>
              <a:rPr lang="zh-CN" altLang="en-US" sz="1600" spc="100" dirty="0">
                <a:latin typeface="+mn-ea"/>
                <a:sym typeface="+mn-ea"/>
              </a:rPr>
              <a:t>。</a:t>
            </a:r>
            <a:endParaRPr lang="zh-CN" altLang="en-US" sz="1600" spc="100" dirty="0">
              <a:latin typeface="+mn-ea"/>
              <a:sym typeface="+mn-ea"/>
            </a:endParaRPr>
          </a:p>
        </p:txBody>
      </p:sp>
      <p:pic>
        <p:nvPicPr>
          <p:cNvPr id="2" name="图片 1"/>
          <p:cNvPicPr>
            <a:picLocks noChangeAspect="1"/>
          </p:cNvPicPr>
          <p:nvPr>
            <p:custDataLst>
              <p:tags r:id="rId3"/>
            </p:custDataLst>
          </p:nvPr>
        </p:nvPicPr>
        <p:blipFill>
          <a:blip r:embed="rId4"/>
          <a:stretch>
            <a:fillRect/>
          </a:stretch>
        </p:blipFill>
        <p:spPr>
          <a:xfrm>
            <a:off x="8096250" y="1109345"/>
            <a:ext cx="3895725" cy="20961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1261745" y="667385"/>
            <a:ext cx="9349740" cy="1226820"/>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1132205" y="2433320"/>
            <a:ext cx="9608820" cy="41071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1294130" y="1363980"/>
            <a:ext cx="9502140" cy="41300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 name="箭头: 右 60"/>
          <p:cNvSpPr/>
          <p:nvPr>
            <p:custDataLst>
              <p:tags r:id="rId1"/>
            </p:custDataLst>
          </p:nvPr>
        </p:nvSpPr>
        <p:spPr>
          <a:xfrm>
            <a:off x="3387687" y="2266951"/>
            <a:ext cx="458853" cy="277368"/>
          </a:xfrm>
          <a:prstGeom prst="rightArrow">
            <a:avLst/>
          </a:prstGeom>
          <a:solidFill>
            <a:srgbClr val="FF0000"/>
          </a:solidFill>
          <a:ln>
            <a:solidFill>
              <a:schemeClr val="accent3"/>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箭头: 右 60"/>
          <p:cNvSpPr/>
          <p:nvPr>
            <p:custDataLst>
              <p:tags r:id="rId2"/>
            </p:custDataLst>
          </p:nvPr>
        </p:nvSpPr>
        <p:spPr>
          <a:xfrm rot="19847851">
            <a:off x="7058866" y="1930345"/>
            <a:ext cx="458853" cy="277368"/>
          </a:xfrm>
          <a:prstGeom prst="rightArrow">
            <a:avLst/>
          </a:prstGeom>
          <a:solidFill>
            <a:srgbClr val="FF0000"/>
          </a:solidFill>
          <a:ln>
            <a:solidFill>
              <a:schemeClr val="accent3"/>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68" name="组合 67"/>
          <p:cNvGrpSpPr/>
          <p:nvPr/>
        </p:nvGrpSpPr>
        <p:grpSpPr>
          <a:xfrm>
            <a:off x="3911914" y="2051884"/>
            <a:ext cx="3023235" cy="847578"/>
            <a:chOff x="4039278" y="3337767"/>
            <a:chExt cx="3006941" cy="920111"/>
          </a:xfrm>
        </p:grpSpPr>
        <p:sp>
          <p:nvSpPr>
            <p:cNvPr id="69" name="文本框 68"/>
            <p:cNvSpPr txBox="1"/>
            <p:nvPr>
              <p:custDataLst>
                <p:tags r:id="rId3"/>
              </p:custDataLst>
            </p:nvPr>
          </p:nvSpPr>
          <p:spPr>
            <a:xfrm>
              <a:off x="4039278" y="3337767"/>
              <a:ext cx="3006941" cy="823763"/>
            </a:xfrm>
            <a:prstGeom prst="rect">
              <a:avLst/>
            </a:prstGeom>
            <a:solidFill>
              <a:srgbClr val="DEF2FE"/>
            </a:solidFill>
            <a:ln>
              <a:solidFill>
                <a:schemeClr val="tx1"/>
              </a:solidFill>
            </a:ln>
            <a:effectLst>
              <a:outerShdw blurRad="76200" dir="18900000" sy="23000" kx="-1200000" algn="bl" rotWithShape="0">
                <a:prstClr val="black">
                  <a:alpha val="20000"/>
                </a:prstClr>
              </a:outerShdw>
            </a:effectLst>
          </p:spPr>
          <p:txBody>
            <a:bodyPr wrap="square" rtlCol="0">
              <a:noAutofit/>
            </a:bodyPr>
            <a:p>
              <a:pPr>
                <a:lnSpc>
                  <a:spcPct val="125000"/>
                </a:lnSpc>
              </a:pPr>
              <a:endParaRPr lang="en-US" altLang="zh-CN" sz="1200" dirty="0"/>
            </a:p>
          </p:txBody>
        </p:sp>
        <p:sp>
          <p:nvSpPr>
            <p:cNvPr id="70" name="文本框 69"/>
            <p:cNvSpPr txBox="1"/>
            <p:nvPr>
              <p:custDataLst>
                <p:tags r:id="rId4"/>
              </p:custDataLst>
            </p:nvPr>
          </p:nvSpPr>
          <p:spPr>
            <a:xfrm>
              <a:off x="4200424" y="3355767"/>
              <a:ext cx="2684468" cy="902111"/>
            </a:xfrm>
            <a:prstGeom prst="rect">
              <a:avLst/>
            </a:prstGeom>
            <a:noFill/>
          </p:spPr>
          <p:txBody>
            <a:bodyPr wrap="square" rtlCol="0">
              <a:spAutoFit/>
            </a:bodyPr>
            <a:p>
              <a:r>
                <a:rPr lang="zh-CN" altLang="en-US" sz="1200" dirty="0">
                  <a:solidFill>
                    <a:srgbClr val="000000"/>
                  </a:solidFill>
                  <a:latin typeface="微软雅黑" panose="020B0503020204020204" charset="-122"/>
                  <a:ea typeface="微软雅黑" panose="020B0503020204020204" charset="-122"/>
                  <a:sym typeface="+mn-ea"/>
                </a:rPr>
                <a:t>需要将产业链操作系统之间经常用到的数据放入缓存，并确保一直存在缓存中有较高的命中率，提高效率</a:t>
              </a:r>
              <a:endParaRPr lang="zh-CN" sz="1200" dirty="0">
                <a:solidFill>
                  <a:srgbClr val="000000"/>
                </a:solidFill>
                <a:latin typeface="微软雅黑" panose="020B0503020204020204" charset="-122"/>
                <a:ea typeface="微软雅黑" panose="020B0503020204020204" charset="-122"/>
              </a:endParaRPr>
            </a:p>
          </p:txBody>
        </p:sp>
      </p:grpSp>
      <p:grpSp>
        <p:nvGrpSpPr>
          <p:cNvPr id="72" name="组合 71"/>
          <p:cNvGrpSpPr/>
          <p:nvPr/>
        </p:nvGrpSpPr>
        <p:grpSpPr>
          <a:xfrm>
            <a:off x="8437245" y="1493520"/>
            <a:ext cx="2692400" cy="857259"/>
            <a:chOff x="4039278" y="3337767"/>
            <a:chExt cx="3303685" cy="716915"/>
          </a:xfrm>
        </p:grpSpPr>
        <p:sp>
          <p:nvSpPr>
            <p:cNvPr id="73" name="文本框 72"/>
            <p:cNvSpPr txBox="1"/>
            <p:nvPr>
              <p:custDataLst>
                <p:tags r:id="rId5"/>
              </p:custDataLst>
            </p:nvPr>
          </p:nvSpPr>
          <p:spPr>
            <a:xfrm>
              <a:off x="4039278" y="3337767"/>
              <a:ext cx="3267843" cy="716915"/>
            </a:xfrm>
            <a:prstGeom prst="rect">
              <a:avLst/>
            </a:prstGeom>
            <a:solidFill>
              <a:srgbClr val="DEF2FE"/>
            </a:solidFill>
            <a:ln>
              <a:solidFill>
                <a:schemeClr val="tx1"/>
              </a:solidFill>
            </a:ln>
            <a:effectLst>
              <a:outerShdw blurRad="76200" dir="18900000" sy="23000" kx="-1200000" algn="bl" rotWithShape="0">
                <a:prstClr val="black">
                  <a:alpha val="20000"/>
                </a:prstClr>
              </a:outerShdw>
            </a:effectLst>
          </p:spPr>
          <p:txBody>
            <a:bodyPr wrap="square" rtlCol="0">
              <a:noAutofit/>
            </a:bodyPr>
            <a:p>
              <a:pPr>
                <a:lnSpc>
                  <a:spcPct val="125000"/>
                </a:lnSpc>
              </a:pPr>
              <a:endParaRPr lang="en-US" altLang="zh-CN" sz="1200" dirty="0"/>
            </a:p>
          </p:txBody>
        </p:sp>
        <p:sp>
          <p:nvSpPr>
            <p:cNvPr id="74" name="文本框 73"/>
            <p:cNvSpPr txBox="1"/>
            <p:nvPr>
              <p:custDataLst>
                <p:tags r:id="rId6"/>
              </p:custDataLst>
            </p:nvPr>
          </p:nvSpPr>
          <p:spPr>
            <a:xfrm>
              <a:off x="4200566" y="3355690"/>
              <a:ext cx="3142397" cy="694073"/>
            </a:xfrm>
            <a:prstGeom prst="rect">
              <a:avLst/>
            </a:prstGeom>
            <a:noFill/>
          </p:spPr>
          <p:txBody>
            <a:bodyPr wrap="square" rtlCol="0">
              <a:spAutoFit/>
            </a:bodyPr>
            <a:p>
              <a:r>
                <a:rPr lang="zh-CN" altLang="en-US" sz="1200" dirty="0">
                  <a:solidFill>
                    <a:srgbClr val="000000"/>
                  </a:solidFill>
                  <a:latin typeface="微软雅黑" panose="020B0503020204020204" charset="-122"/>
                  <a:ea typeface="微软雅黑" panose="020B0503020204020204" charset="-122"/>
                  <a:sym typeface="+mn-ea"/>
                </a:rPr>
                <a:t>如何根据平衡缓存替换策略对不同业务系统带来的效率影响</a:t>
              </a:r>
              <a:r>
                <a:rPr lang="zh-CN" altLang="en-US" sz="1200" dirty="0">
                  <a:solidFill>
                    <a:srgbClr val="000000"/>
                  </a:solidFill>
                  <a:latin typeface="微软雅黑" panose="020B0503020204020204" charset="-122"/>
                  <a:ea typeface="微软雅黑" panose="020B0503020204020204" charset="-122"/>
                </a:rPr>
                <a:t>，衡量哪些数据是经常用到的哪些是不常用到的。</a:t>
              </a:r>
              <a:endParaRPr lang="zh-CN" sz="1200" dirty="0">
                <a:solidFill>
                  <a:srgbClr val="000000"/>
                </a:solidFill>
                <a:latin typeface="微软雅黑" panose="020B0503020204020204" charset="-122"/>
                <a:ea typeface="微软雅黑" panose="020B0503020204020204" charset="-122"/>
              </a:endParaRPr>
            </a:p>
          </p:txBody>
        </p:sp>
      </p:grpSp>
      <p:grpSp>
        <p:nvGrpSpPr>
          <p:cNvPr id="76" name="组合 75"/>
          <p:cNvGrpSpPr/>
          <p:nvPr/>
        </p:nvGrpSpPr>
        <p:grpSpPr>
          <a:xfrm>
            <a:off x="8479948" y="2522454"/>
            <a:ext cx="2620645" cy="733425"/>
            <a:chOff x="4039278" y="3337767"/>
            <a:chExt cx="3021991" cy="796189"/>
          </a:xfrm>
        </p:grpSpPr>
        <p:sp>
          <p:nvSpPr>
            <p:cNvPr id="77" name="文本框 76"/>
            <p:cNvSpPr txBox="1"/>
            <p:nvPr>
              <p:custDataLst>
                <p:tags r:id="rId7"/>
              </p:custDataLst>
            </p:nvPr>
          </p:nvSpPr>
          <p:spPr>
            <a:xfrm>
              <a:off x="4039278" y="3337767"/>
              <a:ext cx="3006614" cy="796189"/>
            </a:xfrm>
            <a:prstGeom prst="rect">
              <a:avLst/>
            </a:prstGeom>
            <a:solidFill>
              <a:srgbClr val="DEF2FE"/>
            </a:solidFill>
            <a:ln>
              <a:solidFill>
                <a:schemeClr val="tx1"/>
              </a:solidFill>
            </a:ln>
            <a:effectLst>
              <a:outerShdw blurRad="76200" dir="18900000" sy="23000" kx="-1200000" algn="bl" rotWithShape="0">
                <a:prstClr val="black">
                  <a:alpha val="20000"/>
                </a:prstClr>
              </a:outerShdw>
            </a:effectLst>
          </p:spPr>
          <p:txBody>
            <a:bodyPr wrap="square" rtlCol="0">
              <a:noAutofit/>
            </a:bodyPr>
            <a:p>
              <a:pPr>
                <a:lnSpc>
                  <a:spcPct val="125000"/>
                </a:lnSpc>
              </a:pPr>
              <a:endParaRPr lang="en-US" altLang="zh-CN" sz="1200" dirty="0"/>
            </a:p>
          </p:txBody>
        </p:sp>
        <p:sp>
          <p:nvSpPr>
            <p:cNvPr id="78" name="文本框 77"/>
            <p:cNvSpPr txBox="1"/>
            <p:nvPr>
              <p:custDataLst>
                <p:tags r:id="rId8"/>
              </p:custDataLst>
            </p:nvPr>
          </p:nvSpPr>
          <p:spPr>
            <a:xfrm>
              <a:off x="4145473" y="3355690"/>
              <a:ext cx="2915796" cy="701642"/>
            </a:xfrm>
            <a:prstGeom prst="rect">
              <a:avLst/>
            </a:prstGeom>
            <a:noFill/>
          </p:spPr>
          <p:txBody>
            <a:bodyPr wrap="square" rtlCol="0">
              <a:spAutoFit/>
            </a:bodyPr>
            <a:p>
              <a:r>
                <a:rPr lang="zh-CN" altLang="en-US" sz="1200" dirty="0">
                  <a:solidFill>
                    <a:srgbClr val="000000"/>
                  </a:solidFill>
                  <a:latin typeface="微软雅黑" panose="020B0503020204020204" charset="-122"/>
                  <a:ea typeface="微软雅黑" panose="020B0503020204020204" charset="-122"/>
                  <a:sym typeface="+mn-ea"/>
                </a:rPr>
                <a:t>如何找到常用数据和不常用数据的一个界限值，来将不常用数据移除缓存，方便新的常用数据进入缓存</a:t>
              </a:r>
              <a:endParaRPr lang="zh-CN" sz="1200" dirty="0">
                <a:solidFill>
                  <a:srgbClr val="000000"/>
                </a:solidFill>
                <a:latin typeface="微软雅黑" panose="020B0503020204020204" charset="-122"/>
                <a:ea typeface="微软雅黑" panose="020B0503020204020204" charset="-122"/>
              </a:endParaRPr>
            </a:p>
          </p:txBody>
        </p:sp>
      </p:grpSp>
      <p:graphicFrame>
        <p:nvGraphicFramePr>
          <p:cNvPr id="79" name="表格 78"/>
          <p:cNvGraphicFramePr>
            <a:graphicFrameLocks noGrp="1"/>
          </p:cNvGraphicFramePr>
          <p:nvPr>
            <p:custDataLst>
              <p:tags r:id="rId9"/>
            </p:custDataLst>
          </p:nvPr>
        </p:nvGraphicFramePr>
        <p:xfrm>
          <a:off x="696000" y="4082651"/>
          <a:ext cx="5400000" cy="2172226"/>
        </p:xfrm>
        <a:graphic>
          <a:graphicData uri="http://schemas.openxmlformats.org/drawingml/2006/table">
            <a:tbl>
              <a:tblPr firstRow="1" bandRow="1">
                <a:tableStyleId>{5C22544A-7EE6-4342-B048-85BDC9FD1C3A}</a:tableStyleId>
              </a:tblPr>
              <a:tblGrid>
                <a:gridCol w="5400000"/>
              </a:tblGrid>
              <a:tr h="399427">
                <a:tc>
                  <a:txBody>
                    <a:bodyPr/>
                    <a:p>
                      <a:pPr lvl="0" algn="ctr"/>
                      <a:r>
                        <a:rPr lang="zh-CN" altLang="en-US" sz="1800" dirty="0"/>
                        <a:t>研究点</a:t>
                      </a:r>
                      <a:r>
                        <a:rPr lang="en-US" altLang="zh-CN" sz="1800" dirty="0"/>
                        <a:t>1</a:t>
                      </a:r>
                      <a:r>
                        <a:rPr lang="zh-CN" altLang="en-US" sz="1800" dirty="0"/>
                        <a:t>：冷热数据衡量及判定</a:t>
                      </a:r>
                      <a:endParaRPr lang="zh-CN" altLang="en-US" sz="1800" dirty="0"/>
                    </a:p>
                  </a:txBody>
                  <a:tcPr marL="360000" marR="360000" anchor="ctr">
                    <a:solidFill>
                      <a:srgbClr val="0078B4"/>
                    </a:solidFill>
                  </a:tcPr>
                </a:tc>
              </a:tr>
              <a:tr h="788144">
                <a:tc>
                  <a:txBody>
                    <a:bodyPr/>
                    <a:p>
                      <a:pPr>
                        <a:spcAft>
                          <a:spcPts val="200"/>
                        </a:spcAft>
                      </a:pPr>
                      <a:r>
                        <a:rPr lang="zh-CN" altLang="en-US" sz="1600" b="1" dirty="0"/>
                        <a:t>研究内容：</a:t>
                      </a:r>
                      <a:endParaRPr lang="en-US" altLang="zh-CN" sz="1600" b="1" dirty="0"/>
                    </a:p>
                    <a:p>
                      <a:pPr>
                        <a:spcAft>
                          <a:spcPts val="200"/>
                        </a:spcAft>
                      </a:pPr>
                      <a:r>
                        <a:rPr lang="zh-CN" altLang="en-US" sz="1600" b="1" dirty="0"/>
                        <a:t>对数据建立温度模型，每条数据都有对应温度值字段，来衡量数据的冷热程度。</a:t>
                      </a:r>
                      <a:endParaRPr lang="zh-CN" altLang="en-US" sz="1600" b="1" dirty="0"/>
                    </a:p>
                  </a:txBody>
                  <a:tcPr>
                    <a:solidFill>
                      <a:srgbClr val="E7EBF0"/>
                    </a:solidFill>
                  </a:tcPr>
                </a:tc>
              </a:tr>
              <a:tr h="924439">
                <a:tc>
                  <a:txBody>
                    <a:bodyPr/>
                    <a:p>
                      <a:pPr marL="0" marR="0" lvl="0" indent="0" algn="l" defTabSz="914400" rtl="0" eaLnBrk="1" fontAlgn="auto" latinLnBrk="0" hangingPunct="1">
                        <a:lnSpc>
                          <a:spcPct val="100000"/>
                        </a:lnSpc>
                        <a:spcBef>
                          <a:spcPts val="0"/>
                        </a:spcBef>
                        <a:spcAft>
                          <a:spcPts val="200"/>
                        </a:spcAft>
                        <a:buClrTx/>
                        <a:buSzTx/>
                        <a:buFontTx/>
                        <a:buNone/>
                        <a:defRPr/>
                      </a:pPr>
                      <a:r>
                        <a:rPr lang="zh-CN" altLang="en-US" sz="1600" b="1" kern="1200" dirty="0">
                          <a:solidFill>
                            <a:schemeClr val="dk1"/>
                          </a:solidFill>
                          <a:latin typeface="+mn-lt"/>
                          <a:ea typeface="+mn-ea"/>
                          <a:cs typeface="+mn-cs"/>
                        </a:rPr>
                        <a:t>研究意义：</a:t>
                      </a:r>
                      <a:endParaRPr lang="en-US" altLang="zh-CN" sz="1600" b="1" kern="1200" dirty="0">
                        <a:solidFill>
                          <a:schemeClr val="dk1"/>
                        </a:solidFill>
                        <a:latin typeface="+mn-lt"/>
                        <a:ea typeface="+mn-ea"/>
                        <a:cs typeface="+mn-cs"/>
                      </a:endParaRPr>
                    </a:p>
                    <a:p>
                      <a:pPr indent="0">
                        <a:lnSpc>
                          <a:spcPct val="125000"/>
                        </a:lnSpc>
                        <a:spcAft>
                          <a:spcPts val="200"/>
                        </a:spcAft>
                      </a:pPr>
                      <a:r>
                        <a:rPr lang="zh-CN" altLang="en-US" sz="1400" kern="1200" dirty="0">
                          <a:solidFill>
                            <a:schemeClr val="dk1"/>
                          </a:solidFill>
                          <a:latin typeface="+mn-lt"/>
                          <a:ea typeface="+mn-ea"/>
                          <a:cs typeface="+mn-cs"/>
                        </a:rPr>
                        <a:t>建立温度模型，便于对产业链操作系统在业务过程中一些常用的数据进行衡量，方便进行判定和后续工作的进行。</a:t>
                      </a:r>
                      <a:endParaRPr lang="zh-CN" altLang="en-US" sz="1400" kern="1200" dirty="0">
                        <a:solidFill>
                          <a:schemeClr val="dk1"/>
                        </a:solidFill>
                        <a:latin typeface="+mn-lt"/>
                        <a:ea typeface="+mn-ea"/>
                        <a:cs typeface="+mn-cs"/>
                      </a:endParaRPr>
                    </a:p>
                  </a:txBody>
                  <a:tcPr>
                    <a:solidFill>
                      <a:srgbClr val="BDD7EE"/>
                    </a:solidFill>
                  </a:tcPr>
                </a:tc>
              </a:tr>
            </a:tbl>
          </a:graphicData>
        </a:graphic>
      </p:graphicFrame>
      <p:sp>
        <p:nvSpPr>
          <p:cNvPr id="4" name="矩形 3"/>
          <p:cNvSpPr/>
          <p:nvPr>
            <p:custDataLst>
              <p:tags r:id="rId10"/>
            </p:custDataLst>
          </p:nvPr>
        </p:nvSpPr>
        <p:spPr>
          <a:xfrm>
            <a:off x="695325" y="915670"/>
            <a:ext cx="10800080" cy="502920"/>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dirty="0">
                <a:latin typeface="微软雅黑" panose="020B0503020204020204" charset="-122"/>
                <a:ea typeface="微软雅黑" panose="020B0503020204020204" charset="-122"/>
              </a:rPr>
              <a:t>缓存在产业链互联操作系统应用过程中的问题</a:t>
            </a:r>
            <a:endParaRPr lang="zh-CN" altLang="en-US" sz="1400" dirty="0">
              <a:latin typeface="微软雅黑" panose="020B0503020204020204" charset="-122"/>
              <a:ea typeface="微软雅黑" panose="020B0503020204020204" charset="-122"/>
            </a:endParaRPr>
          </a:p>
        </p:txBody>
      </p:sp>
      <p:sp>
        <p:nvSpPr>
          <p:cNvPr id="5" name="箭头: 右 60"/>
          <p:cNvSpPr/>
          <p:nvPr>
            <p:custDataLst>
              <p:tags r:id="rId11"/>
            </p:custDataLst>
          </p:nvPr>
        </p:nvSpPr>
        <p:spPr>
          <a:xfrm rot="1623862">
            <a:off x="7037373" y="2532886"/>
            <a:ext cx="458853" cy="277368"/>
          </a:xfrm>
          <a:prstGeom prst="rightArrow">
            <a:avLst/>
          </a:prstGeom>
          <a:solidFill>
            <a:srgbClr val="FF0000"/>
          </a:solidFill>
          <a:ln>
            <a:solidFill>
              <a:schemeClr val="accent3"/>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custDataLst>
              <p:tags r:id="rId12"/>
            </p:custDataLst>
          </p:nvPr>
        </p:nvSpPr>
        <p:spPr>
          <a:xfrm>
            <a:off x="1258052" y="3100663"/>
            <a:ext cx="4156701" cy="944018"/>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sz="1400" dirty="0">
                <a:latin typeface="微软雅黑" panose="020B0503020204020204" charset="-122"/>
                <a:ea typeface="微软雅黑" panose="020B0503020204020204" charset="-122"/>
              </a:rPr>
              <a:t>为方便描述给出如下定义：</a:t>
            </a:r>
            <a:endParaRPr lang="en-US" altLang="zh-CN" sz="1400" dirty="0">
              <a:latin typeface="微软雅黑" panose="020B0503020204020204" charset="-122"/>
              <a:ea typeface="微软雅黑" panose="020B0503020204020204" charset="-122"/>
            </a:endParaRPr>
          </a:p>
          <a:p>
            <a:r>
              <a:rPr lang="zh-CN" altLang="en-US" sz="1400" dirty="0">
                <a:latin typeface="微软雅黑" panose="020B0503020204020204" charset="-122"/>
                <a:ea typeface="微软雅黑" panose="020B0503020204020204" charset="-122"/>
              </a:rPr>
              <a:t>冷数据：存储在缓存中且不常用到的数据</a:t>
            </a:r>
            <a:endParaRPr lang="en-US" altLang="zh-CN" sz="1400" dirty="0">
              <a:latin typeface="微软雅黑" panose="020B0503020204020204" charset="-122"/>
              <a:ea typeface="微软雅黑" panose="020B0503020204020204" charset="-122"/>
            </a:endParaRPr>
          </a:p>
          <a:p>
            <a:r>
              <a:rPr lang="zh-CN" altLang="en-US" sz="1400" dirty="0">
                <a:latin typeface="微软雅黑" panose="020B0503020204020204" charset="-122"/>
                <a:ea typeface="微软雅黑" panose="020B0503020204020204" charset="-122"/>
              </a:rPr>
              <a:t>热数据：存储在缓存中且经常用到的数据</a:t>
            </a:r>
            <a:endParaRPr lang="en-US" altLang="zh-CN" sz="1400" dirty="0">
              <a:latin typeface="微软雅黑" panose="020B0503020204020204" charset="-122"/>
              <a:ea typeface="微软雅黑" panose="020B0503020204020204" charset="-122"/>
            </a:endParaRPr>
          </a:p>
          <a:p>
            <a:r>
              <a:rPr lang="zh-CN" altLang="en-US" sz="1400" dirty="0">
                <a:latin typeface="微软雅黑" panose="020B0503020204020204" charset="-122"/>
                <a:ea typeface="微软雅黑" panose="020B0503020204020204" charset="-122"/>
              </a:rPr>
              <a:t>温度值：用于衡量数据冷热程度的一标志</a:t>
            </a:r>
            <a:endParaRPr lang="zh-CN" altLang="en-US" sz="1400" dirty="0">
              <a:latin typeface="微软雅黑" panose="020B0503020204020204" charset="-122"/>
              <a:ea typeface="微软雅黑" panose="020B0503020204020204" charset="-122"/>
            </a:endParaRPr>
          </a:p>
        </p:txBody>
      </p:sp>
      <p:graphicFrame>
        <p:nvGraphicFramePr>
          <p:cNvPr id="9" name="表格 8"/>
          <p:cNvGraphicFramePr>
            <a:graphicFrameLocks noGrp="1"/>
          </p:cNvGraphicFramePr>
          <p:nvPr>
            <p:custDataLst>
              <p:tags r:id="rId13"/>
            </p:custDataLst>
          </p:nvPr>
        </p:nvGraphicFramePr>
        <p:xfrm>
          <a:off x="6096000" y="4082651"/>
          <a:ext cx="5400040" cy="2178685"/>
        </p:xfrm>
        <a:graphic>
          <a:graphicData uri="http://schemas.openxmlformats.org/drawingml/2006/table">
            <a:tbl>
              <a:tblPr firstRow="1" bandRow="1">
                <a:tableStyleId>{5C22544A-7EE6-4342-B048-85BDC9FD1C3A}</a:tableStyleId>
              </a:tblPr>
              <a:tblGrid>
                <a:gridCol w="5400000"/>
              </a:tblGrid>
              <a:tr h="399427">
                <a:tc>
                  <a:txBody>
                    <a:bodyPr/>
                    <a:p>
                      <a:pPr lvl="0" algn="ctr"/>
                      <a:r>
                        <a:rPr lang="zh-CN" altLang="en-US" sz="1800" dirty="0"/>
                        <a:t>研究点</a:t>
                      </a:r>
                      <a:r>
                        <a:rPr lang="en-US" altLang="zh-CN" sz="1800" dirty="0"/>
                        <a:t>2</a:t>
                      </a:r>
                      <a:r>
                        <a:rPr lang="zh-CN" altLang="en-US" sz="1800" dirty="0"/>
                        <a:t>：缓存空间释放冷热数据淘汰策略</a:t>
                      </a:r>
                      <a:endParaRPr lang="zh-CN" altLang="en-US" sz="1800" dirty="0"/>
                    </a:p>
                  </a:txBody>
                  <a:tcPr marL="360000" marR="360000" anchor="ctr">
                    <a:solidFill>
                      <a:srgbClr val="0078B4"/>
                    </a:solidFill>
                  </a:tcPr>
                </a:tc>
              </a:tr>
              <a:tr h="854710">
                <a:tc>
                  <a:txBody>
                    <a:bodyPr/>
                    <a:p>
                      <a:pPr>
                        <a:spcAft>
                          <a:spcPts val="200"/>
                        </a:spcAft>
                      </a:pPr>
                      <a:r>
                        <a:rPr lang="zh-CN" altLang="en-US" sz="1600" b="1" dirty="0"/>
                        <a:t>研究内容：</a:t>
                      </a:r>
                      <a:endParaRPr lang="en-US" altLang="zh-CN" sz="1600" b="1" dirty="0"/>
                    </a:p>
                    <a:p>
                      <a:pPr>
                        <a:spcAft>
                          <a:spcPts val="200"/>
                        </a:spcAft>
                      </a:pPr>
                      <a:r>
                        <a:rPr lang="zh-CN" altLang="en-US" sz="1600" b="1" dirty="0"/>
                        <a:t>根据数据温度值，确定淘汰的数据量，释放缓存空间。</a:t>
                      </a:r>
                      <a:endParaRPr lang="zh-CN" altLang="en-US" sz="1600" b="1" dirty="0"/>
                    </a:p>
                  </a:txBody>
                  <a:tcPr>
                    <a:solidFill>
                      <a:srgbClr val="E7EBF0"/>
                    </a:solidFill>
                  </a:tcPr>
                </a:tc>
              </a:tr>
              <a:tr h="924439">
                <a:tc>
                  <a:txBody>
                    <a:bodyPr/>
                    <a:p>
                      <a:pPr marL="0" marR="0" lvl="0" indent="0" algn="l" defTabSz="914400" rtl="0" eaLnBrk="1" fontAlgn="auto" latinLnBrk="0" hangingPunct="1">
                        <a:lnSpc>
                          <a:spcPct val="100000"/>
                        </a:lnSpc>
                        <a:spcBef>
                          <a:spcPts val="0"/>
                        </a:spcBef>
                        <a:spcAft>
                          <a:spcPts val="200"/>
                        </a:spcAft>
                        <a:buClrTx/>
                        <a:buSzTx/>
                        <a:buFontTx/>
                        <a:buNone/>
                        <a:defRPr/>
                      </a:pPr>
                      <a:r>
                        <a:rPr lang="zh-CN" altLang="en-US" sz="1600" b="1" kern="1200" dirty="0">
                          <a:solidFill>
                            <a:schemeClr val="dk1"/>
                          </a:solidFill>
                          <a:latin typeface="+mn-lt"/>
                          <a:ea typeface="+mn-ea"/>
                          <a:cs typeface="+mn-cs"/>
                        </a:rPr>
                        <a:t>研究意义：</a:t>
                      </a:r>
                      <a:endParaRPr lang="en-US" altLang="zh-CN" sz="1600" b="1" kern="1200" dirty="0">
                        <a:solidFill>
                          <a:schemeClr val="dk1"/>
                        </a:solidFill>
                        <a:latin typeface="+mn-lt"/>
                        <a:ea typeface="+mn-ea"/>
                        <a:cs typeface="+mn-cs"/>
                      </a:endParaRPr>
                    </a:p>
                    <a:p>
                      <a:pPr indent="0">
                        <a:lnSpc>
                          <a:spcPct val="125000"/>
                        </a:lnSpc>
                        <a:spcAft>
                          <a:spcPts val="200"/>
                        </a:spcAft>
                      </a:pPr>
                      <a:r>
                        <a:rPr lang="zh-CN" altLang="en-US" sz="1400" kern="1200" dirty="0">
                          <a:solidFill>
                            <a:schemeClr val="dk1"/>
                          </a:solidFill>
                          <a:latin typeface="+mn-lt"/>
                          <a:ea typeface="+mn-ea"/>
                          <a:cs typeface="+mn-cs"/>
                        </a:rPr>
                        <a:t>根据温度模型，找到冷热数据的界限值，尽量保证接下来用到的还存储在缓存中，避免对数据库的访问同时释放缓存空间。</a:t>
                      </a:r>
                      <a:endParaRPr lang="zh-CN" altLang="en-US" sz="1400" kern="1200" dirty="0">
                        <a:solidFill>
                          <a:schemeClr val="dk1"/>
                        </a:solidFill>
                        <a:latin typeface="+mn-lt"/>
                        <a:ea typeface="+mn-ea"/>
                        <a:cs typeface="+mn-cs"/>
                      </a:endParaRPr>
                    </a:p>
                  </a:txBody>
                  <a:tcPr>
                    <a:solidFill>
                      <a:srgbClr val="BDD7EE"/>
                    </a:solidFill>
                  </a:tcPr>
                </a:tc>
              </a:tr>
            </a:tbl>
          </a:graphicData>
        </a:graphic>
      </p:graphicFrame>
      <p:grpSp>
        <p:nvGrpSpPr>
          <p:cNvPr id="7" name="组合 6"/>
          <p:cNvGrpSpPr/>
          <p:nvPr/>
        </p:nvGrpSpPr>
        <p:grpSpPr>
          <a:xfrm>
            <a:off x="1268523" y="1870306"/>
            <a:ext cx="1978861" cy="940624"/>
            <a:chOff x="4103179" y="1762520"/>
            <a:chExt cx="2663798" cy="360000"/>
          </a:xfrm>
        </p:grpSpPr>
        <p:sp>
          <p:nvSpPr>
            <p:cNvPr id="8" name="文本框 7"/>
            <p:cNvSpPr txBox="1"/>
            <p:nvPr>
              <p:custDataLst>
                <p:tags r:id="rId14"/>
              </p:custDataLst>
            </p:nvPr>
          </p:nvSpPr>
          <p:spPr>
            <a:xfrm>
              <a:off x="4103179" y="1762520"/>
              <a:ext cx="2663798" cy="360000"/>
            </a:xfrm>
            <a:prstGeom prst="rect">
              <a:avLst/>
            </a:prstGeom>
            <a:solidFill>
              <a:srgbClr val="FFFF00"/>
            </a:solidFill>
            <a:ln>
              <a:solidFill>
                <a:schemeClr val="tx1"/>
              </a:solidFill>
            </a:ln>
            <a:effectLst>
              <a:outerShdw blurRad="76200" dir="18900000" sy="23000" kx="-1200000" algn="bl" rotWithShape="0">
                <a:prstClr val="black">
                  <a:alpha val="20000"/>
                </a:prstClr>
              </a:outerShdw>
            </a:effectLst>
          </p:spPr>
          <p:txBody>
            <a:bodyPr wrap="square" rtlCol="0">
              <a:spAutoFit/>
            </a:bodyPr>
            <a:p>
              <a:pPr>
                <a:lnSpc>
                  <a:spcPct val="125000"/>
                </a:lnSpc>
              </a:pPr>
              <a:endParaRPr lang="en-US" altLang="zh-CN" sz="1200" dirty="0"/>
            </a:p>
          </p:txBody>
        </p:sp>
        <p:sp>
          <p:nvSpPr>
            <p:cNvPr id="10" name="文本框 9"/>
            <p:cNvSpPr txBox="1"/>
            <p:nvPr>
              <p:custDataLst>
                <p:tags r:id="rId15"/>
              </p:custDataLst>
            </p:nvPr>
          </p:nvSpPr>
          <p:spPr>
            <a:xfrm>
              <a:off x="4103179" y="1804021"/>
              <a:ext cx="2663798" cy="242487"/>
            </a:xfrm>
            <a:prstGeom prst="rect">
              <a:avLst/>
            </a:prstGeom>
            <a:noFill/>
          </p:spPr>
          <p:txBody>
            <a:bodyPr wrap="square" rtlCol="0">
              <a:spAutoFit/>
            </a:bodyPr>
            <a:p>
              <a:pPr algn="ctr"/>
              <a:r>
                <a:rPr lang="zh-CN" altLang="en-US" sz="1200" dirty="0">
                  <a:latin typeface="宋体" panose="02010600030101010101" pitchFamily="2" charset="-122"/>
                  <a:ea typeface="宋体" panose="02010600030101010101" pitchFamily="2" charset="-122"/>
                </a:rPr>
                <a:t>缓存空间有限不像数据库那样容量大，接入业务系统多，业务类型不同适合的缓存替换策略也不同</a:t>
              </a:r>
              <a:endParaRPr lang="zh-CN" altLang="en-US" sz="1200" dirty="0">
                <a:latin typeface="宋体" panose="02010600030101010101" pitchFamily="2" charset="-122"/>
                <a:ea typeface="宋体" panose="02010600030101010101" pitchFamily="2" charset="-122"/>
              </a:endParaRPr>
            </a:p>
          </p:txBody>
        </p:sp>
      </p:grpSp>
      <p:sp>
        <p:nvSpPr>
          <p:cNvPr id="12" name="圆角矩形 32"/>
          <p:cNvSpPr/>
          <p:nvPr>
            <p:custDataLst>
              <p:tags r:id="rId16"/>
            </p:custDataLst>
          </p:nvPr>
        </p:nvSpPr>
        <p:spPr>
          <a:xfrm>
            <a:off x="7597140" y="1727200"/>
            <a:ext cx="768350" cy="324485"/>
          </a:xfrm>
          <a:prstGeom prst="round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dirty="0">
                <a:latin typeface="微软雅黑" panose="020B0503020204020204" charset="-122"/>
                <a:ea typeface="微软雅黑" panose="020B0503020204020204" charset="-122"/>
              </a:rPr>
              <a:t>问题</a:t>
            </a:r>
            <a:r>
              <a:rPr lang="en-US" altLang="zh-CN" sz="1400" dirty="0">
                <a:latin typeface="微软雅黑" panose="020B0503020204020204" charset="-122"/>
                <a:ea typeface="微软雅黑" panose="020B0503020204020204" charset="-122"/>
              </a:rPr>
              <a:t>1</a:t>
            </a:r>
            <a:endParaRPr lang="en-US" altLang="zh-CN" sz="1400" dirty="0">
              <a:latin typeface="微软雅黑" panose="020B0503020204020204" charset="-122"/>
              <a:ea typeface="微软雅黑" panose="020B0503020204020204" charset="-122"/>
            </a:endParaRPr>
          </a:p>
        </p:txBody>
      </p:sp>
      <p:sp>
        <p:nvSpPr>
          <p:cNvPr id="14" name="圆角矩形 32"/>
          <p:cNvSpPr/>
          <p:nvPr>
            <p:custDataLst>
              <p:tags r:id="rId17"/>
            </p:custDataLst>
          </p:nvPr>
        </p:nvSpPr>
        <p:spPr>
          <a:xfrm>
            <a:off x="7599680" y="2668270"/>
            <a:ext cx="768350" cy="324485"/>
          </a:xfrm>
          <a:prstGeom prst="round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dirty="0">
                <a:latin typeface="微软雅黑" panose="020B0503020204020204" charset="-122"/>
                <a:ea typeface="微软雅黑" panose="020B0503020204020204" charset="-122"/>
              </a:rPr>
              <a:t>问题</a:t>
            </a:r>
            <a:r>
              <a:rPr lang="en-US" altLang="zh-CN" sz="1400" dirty="0">
                <a:latin typeface="微软雅黑" panose="020B0503020204020204" charset="-122"/>
                <a:ea typeface="微软雅黑" panose="020B0503020204020204" charset="-122"/>
              </a:rPr>
              <a:t>2</a:t>
            </a:r>
            <a:endParaRPr lang="en-US" altLang="zh-CN" sz="1400" dirty="0">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 name="矩形 71"/>
          <p:cNvSpPr/>
          <p:nvPr>
            <p:custDataLst>
              <p:tags r:id="rId1"/>
            </p:custDataLst>
          </p:nvPr>
        </p:nvSpPr>
        <p:spPr>
          <a:xfrm>
            <a:off x="6367811" y="1481564"/>
            <a:ext cx="4824413" cy="4757190"/>
          </a:xfrm>
          <a:prstGeom prst="rect">
            <a:avLst/>
          </a:prstGeom>
          <a:solidFill>
            <a:srgbClr val="F2F2F2">
              <a:alpha val="80000"/>
            </a:srgb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p:txBody>
      </p:sp>
      <p:sp>
        <p:nvSpPr>
          <p:cNvPr id="16" name="矩形 15"/>
          <p:cNvSpPr/>
          <p:nvPr>
            <p:custDataLst>
              <p:tags r:id="rId2"/>
            </p:custDataLst>
          </p:nvPr>
        </p:nvSpPr>
        <p:spPr>
          <a:xfrm>
            <a:off x="707923" y="1481564"/>
            <a:ext cx="5388077" cy="4757190"/>
          </a:xfrm>
          <a:prstGeom prst="rect">
            <a:avLst/>
          </a:prstGeom>
          <a:solidFill>
            <a:srgbClr val="1C4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custDataLst>
              <p:tags r:id="rId3"/>
            </p:custDataLst>
          </p:nvPr>
        </p:nvSpPr>
        <p:spPr>
          <a:xfrm>
            <a:off x="796412" y="1605559"/>
            <a:ext cx="3706139" cy="461665"/>
          </a:xfrm>
          <a:prstGeom prst="rect">
            <a:avLst/>
          </a:prstGeom>
          <a:noFill/>
        </p:spPr>
        <p:txBody>
          <a:bodyPr wrap="square" rtlCol="0">
            <a:spAutoFit/>
          </a:bodyPr>
          <a:lstStyle/>
          <a:p>
            <a:r>
              <a:rPr lang="zh-CN" altLang="en-US" sz="2400" dirty="0">
                <a:solidFill>
                  <a:schemeClr val="bg1"/>
                </a:solidFill>
                <a:cs typeface="+mn-ea"/>
                <a:sym typeface="+mn-lt"/>
              </a:rPr>
              <a:t>冷热数据衡量及判定</a:t>
            </a:r>
            <a:endParaRPr lang="zh-CN" altLang="en-US" sz="2400" dirty="0">
              <a:solidFill>
                <a:schemeClr val="bg1"/>
              </a:solidFill>
              <a:cs typeface="+mn-ea"/>
              <a:sym typeface="+mn-lt"/>
            </a:endParaRPr>
          </a:p>
        </p:txBody>
      </p:sp>
      <p:cxnSp>
        <p:nvCxnSpPr>
          <p:cNvPr id="18" name="直接连接符 17"/>
          <p:cNvCxnSpPr/>
          <p:nvPr>
            <p:custDataLst>
              <p:tags r:id="rId4"/>
            </p:custDataLst>
          </p:nvPr>
        </p:nvCxnSpPr>
        <p:spPr>
          <a:xfrm>
            <a:off x="913418" y="2083328"/>
            <a:ext cx="61630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custDataLst>
              <p:tags r:id="rId5"/>
            </p:custDataLst>
          </p:nvPr>
        </p:nvSpPr>
        <p:spPr>
          <a:xfrm>
            <a:off x="796412" y="2231309"/>
            <a:ext cx="5037228" cy="1383665"/>
          </a:xfrm>
          <a:prstGeom prst="rect">
            <a:avLst/>
          </a:prstGeom>
          <a:noFill/>
        </p:spPr>
        <p:txBody>
          <a:bodyPr wrap="square" rtlCol="0">
            <a:spAutoFit/>
          </a:bodyPr>
          <a:lstStyle/>
          <a:p>
            <a:pPr marL="285750" indent="-285750">
              <a:buFont typeface="Wingdings" panose="05000000000000000000" pitchFamily="2" charset="2"/>
              <a:buChar char="l"/>
            </a:pPr>
            <a:r>
              <a:rPr lang="zh-CN" altLang="en-US" sz="1400" b="1" dirty="0">
                <a:solidFill>
                  <a:schemeClr val="bg1"/>
                </a:solidFill>
                <a:latin typeface="+mn-ea"/>
              </a:rPr>
              <a:t>当产业链操作系统和另一个端进行通信时，先从缓存查找进行业务单位信息，命中则通过算法</a:t>
            </a:r>
            <a:r>
              <a:rPr lang="zh-CN" altLang="en-US" sz="1400" b="1" dirty="0">
                <a:solidFill>
                  <a:srgbClr val="FF0000"/>
                </a:solidFill>
                <a:latin typeface="+mn-ea"/>
              </a:rPr>
              <a:t>修改温度值</a:t>
            </a:r>
            <a:r>
              <a:rPr lang="zh-CN" altLang="en-US" sz="1400" b="1" dirty="0">
                <a:solidFill>
                  <a:schemeClr val="bg1"/>
                </a:solidFill>
                <a:latin typeface="+mn-ea"/>
              </a:rPr>
              <a:t>，对该条数据进行升温，未命中则去从数据库中查找放入缓存并赋予一个初始的温度值。数据温度值随着产业链操作系统运行过程中的数据访问情况</a:t>
            </a:r>
            <a:r>
              <a:rPr lang="zh-CN" altLang="en-US" sz="1400" b="1" dirty="0">
                <a:solidFill>
                  <a:srgbClr val="FF0000"/>
                </a:solidFill>
                <a:latin typeface="+mn-ea"/>
              </a:rPr>
              <a:t>动态变化</a:t>
            </a:r>
            <a:r>
              <a:rPr lang="zh-CN" altLang="en-US" sz="1400" b="1" dirty="0">
                <a:solidFill>
                  <a:schemeClr val="bg1"/>
                </a:solidFill>
                <a:latin typeface="+mn-ea"/>
              </a:rPr>
              <a:t>。</a:t>
            </a:r>
            <a:endParaRPr lang="en-US" altLang="zh-CN" sz="1400" b="1" dirty="0">
              <a:solidFill>
                <a:schemeClr val="bg1"/>
              </a:solidFill>
              <a:latin typeface="+mn-ea"/>
            </a:endParaRPr>
          </a:p>
          <a:p>
            <a:pPr marL="285750" indent="-285750">
              <a:buFont typeface="Wingdings" panose="05000000000000000000" pitchFamily="2" charset="2"/>
              <a:buChar char="l"/>
            </a:pPr>
            <a:endParaRPr lang="en-US" altLang="zh-CN" sz="1400" b="1" dirty="0">
              <a:solidFill>
                <a:schemeClr val="bg1"/>
              </a:solidFill>
              <a:latin typeface="+mn-ea"/>
            </a:endParaRPr>
          </a:p>
        </p:txBody>
      </p:sp>
      <p:sp>
        <p:nvSpPr>
          <p:cNvPr id="23" name="文本框 22"/>
          <p:cNvSpPr txBox="1"/>
          <p:nvPr>
            <p:custDataLst>
              <p:tags r:id="rId6"/>
            </p:custDataLst>
          </p:nvPr>
        </p:nvSpPr>
        <p:spPr>
          <a:xfrm>
            <a:off x="803680" y="3569150"/>
            <a:ext cx="5037228" cy="2676525"/>
          </a:xfrm>
          <a:prstGeom prst="rect">
            <a:avLst/>
          </a:prstGeom>
          <a:noFill/>
        </p:spPr>
        <p:txBody>
          <a:bodyPr wrap="square" rtlCol="0">
            <a:spAutoFit/>
          </a:bodyPr>
          <a:lstStyle>
            <a:defPPr>
              <a:defRPr lang="zh-CN"/>
            </a:defPPr>
            <a:lvl1pPr marL="285750" indent="-285750">
              <a:buFont typeface="Wingdings" panose="05000000000000000000" pitchFamily="2" charset="2"/>
              <a:buChar char="l"/>
              <a:defRPr sz="1400" b="1">
                <a:solidFill>
                  <a:schemeClr val="bg1"/>
                </a:solidFill>
                <a:latin typeface="+mn-ea"/>
              </a:defRPr>
            </a:lvl1pPr>
            <a:lvl2pPr marL="742950" lvl="1" indent="-285750">
              <a:buFont typeface="Wingdings" panose="05000000000000000000" pitchFamily="2" charset="2"/>
              <a:buChar char="l"/>
              <a:defRPr sz="1400" b="1">
                <a:solidFill>
                  <a:schemeClr val="bg1"/>
                </a:solidFill>
                <a:latin typeface="+mn-ea"/>
              </a:defRPr>
            </a:lvl2pPr>
            <a:lvl3pPr marL="1200150" lvl="2" indent="-285750">
              <a:buFont typeface="Wingdings" panose="05000000000000000000" pitchFamily="2" charset="2"/>
              <a:buChar char="l"/>
              <a:defRPr sz="1400" b="1">
                <a:solidFill>
                  <a:schemeClr val="bg1"/>
                </a:solidFill>
                <a:latin typeface="+mn-ea"/>
              </a:defRPr>
            </a:lvl3pPr>
          </a:lstStyle>
          <a:p>
            <a:pPr marL="0" indent="0">
              <a:buNone/>
            </a:pPr>
            <a:r>
              <a:rPr lang="zh-CN" altLang="en-US" dirty="0"/>
              <a:t>意义：产业链互联操作系统下存在多个业务系统，根据业务系统的功能不同，在缓存中获取</a:t>
            </a:r>
            <a:r>
              <a:rPr lang="zh-CN" altLang="en-US" dirty="0">
                <a:sym typeface="+mn-ea"/>
              </a:rPr>
              <a:t>业务单位信息</a:t>
            </a:r>
            <a:r>
              <a:rPr lang="zh-CN" altLang="en-US" dirty="0"/>
              <a:t>数据后之后再次访问该数据的模式也就不同。比如</a:t>
            </a:r>
            <a:r>
              <a:rPr lang="zh-CN" altLang="en-US" dirty="0">
                <a:solidFill>
                  <a:srgbClr val="FF0000"/>
                </a:solidFill>
              </a:rPr>
              <a:t>售后系统</a:t>
            </a:r>
            <a:r>
              <a:rPr lang="zh-CN" altLang="en-US" dirty="0"/>
              <a:t>，一般</a:t>
            </a:r>
            <a:r>
              <a:rPr lang="zh-CN" altLang="en-US" dirty="0">
                <a:solidFill>
                  <a:srgbClr val="FF0000"/>
                </a:solidFill>
              </a:rPr>
              <a:t>售后业务都是基于时间</a:t>
            </a:r>
            <a:r>
              <a:rPr lang="zh-CN" altLang="en-US" dirty="0"/>
              <a:t>的一些近期数据，因为不可能超过很长时间之后再进行售后，当然存在一年之后再进行售后服务的情况但这种情况也不可能将该次请求的数据一直存放在缓存中，这时需要根据</a:t>
            </a:r>
            <a:r>
              <a:rPr lang="zh-CN" altLang="en-US" dirty="0">
                <a:solidFill>
                  <a:srgbClr val="FF0000"/>
                </a:solidFill>
              </a:rPr>
              <a:t>访问时间</a:t>
            </a:r>
            <a:r>
              <a:rPr lang="zh-CN" altLang="en-US" dirty="0"/>
              <a:t>来判断是否将该请求数据放在缓存；对于</a:t>
            </a:r>
            <a:r>
              <a:rPr lang="zh-CN" altLang="en-US" dirty="0">
                <a:solidFill>
                  <a:srgbClr val="FF0000"/>
                </a:solidFill>
              </a:rPr>
              <a:t>采购系统</a:t>
            </a:r>
            <a:r>
              <a:rPr lang="zh-CN" altLang="en-US" dirty="0"/>
              <a:t>，一般采购都提前确定好从产业链上哪家企业采购，这时就可以根据该请求数据的</a:t>
            </a:r>
            <a:r>
              <a:rPr lang="zh-CN" altLang="en-US" dirty="0">
                <a:solidFill>
                  <a:srgbClr val="FF0000"/>
                </a:solidFill>
              </a:rPr>
              <a:t>访问频率</a:t>
            </a:r>
            <a:r>
              <a:rPr lang="zh-CN" altLang="en-US" dirty="0"/>
              <a:t>来判断是否放入缓存中。</a:t>
            </a:r>
            <a:endParaRPr lang="en-US" altLang="zh-CN" dirty="0"/>
          </a:p>
          <a:p>
            <a:pPr marL="0" indent="0">
              <a:buNone/>
            </a:pPr>
            <a:r>
              <a:rPr lang="zh-CN" altLang="en-US" dirty="0"/>
              <a:t>对每条数据设置温度值这样就可以综合这些判断指标来获得一个针对整个产业链操作系统比较</a:t>
            </a:r>
            <a:r>
              <a:rPr lang="zh-CN" altLang="en-US" dirty="0">
                <a:solidFill>
                  <a:srgbClr val="FF0000"/>
                </a:solidFill>
              </a:rPr>
              <a:t>均衡</a:t>
            </a:r>
            <a:r>
              <a:rPr lang="zh-CN" altLang="en-US" dirty="0"/>
              <a:t>的数据是否放入缓存的衡量标准，提高</a:t>
            </a:r>
            <a:r>
              <a:rPr lang="zh-CN" altLang="en-US" dirty="0">
                <a:solidFill>
                  <a:srgbClr val="FF0000"/>
                </a:solidFill>
              </a:rPr>
              <a:t>缓存命中率</a:t>
            </a:r>
            <a:r>
              <a:rPr lang="zh-CN" altLang="en-US" dirty="0"/>
              <a:t>。</a:t>
            </a:r>
            <a:endParaRPr lang="zh-CN" altLang="en-US" dirty="0"/>
          </a:p>
        </p:txBody>
      </p:sp>
      <p:pic>
        <p:nvPicPr>
          <p:cNvPr id="49" name="图片 48"/>
          <p:cNvPicPr>
            <a:picLocks noChangeAspect="1"/>
          </p:cNvPicPr>
          <p:nvPr>
            <p:custDataLst>
              <p:tags r:id="rId7"/>
            </p:custDataLst>
          </p:nvPr>
        </p:nvPicPr>
        <p:blipFill>
          <a:blip r:embed="rId8"/>
          <a:stretch>
            <a:fillRect/>
          </a:stretch>
        </p:blipFill>
        <p:spPr>
          <a:xfrm>
            <a:off x="7249478" y="4857300"/>
            <a:ext cx="709930" cy="723530"/>
          </a:xfrm>
          <a:prstGeom prst="rect">
            <a:avLst/>
          </a:prstGeom>
        </p:spPr>
      </p:pic>
      <p:sp>
        <p:nvSpPr>
          <p:cNvPr id="52" name="文本框 51"/>
          <p:cNvSpPr txBox="1"/>
          <p:nvPr>
            <p:custDataLst>
              <p:tags r:id="rId9"/>
            </p:custDataLst>
          </p:nvPr>
        </p:nvSpPr>
        <p:spPr>
          <a:xfrm>
            <a:off x="7135685" y="5584428"/>
            <a:ext cx="1162685" cy="707886"/>
          </a:xfrm>
          <a:prstGeom prst="rect">
            <a:avLst/>
          </a:prstGeom>
          <a:noFill/>
        </p:spPr>
        <p:txBody>
          <a:bodyPr wrap="square" rtlCol="0">
            <a:spAutoFit/>
          </a:bodyPr>
          <a:lstStyle/>
          <a:p>
            <a:r>
              <a:rPr lang="zh-CN" altLang="en-US" sz="1000" b="1" dirty="0"/>
              <a:t>售后系统</a:t>
            </a:r>
            <a:endParaRPr lang="en-US" altLang="zh-CN" sz="1000" b="1" dirty="0"/>
          </a:p>
          <a:p>
            <a:r>
              <a:rPr lang="zh-CN" altLang="en-US" sz="1000" b="1" dirty="0"/>
              <a:t>基于时间</a:t>
            </a:r>
            <a:endParaRPr lang="en-US" altLang="zh-CN" sz="1000" b="1" dirty="0"/>
          </a:p>
          <a:p>
            <a:r>
              <a:rPr lang="zh-CN" altLang="en-US" sz="1000" b="1" dirty="0"/>
              <a:t>缓存命中</a:t>
            </a:r>
            <a:endParaRPr lang="en-US" altLang="zh-CN" sz="1000" b="1" dirty="0"/>
          </a:p>
          <a:p>
            <a:r>
              <a:rPr lang="zh-CN" altLang="en-US" sz="1000" b="1" dirty="0"/>
              <a:t>率更高</a:t>
            </a:r>
            <a:endParaRPr lang="zh-CN" altLang="en-US" sz="1000" b="1" dirty="0"/>
          </a:p>
        </p:txBody>
      </p:sp>
      <p:pic>
        <p:nvPicPr>
          <p:cNvPr id="55" name="图片 54"/>
          <p:cNvPicPr>
            <a:picLocks noChangeAspect="1"/>
          </p:cNvPicPr>
          <p:nvPr>
            <p:custDataLst>
              <p:tags r:id="rId10"/>
            </p:custDataLst>
          </p:nvPr>
        </p:nvPicPr>
        <p:blipFill>
          <a:blip r:embed="rId11"/>
          <a:stretch>
            <a:fillRect/>
          </a:stretch>
        </p:blipFill>
        <p:spPr>
          <a:xfrm>
            <a:off x="8083335" y="2039609"/>
            <a:ext cx="662940" cy="704215"/>
          </a:xfrm>
          <a:prstGeom prst="rect">
            <a:avLst/>
          </a:prstGeom>
        </p:spPr>
      </p:pic>
      <p:sp>
        <p:nvSpPr>
          <p:cNvPr id="56" name="文本框 55"/>
          <p:cNvSpPr txBox="1"/>
          <p:nvPr>
            <p:custDataLst>
              <p:tags r:id="rId12"/>
            </p:custDataLst>
          </p:nvPr>
        </p:nvSpPr>
        <p:spPr>
          <a:xfrm>
            <a:off x="7898550" y="2731124"/>
            <a:ext cx="1062990" cy="229870"/>
          </a:xfrm>
          <a:prstGeom prst="rect">
            <a:avLst/>
          </a:prstGeom>
          <a:noFill/>
        </p:spPr>
        <p:txBody>
          <a:bodyPr wrap="square" rtlCol="0">
            <a:spAutoFit/>
          </a:bodyPr>
          <a:lstStyle/>
          <a:p>
            <a:r>
              <a:rPr lang="zh-CN" sz="900" b="1" dirty="0"/>
              <a:t>产业链操作系统</a:t>
            </a:r>
            <a:endParaRPr lang="zh-CN" sz="900" b="1" dirty="0"/>
          </a:p>
        </p:txBody>
      </p:sp>
      <p:cxnSp>
        <p:nvCxnSpPr>
          <p:cNvPr id="57" name="直接箭头连接符 56"/>
          <p:cNvCxnSpPr>
            <a:stCxn id="49" idx="0"/>
          </p:cNvCxnSpPr>
          <p:nvPr>
            <p:custDataLst>
              <p:tags r:id="rId13"/>
            </p:custDataLst>
          </p:nvPr>
        </p:nvCxnSpPr>
        <p:spPr>
          <a:xfrm flipV="1">
            <a:off x="7604443" y="4575788"/>
            <a:ext cx="266932" cy="2815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文本框 59"/>
          <p:cNvSpPr txBox="1"/>
          <p:nvPr>
            <p:custDataLst>
              <p:tags r:id="rId14"/>
            </p:custDataLst>
          </p:nvPr>
        </p:nvSpPr>
        <p:spPr>
          <a:xfrm>
            <a:off x="7892200" y="1697979"/>
            <a:ext cx="1062990" cy="275590"/>
          </a:xfrm>
          <a:prstGeom prst="rect">
            <a:avLst/>
          </a:prstGeom>
          <a:noFill/>
        </p:spPr>
        <p:txBody>
          <a:bodyPr wrap="square" rtlCol="0">
            <a:spAutoFit/>
          </a:bodyPr>
          <a:lstStyle/>
          <a:p>
            <a:r>
              <a:rPr lang="zh-CN" altLang="en-US" sz="1200" b="1"/>
              <a:t>企业</a:t>
            </a:r>
            <a:r>
              <a:rPr lang="en-US" altLang="zh-CN" sz="1200" b="1"/>
              <a:t>A</a:t>
            </a:r>
            <a:r>
              <a:rPr lang="zh-CN" altLang="en-US" sz="1200" b="1"/>
              <a:t>服务器</a:t>
            </a:r>
            <a:endParaRPr lang="zh-CN" altLang="en-US" sz="1200" b="1"/>
          </a:p>
        </p:txBody>
      </p:sp>
      <p:pic>
        <p:nvPicPr>
          <p:cNvPr id="74" name="图片 73"/>
          <p:cNvPicPr>
            <a:picLocks noChangeAspect="1"/>
          </p:cNvPicPr>
          <p:nvPr>
            <p:custDataLst>
              <p:tags r:id="rId15"/>
            </p:custDataLst>
          </p:nvPr>
        </p:nvPicPr>
        <p:blipFill>
          <a:blip r:embed="rId8"/>
          <a:stretch>
            <a:fillRect/>
          </a:stretch>
        </p:blipFill>
        <p:spPr>
          <a:xfrm>
            <a:off x="8105633" y="4834754"/>
            <a:ext cx="709930" cy="723530"/>
          </a:xfrm>
          <a:prstGeom prst="rect">
            <a:avLst/>
          </a:prstGeom>
        </p:spPr>
      </p:pic>
      <p:pic>
        <p:nvPicPr>
          <p:cNvPr id="76" name="图片 75"/>
          <p:cNvPicPr>
            <a:picLocks noChangeAspect="1"/>
          </p:cNvPicPr>
          <p:nvPr>
            <p:custDataLst>
              <p:tags r:id="rId16"/>
            </p:custDataLst>
          </p:nvPr>
        </p:nvPicPr>
        <p:blipFill>
          <a:blip r:embed="rId8"/>
          <a:stretch>
            <a:fillRect/>
          </a:stretch>
        </p:blipFill>
        <p:spPr>
          <a:xfrm>
            <a:off x="8986710" y="4838085"/>
            <a:ext cx="709930" cy="723530"/>
          </a:xfrm>
          <a:prstGeom prst="rect">
            <a:avLst/>
          </a:prstGeom>
        </p:spPr>
      </p:pic>
      <p:sp>
        <p:nvSpPr>
          <p:cNvPr id="78" name="文本框 77"/>
          <p:cNvSpPr txBox="1"/>
          <p:nvPr>
            <p:custDataLst>
              <p:tags r:id="rId17"/>
            </p:custDataLst>
          </p:nvPr>
        </p:nvSpPr>
        <p:spPr>
          <a:xfrm>
            <a:off x="8103699" y="5584428"/>
            <a:ext cx="1128141" cy="707886"/>
          </a:xfrm>
          <a:prstGeom prst="rect">
            <a:avLst/>
          </a:prstGeom>
          <a:noFill/>
        </p:spPr>
        <p:txBody>
          <a:bodyPr wrap="square" rtlCol="0">
            <a:spAutoFit/>
          </a:bodyPr>
          <a:lstStyle/>
          <a:p>
            <a:r>
              <a:rPr lang="zh-CN" altLang="en-US" sz="1000" b="1" dirty="0"/>
              <a:t>采购系统</a:t>
            </a:r>
            <a:endParaRPr lang="en-US" altLang="zh-CN" sz="1000" b="1" dirty="0"/>
          </a:p>
          <a:p>
            <a:r>
              <a:rPr lang="zh-CN" altLang="en-US" sz="1000" b="1" dirty="0"/>
              <a:t>基于访问频</a:t>
            </a:r>
            <a:endParaRPr lang="en-US" altLang="zh-CN" sz="1000" b="1" dirty="0"/>
          </a:p>
          <a:p>
            <a:r>
              <a:rPr lang="zh-CN" altLang="en-US" sz="1000" b="1" dirty="0"/>
              <a:t>率缓存命中</a:t>
            </a:r>
            <a:endParaRPr lang="en-US" altLang="zh-CN" sz="1000" b="1" dirty="0"/>
          </a:p>
          <a:p>
            <a:r>
              <a:rPr lang="zh-CN" altLang="en-US" sz="1000" b="1" dirty="0"/>
              <a:t>率更高</a:t>
            </a:r>
            <a:endParaRPr lang="zh-CN" altLang="en-US" sz="1000" b="1" dirty="0"/>
          </a:p>
        </p:txBody>
      </p:sp>
      <p:sp>
        <p:nvSpPr>
          <p:cNvPr id="80" name="文本框 79"/>
          <p:cNvSpPr txBox="1"/>
          <p:nvPr>
            <p:custDataLst>
              <p:tags r:id="rId18"/>
            </p:custDataLst>
          </p:nvPr>
        </p:nvSpPr>
        <p:spPr>
          <a:xfrm>
            <a:off x="8986710" y="5646031"/>
            <a:ext cx="709930" cy="553998"/>
          </a:xfrm>
          <a:prstGeom prst="rect">
            <a:avLst/>
          </a:prstGeom>
          <a:noFill/>
        </p:spPr>
        <p:txBody>
          <a:bodyPr wrap="square" rtlCol="0">
            <a:spAutoFit/>
          </a:bodyPr>
          <a:lstStyle/>
          <a:p>
            <a:r>
              <a:rPr lang="zh-CN" altLang="en-US" sz="1000" b="1" dirty="0"/>
              <a:t>其它系统</a:t>
            </a:r>
            <a:endParaRPr lang="en-US" altLang="zh-CN" sz="1000" b="1" dirty="0"/>
          </a:p>
          <a:p>
            <a:r>
              <a:rPr lang="zh-CN" altLang="en-US" sz="1000" b="1" dirty="0"/>
              <a:t>基于其它</a:t>
            </a:r>
            <a:endParaRPr lang="en-US" altLang="zh-CN" sz="1000" b="1" dirty="0"/>
          </a:p>
          <a:p>
            <a:r>
              <a:rPr lang="zh-CN" altLang="en-US" sz="1000" b="1" dirty="0"/>
              <a:t>指标</a:t>
            </a:r>
            <a:endParaRPr lang="zh-CN" altLang="en-US" sz="1000" b="1" dirty="0"/>
          </a:p>
        </p:txBody>
      </p:sp>
      <p:sp>
        <p:nvSpPr>
          <p:cNvPr id="82" name="圆角矩形 32"/>
          <p:cNvSpPr/>
          <p:nvPr>
            <p:custDataLst>
              <p:tags r:id="rId19"/>
            </p:custDataLst>
          </p:nvPr>
        </p:nvSpPr>
        <p:spPr>
          <a:xfrm>
            <a:off x="7645741" y="4195011"/>
            <a:ext cx="1504279" cy="324674"/>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1E3595"/>
                </a:solidFill>
                <a:latin typeface="微软雅黑" panose="020B0503020204020204" charset="-122"/>
                <a:ea typeface="微软雅黑" panose="020B0503020204020204" charset="-122"/>
              </a:rPr>
              <a:t>建立温度模型</a:t>
            </a:r>
            <a:endParaRPr lang="zh-CN" altLang="en-US" sz="1400" dirty="0">
              <a:solidFill>
                <a:srgbClr val="1E3595"/>
              </a:solidFill>
              <a:latin typeface="微软雅黑" panose="020B0503020204020204" charset="-122"/>
              <a:ea typeface="微软雅黑" panose="020B0503020204020204" charset="-122"/>
            </a:endParaRPr>
          </a:p>
        </p:txBody>
      </p:sp>
      <p:cxnSp>
        <p:nvCxnSpPr>
          <p:cNvPr id="84" name="直接箭头连接符 83"/>
          <p:cNvCxnSpPr/>
          <p:nvPr>
            <p:custDataLst>
              <p:tags r:id="rId20"/>
            </p:custDataLst>
          </p:nvPr>
        </p:nvCxnSpPr>
        <p:spPr>
          <a:xfrm flipV="1">
            <a:off x="8421189" y="4583963"/>
            <a:ext cx="0" cy="2182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custDataLst>
              <p:tags r:id="rId21"/>
            </p:custDataLst>
          </p:nvPr>
        </p:nvCxnSpPr>
        <p:spPr>
          <a:xfrm flipH="1" flipV="1">
            <a:off x="8986710" y="4583963"/>
            <a:ext cx="326620" cy="2005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2" name="圆角矩形 32"/>
          <p:cNvSpPr/>
          <p:nvPr>
            <p:custDataLst>
              <p:tags r:id="rId22"/>
            </p:custDataLst>
          </p:nvPr>
        </p:nvSpPr>
        <p:spPr>
          <a:xfrm>
            <a:off x="7220391" y="3347023"/>
            <a:ext cx="2419308" cy="62405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1E3595"/>
                </a:solidFill>
                <a:latin typeface="微软雅黑" panose="020B0503020204020204" charset="-122"/>
                <a:ea typeface="微软雅黑" panose="020B0503020204020204" charset="-122"/>
              </a:rPr>
              <a:t>综合所有指标得到温度值建立统一指标，隔绝不同指标对缓存性能带来的影响</a:t>
            </a:r>
            <a:endParaRPr lang="en-US" altLang="zh-CN" sz="1400" dirty="0">
              <a:solidFill>
                <a:srgbClr val="1E3595"/>
              </a:solidFill>
              <a:latin typeface="微软雅黑" panose="020B0503020204020204" charset="-122"/>
              <a:ea typeface="微软雅黑" panose="020B0503020204020204" charset="-122"/>
            </a:endParaRPr>
          </a:p>
        </p:txBody>
      </p:sp>
      <p:cxnSp>
        <p:nvCxnSpPr>
          <p:cNvPr id="96" name="直接箭头连接符 95"/>
          <p:cNvCxnSpPr/>
          <p:nvPr>
            <p:custDataLst>
              <p:tags r:id="rId23"/>
            </p:custDataLst>
          </p:nvPr>
        </p:nvCxnSpPr>
        <p:spPr>
          <a:xfrm flipV="1">
            <a:off x="8417706" y="3971081"/>
            <a:ext cx="0" cy="2182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custDataLst>
              <p:tags r:id="rId24"/>
            </p:custDataLst>
          </p:nvPr>
        </p:nvCxnSpPr>
        <p:spPr>
          <a:xfrm flipV="1">
            <a:off x="8417706" y="2905041"/>
            <a:ext cx="0" cy="38602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 name="矩形 71"/>
          <p:cNvSpPr/>
          <p:nvPr>
            <p:custDataLst>
              <p:tags r:id="rId1"/>
            </p:custDataLst>
          </p:nvPr>
        </p:nvSpPr>
        <p:spPr>
          <a:xfrm>
            <a:off x="6367811" y="1481564"/>
            <a:ext cx="4824413" cy="4757190"/>
          </a:xfrm>
          <a:prstGeom prst="rect">
            <a:avLst/>
          </a:prstGeom>
          <a:solidFill>
            <a:srgbClr val="F2F2F2">
              <a:alpha val="80000"/>
            </a:srgb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p:txBody>
      </p:sp>
      <p:sp>
        <p:nvSpPr>
          <p:cNvPr id="16" name="矩形 15"/>
          <p:cNvSpPr/>
          <p:nvPr>
            <p:custDataLst>
              <p:tags r:id="rId2"/>
            </p:custDataLst>
          </p:nvPr>
        </p:nvSpPr>
        <p:spPr>
          <a:xfrm>
            <a:off x="707923" y="1481564"/>
            <a:ext cx="5388077" cy="4757190"/>
          </a:xfrm>
          <a:prstGeom prst="rect">
            <a:avLst/>
          </a:prstGeom>
          <a:solidFill>
            <a:srgbClr val="1C4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custDataLst>
              <p:tags r:id="rId3"/>
            </p:custDataLst>
          </p:nvPr>
        </p:nvSpPr>
        <p:spPr>
          <a:xfrm>
            <a:off x="796412" y="1605559"/>
            <a:ext cx="4649839" cy="461665"/>
          </a:xfrm>
          <a:prstGeom prst="rect">
            <a:avLst/>
          </a:prstGeom>
          <a:noFill/>
        </p:spPr>
        <p:txBody>
          <a:bodyPr wrap="square" rtlCol="0">
            <a:spAutoFit/>
          </a:bodyPr>
          <a:lstStyle/>
          <a:p>
            <a:r>
              <a:rPr lang="zh-CN" altLang="en-US" sz="2400" dirty="0">
                <a:solidFill>
                  <a:schemeClr val="bg1"/>
                </a:solidFill>
                <a:cs typeface="+mn-ea"/>
                <a:sym typeface="+mn-lt"/>
              </a:rPr>
              <a:t>缓存空间释放冷热数据淘汰策略</a:t>
            </a:r>
            <a:endParaRPr lang="zh-CN" altLang="en-US" sz="2400" dirty="0">
              <a:solidFill>
                <a:schemeClr val="bg1"/>
              </a:solidFill>
              <a:cs typeface="+mn-ea"/>
              <a:sym typeface="+mn-lt"/>
            </a:endParaRPr>
          </a:p>
        </p:txBody>
      </p:sp>
      <p:cxnSp>
        <p:nvCxnSpPr>
          <p:cNvPr id="18" name="直接连接符 17"/>
          <p:cNvCxnSpPr/>
          <p:nvPr>
            <p:custDataLst>
              <p:tags r:id="rId4"/>
            </p:custDataLst>
          </p:nvPr>
        </p:nvCxnSpPr>
        <p:spPr>
          <a:xfrm>
            <a:off x="913418" y="2083328"/>
            <a:ext cx="61630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custDataLst>
              <p:tags r:id="rId5"/>
            </p:custDataLst>
          </p:nvPr>
        </p:nvSpPr>
        <p:spPr>
          <a:xfrm>
            <a:off x="796412" y="2231309"/>
            <a:ext cx="5037228" cy="1169551"/>
          </a:xfrm>
          <a:prstGeom prst="rect">
            <a:avLst/>
          </a:prstGeom>
          <a:noFill/>
        </p:spPr>
        <p:txBody>
          <a:bodyPr wrap="square" rtlCol="0">
            <a:spAutoFit/>
          </a:bodyPr>
          <a:lstStyle/>
          <a:p>
            <a:pPr marL="285750" indent="-285750">
              <a:buFont typeface="Wingdings" panose="05000000000000000000" pitchFamily="2" charset="2"/>
              <a:buChar char="l"/>
            </a:pPr>
            <a:r>
              <a:rPr lang="zh-CN" altLang="en-US" sz="1400" b="1" dirty="0">
                <a:solidFill>
                  <a:schemeClr val="bg1"/>
                </a:solidFill>
                <a:latin typeface="+mn-ea"/>
              </a:rPr>
              <a:t>由于缓存空间大小有限且远小于数据库的大小，为了</a:t>
            </a:r>
            <a:r>
              <a:rPr lang="zh-CN" altLang="en-US" sz="1400" b="1" dirty="0">
                <a:solidFill>
                  <a:srgbClr val="FF0000"/>
                </a:solidFill>
                <a:latin typeface="+mn-ea"/>
              </a:rPr>
              <a:t>隔绝不同业务系统对于缓存淘汰策略的影响</a:t>
            </a:r>
            <a:r>
              <a:rPr lang="zh-CN" altLang="en-US" sz="1400" b="1" dirty="0">
                <a:solidFill>
                  <a:schemeClr val="bg1"/>
                </a:solidFill>
                <a:latin typeface="+mn-ea"/>
              </a:rPr>
              <a:t>，设置基于温度值的冷热缓存淘汰策略，当缓存空间占用达到一个</a:t>
            </a:r>
            <a:r>
              <a:rPr lang="zh-CN" altLang="en-US" sz="1400" b="1" dirty="0">
                <a:solidFill>
                  <a:srgbClr val="FF0000"/>
                </a:solidFill>
                <a:latin typeface="+mn-ea"/>
              </a:rPr>
              <a:t>阈值</a:t>
            </a:r>
            <a:r>
              <a:rPr lang="zh-CN" altLang="en-US" sz="1400" b="1" dirty="0">
                <a:solidFill>
                  <a:schemeClr val="bg1"/>
                </a:solidFill>
                <a:latin typeface="+mn-ea"/>
              </a:rPr>
              <a:t>时，会对缓存的数据进行淘汰，之后根据缓存中</a:t>
            </a:r>
            <a:r>
              <a:rPr lang="zh-CN" altLang="en-US" sz="1400" b="1" dirty="0">
                <a:solidFill>
                  <a:srgbClr val="FF0000"/>
                </a:solidFill>
                <a:latin typeface="+mn-ea"/>
              </a:rPr>
              <a:t>数据间温度差</a:t>
            </a:r>
            <a:r>
              <a:rPr lang="zh-CN" altLang="en-US" sz="1400" b="1" dirty="0">
                <a:solidFill>
                  <a:schemeClr val="bg1"/>
                </a:solidFill>
                <a:latin typeface="+mn-ea"/>
              </a:rPr>
              <a:t>的特点来</a:t>
            </a:r>
            <a:r>
              <a:rPr lang="zh-CN" altLang="en-US" sz="1400" b="1" dirty="0">
                <a:solidFill>
                  <a:srgbClr val="FF0000"/>
                </a:solidFill>
                <a:latin typeface="+mn-ea"/>
              </a:rPr>
              <a:t>动态调整</a:t>
            </a:r>
            <a:r>
              <a:rPr lang="zh-CN" altLang="en-US" sz="1400" b="1" dirty="0">
                <a:solidFill>
                  <a:schemeClr val="bg1"/>
                </a:solidFill>
                <a:latin typeface="+mn-ea"/>
              </a:rPr>
              <a:t>要淘汰哪些数据。</a:t>
            </a:r>
            <a:endParaRPr lang="en-US" altLang="zh-CN" sz="1400" b="1" dirty="0">
              <a:solidFill>
                <a:schemeClr val="bg1"/>
              </a:solidFill>
              <a:latin typeface="+mn-ea"/>
            </a:endParaRPr>
          </a:p>
        </p:txBody>
      </p:sp>
      <p:sp>
        <p:nvSpPr>
          <p:cNvPr id="23" name="文本框 22"/>
          <p:cNvSpPr txBox="1"/>
          <p:nvPr>
            <p:custDataLst>
              <p:tags r:id="rId6"/>
            </p:custDataLst>
          </p:nvPr>
        </p:nvSpPr>
        <p:spPr>
          <a:xfrm>
            <a:off x="816932" y="3883290"/>
            <a:ext cx="5037228" cy="1383665"/>
          </a:xfrm>
          <a:prstGeom prst="rect">
            <a:avLst/>
          </a:prstGeom>
          <a:noFill/>
        </p:spPr>
        <p:txBody>
          <a:bodyPr wrap="square" rtlCol="0">
            <a:spAutoFit/>
          </a:bodyPr>
          <a:lstStyle>
            <a:defPPr>
              <a:defRPr lang="zh-CN"/>
            </a:defPPr>
            <a:lvl1pPr marL="285750" indent="-285750">
              <a:buFont typeface="Wingdings" panose="05000000000000000000" pitchFamily="2" charset="2"/>
              <a:buChar char="l"/>
              <a:defRPr sz="1400" b="1">
                <a:solidFill>
                  <a:schemeClr val="bg1"/>
                </a:solidFill>
                <a:latin typeface="+mn-ea"/>
              </a:defRPr>
            </a:lvl1pPr>
            <a:lvl2pPr marL="742950" lvl="1" indent="-285750">
              <a:buFont typeface="Wingdings" panose="05000000000000000000" pitchFamily="2" charset="2"/>
              <a:buChar char="l"/>
              <a:defRPr sz="1400" b="1">
                <a:solidFill>
                  <a:schemeClr val="bg1"/>
                </a:solidFill>
                <a:latin typeface="+mn-ea"/>
              </a:defRPr>
            </a:lvl2pPr>
            <a:lvl3pPr marL="1200150" lvl="2" indent="-285750">
              <a:buFont typeface="Wingdings" panose="05000000000000000000" pitchFamily="2" charset="2"/>
              <a:buChar char="l"/>
              <a:defRPr sz="1400" b="1">
                <a:solidFill>
                  <a:schemeClr val="bg1"/>
                </a:solidFill>
                <a:latin typeface="+mn-ea"/>
              </a:defRPr>
            </a:lvl3pPr>
          </a:lstStyle>
          <a:p>
            <a:pPr marL="0" indent="0">
              <a:buNone/>
            </a:pPr>
            <a:r>
              <a:rPr lang="zh-CN" altLang="en-US" dirty="0"/>
              <a:t>意义：基于</a:t>
            </a:r>
            <a:r>
              <a:rPr lang="zh-CN" altLang="en-US" dirty="0">
                <a:solidFill>
                  <a:srgbClr val="FF0000"/>
                </a:solidFill>
              </a:rPr>
              <a:t>温度模型</a:t>
            </a:r>
            <a:r>
              <a:rPr lang="zh-CN" altLang="en-US" dirty="0"/>
              <a:t>来设置缓存淘汰策略，</a:t>
            </a:r>
            <a:r>
              <a:rPr lang="zh-CN" altLang="en-US" dirty="0">
                <a:solidFill>
                  <a:srgbClr val="FF0000"/>
                </a:solidFill>
              </a:rPr>
              <a:t>消除</a:t>
            </a:r>
            <a:r>
              <a:rPr lang="zh-CN" altLang="en-US" dirty="0"/>
              <a:t>了各业务系统偏向下的</a:t>
            </a:r>
            <a:r>
              <a:rPr lang="zh-CN" altLang="en-US" dirty="0">
                <a:solidFill>
                  <a:srgbClr val="FF0000"/>
                </a:solidFill>
              </a:rPr>
              <a:t>不同指标影响</a:t>
            </a:r>
            <a:r>
              <a:rPr lang="zh-CN" altLang="en-US" dirty="0"/>
              <a:t>，保证缓存中的整体数据相比单指标下有更高的缓存命中率，使常用数据一直在缓存中，减少数据库和缓存之间数据的频繁传输，提高性能。同时基于数据之间的温度差动态调整淘汰数据的数量，减小淘汰固定数据大小导致的</a:t>
            </a:r>
            <a:r>
              <a:rPr lang="zh-CN" altLang="en-US" dirty="0">
                <a:solidFill>
                  <a:srgbClr val="FF0000"/>
                </a:solidFill>
              </a:rPr>
              <a:t>常用数据被错误淘汰</a:t>
            </a:r>
            <a:r>
              <a:rPr lang="zh-CN" altLang="en-US" dirty="0"/>
              <a:t>出缓存的概率。</a:t>
            </a:r>
            <a:endParaRPr lang="zh-CN" altLang="en-US" dirty="0"/>
          </a:p>
        </p:txBody>
      </p:sp>
      <p:pic>
        <p:nvPicPr>
          <p:cNvPr id="4" name="图片 3"/>
          <p:cNvPicPr>
            <a:picLocks noChangeAspect="1"/>
          </p:cNvPicPr>
          <p:nvPr>
            <p:custDataLst>
              <p:tags r:id="rId7"/>
            </p:custDataLst>
          </p:nvPr>
        </p:nvPicPr>
        <p:blipFill>
          <a:blip r:embed="rId8"/>
          <a:stretch>
            <a:fillRect/>
          </a:stretch>
        </p:blipFill>
        <p:spPr>
          <a:xfrm>
            <a:off x="8200289" y="1746738"/>
            <a:ext cx="738421" cy="673179"/>
          </a:xfrm>
          <a:prstGeom prst="rect">
            <a:avLst/>
          </a:prstGeom>
        </p:spPr>
      </p:pic>
      <p:sp>
        <p:nvSpPr>
          <p:cNvPr id="7" name="圆角矩形 32"/>
          <p:cNvSpPr/>
          <p:nvPr>
            <p:custDataLst>
              <p:tags r:id="rId9"/>
            </p:custDataLst>
          </p:nvPr>
        </p:nvSpPr>
        <p:spPr>
          <a:xfrm>
            <a:off x="7878745" y="2757179"/>
            <a:ext cx="1381505" cy="448324"/>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1E3595"/>
                </a:solidFill>
                <a:latin typeface="微软雅黑" panose="020B0503020204020204" charset="-122"/>
                <a:ea typeface="微软雅黑" panose="020B0503020204020204" charset="-122"/>
              </a:rPr>
              <a:t>缓存空间达到阈值快被占满</a:t>
            </a:r>
            <a:endParaRPr lang="zh-CN" altLang="en-US" sz="1400" dirty="0">
              <a:solidFill>
                <a:srgbClr val="1E3595"/>
              </a:solidFill>
              <a:latin typeface="微软雅黑" panose="020B0503020204020204" charset="-122"/>
              <a:ea typeface="微软雅黑" panose="020B0503020204020204" charset="-122"/>
            </a:endParaRPr>
          </a:p>
        </p:txBody>
      </p:sp>
      <p:cxnSp>
        <p:nvCxnSpPr>
          <p:cNvPr id="9" name="直接箭头连接符 8"/>
          <p:cNvCxnSpPr/>
          <p:nvPr>
            <p:custDataLst>
              <p:tags r:id="rId10"/>
            </p:custDataLst>
          </p:nvPr>
        </p:nvCxnSpPr>
        <p:spPr>
          <a:xfrm>
            <a:off x="8569498" y="2453322"/>
            <a:ext cx="0" cy="2704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圆角矩形 32"/>
          <p:cNvSpPr/>
          <p:nvPr>
            <p:custDataLst>
              <p:tags r:id="rId11"/>
            </p:custDataLst>
          </p:nvPr>
        </p:nvSpPr>
        <p:spPr>
          <a:xfrm>
            <a:off x="7284720" y="3533289"/>
            <a:ext cx="2727959" cy="324485"/>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1E3595"/>
                </a:solidFill>
                <a:latin typeface="微软雅黑" panose="020B0503020204020204" charset="-122"/>
                <a:ea typeface="微软雅黑" panose="020B0503020204020204" charset="-122"/>
              </a:rPr>
              <a:t>基于数据温度值对数据进行淘汰</a:t>
            </a:r>
            <a:endParaRPr lang="en-US" altLang="zh-CN" sz="1400" dirty="0">
              <a:solidFill>
                <a:srgbClr val="1E3595"/>
              </a:solidFill>
              <a:latin typeface="微软雅黑" panose="020B0503020204020204" charset="-122"/>
              <a:ea typeface="微软雅黑" panose="020B0503020204020204" charset="-122"/>
            </a:endParaRPr>
          </a:p>
        </p:txBody>
      </p:sp>
      <p:sp>
        <p:nvSpPr>
          <p:cNvPr id="11" name="圆角矩形 32"/>
          <p:cNvSpPr/>
          <p:nvPr>
            <p:custDataLst>
              <p:tags r:id="rId12"/>
            </p:custDataLst>
          </p:nvPr>
        </p:nvSpPr>
        <p:spPr>
          <a:xfrm>
            <a:off x="7488921" y="4201456"/>
            <a:ext cx="2319555" cy="324485"/>
          </a:xfrm>
          <a:prstGeom prst="roundRect">
            <a:avLst/>
          </a:pr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1E3595"/>
                </a:solidFill>
                <a:latin typeface="微软雅黑" panose="020B0503020204020204" charset="-122"/>
                <a:ea typeface="微软雅黑" panose="020B0503020204020204" charset="-122"/>
              </a:rPr>
              <a:t>动态调整淘汰数据的数量</a:t>
            </a:r>
            <a:endParaRPr lang="zh-CN" altLang="en-US" sz="1400" dirty="0">
              <a:solidFill>
                <a:srgbClr val="1E3595"/>
              </a:solidFill>
              <a:latin typeface="微软雅黑" panose="020B0503020204020204" charset="-122"/>
              <a:ea typeface="微软雅黑" panose="020B0503020204020204" charset="-122"/>
            </a:endParaRPr>
          </a:p>
        </p:txBody>
      </p:sp>
      <p:sp>
        <p:nvSpPr>
          <p:cNvPr id="12" name="矩形 11"/>
          <p:cNvSpPr/>
          <p:nvPr>
            <p:custDataLst>
              <p:tags r:id="rId13"/>
            </p:custDataLst>
          </p:nvPr>
        </p:nvSpPr>
        <p:spPr>
          <a:xfrm>
            <a:off x="7263374" y="4832694"/>
            <a:ext cx="2770648" cy="374073"/>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charset="-122"/>
                <a:ea typeface="微软雅黑" panose="020B0503020204020204" charset="-122"/>
              </a:rPr>
              <a:t>淘汰较冷的数据释放缓存空间</a:t>
            </a:r>
            <a:endParaRPr lang="zh-CN" altLang="en-US" sz="1400" dirty="0">
              <a:latin typeface="微软雅黑" panose="020B0503020204020204" charset="-122"/>
              <a:ea typeface="微软雅黑" panose="020B0503020204020204" charset="-122"/>
            </a:endParaRPr>
          </a:p>
        </p:txBody>
      </p:sp>
      <p:cxnSp>
        <p:nvCxnSpPr>
          <p:cNvPr id="13" name="直接箭头连接符 12"/>
          <p:cNvCxnSpPr/>
          <p:nvPr>
            <p:custDataLst>
              <p:tags r:id="rId14"/>
            </p:custDataLst>
          </p:nvPr>
        </p:nvCxnSpPr>
        <p:spPr>
          <a:xfrm>
            <a:off x="8568019" y="3245094"/>
            <a:ext cx="0" cy="2704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custDataLst>
              <p:tags r:id="rId15"/>
            </p:custDataLst>
          </p:nvPr>
        </p:nvCxnSpPr>
        <p:spPr>
          <a:xfrm>
            <a:off x="8584829" y="3883290"/>
            <a:ext cx="0" cy="2704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custDataLst>
              <p:tags r:id="rId16"/>
            </p:custDataLst>
          </p:nvPr>
        </p:nvCxnSpPr>
        <p:spPr>
          <a:xfrm>
            <a:off x="8592495" y="4575787"/>
            <a:ext cx="0" cy="2704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 name="矩形 74"/>
          <p:cNvSpPr/>
          <p:nvPr>
            <p:custDataLst>
              <p:tags r:id="rId1"/>
            </p:custDataLst>
          </p:nvPr>
        </p:nvSpPr>
        <p:spPr>
          <a:xfrm>
            <a:off x="848360" y="980440"/>
            <a:ext cx="10523220" cy="418719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矩形 42"/>
          <p:cNvSpPr/>
          <p:nvPr>
            <p:custDataLst>
              <p:tags r:id="rId2"/>
            </p:custDataLst>
          </p:nvPr>
        </p:nvSpPr>
        <p:spPr>
          <a:xfrm>
            <a:off x="6448425" y="1031875"/>
            <a:ext cx="4756785" cy="40519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custDataLst>
              <p:tags r:id="rId3"/>
            </p:custDataLst>
          </p:nvPr>
        </p:nvSpPr>
        <p:spPr>
          <a:xfrm>
            <a:off x="7190728" y="1369312"/>
            <a:ext cx="3757295" cy="843280"/>
          </a:xfrm>
          <a:prstGeom prst="rect">
            <a:avLst/>
          </a:prstGeom>
          <a:solidFill>
            <a:schemeClr val="accent2">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dirty="0"/>
          </a:p>
        </p:txBody>
      </p:sp>
      <p:sp>
        <p:nvSpPr>
          <p:cNvPr id="5" name="文本框 4"/>
          <p:cNvSpPr txBox="1"/>
          <p:nvPr>
            <p:custDataLst>
              <p:tags r:id="rId4"/>
            </p:custDataLst>
          </p:nvPr>
        </p:nvSpPr>
        <p:spPr>
          <a:xfrm>
            <a:off x="7424408" y="1403602"/>
            <a:ext cx="1226185" cy="275590"/>
          </a:xfrm>
          <a:prstGeom prst="rect">
            <a:avLst/>
          </a:prstGeom>
          <a:noFill/>
        </p:spPr>
        <p:txBody>
          <a:bodyPr wrap="square" rtlCol="0">
            <a:spAutoFit/>
          </a:bodyPr>
          <a:p>
            <a:r>
              <a:rPr lang="zh-CN" altLang="en-US" sz="1200"/>
              <a:t>输入模块</a:t>
            </a:r>
            <a:endParaRPr lang="zh-CN" altLang="en-US" sz="1200"/>
          </a:p>
        </p:txBody>
      </p:sp>
      <p:sp>
        <p:nvSpPr>
          <p:cNvPr id="6" name="矩形 5"/>
          <p:cNvSpPr/>
          <p:nvPr>
            <p:custDataLst>
              <p:tags r:id="rId5"/>
            </p:custDataLst>
          </p:nvPr>
        </p:nvSpPr>
        <p:spPr>
          <a:xfrm>
            <a:off x="7417423" y="1773807"/>
            <a:ext cx="800735" cy="276860"/>
          </a:xfrm>
          <a:prstGeom prst="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r>
              <a:rPr lang="zh-CN" altLang="en-US" sz="1000"/>
              <a:t>查询输入</a:t>
            </a:r>
            <a:endParaRPr lang="zh-CN" altLang="en-US" sz="1000"/>
          </a:p>
        </p:txBody>
      </p:sp>
      <p:sp>
        <p:nvSpPr>
          <p:cNvPr id="7" name="矩形 6"/>
          <p:cNvSpPr/>
          <p:nvPr>
            <p:custDataLst>
              <p:tags r:id="rId6"/>
            </p:custDataLst>
          </p:nvPr>
        </p:nvSpPr>
        <p:spPr>
          <a:xfrm>
            <a:off x="8728698" y="1773807"/>
            <a:ext cx="800735" cy="276860"/>
          </a:xfrm>
          <a:prstGeom prst="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r>
              <a:rPr lang="zh-CN" altLang="en-US" sz="1000" dirty="0"/>
              <a:t>查询使用</a:t>
            </a:r>
            <a:endParaRPr lang="zh-CN" altLang="en-US" sz="1000" dirty="0"/>
          </a:p>
        </p:txBody>
      </p:sp>
      <p:sp>
        <p:nvSpPr>
          <p:cNvPr id="8" name="矩形 7"/>
          <p:cNvSpPr/>
          <p:nvPr>
            <p:custDataLst>
              <p:tags r:id="rId7"/>
            </p:custDataLst>
          </p:nvPr>
        </p:nvSpPr>
        <p:spPr>
          <a:xfrm>
            <a:off x="10039973" y="1773807"/>
            <a:ext cx="800735" cy="276860"/>
          </a:xfrm>
          <a:prstGeom prst="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r>
              <a:rPr lang="zh-CN" altLang="en-US" sz="1000"/>
              <a:t>结果返回</a:t>
            </a:r>
            <a:endParaRPr lang="zh-CN" altLang="en-US" sz="1000"/>
          </a:p>
        </p:txBody>
      </p:sp>
      <p:sp>
        <p:nvSpPr>
          <p:cNvPr id="9" name="矩形 8"/>
          <p:cNvSpPr/>
          <p:nvPr>
            <p:custDataLst>
              <p:tags r:id="rId8"/>
            </p:custDataLst>
          </p:nvPr>
        </p:nvSpPr>
        <p:spPr>
          <a:xfrm>
            <a:off x="7268210" y="2425700"/>
            <a:ext cx="1864360" cy="1512570"/>
          </a:xfrm>
          <a:prstGeom prst="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0" name="文本框 9"/>
          <p:cNvSpPr txBox="1"/>
          <p:nvPr>
            <p:custDataLst>
              <p:tags r:id="rId9"/>
            </p:custDataLst>
          </p:nvPr>
        </p:nvSpPr>
        <p:spPr>
          <a:xfrm>
            <a:off x="7454253" y="2472307"/>
            <a:ext cx="1438910" cy="275590"/>
          </a:xfrm>
          <a:prstGeom prst="rect">
            <a:avLst/>
          </a:prstGeom>
          <a:noFill/>
        </p:spPr>
        <p:txBody>
          <a:bodyPr wrap="square" rtlCol="0">
            <a:spAutoFit/>
          </a:bodyPr>
          <a:p>
            <a:r>
              <a:rPr lang="zh-CN" altLang="en-US" sz="1200"/>
              <a:t>冷热数据判定模块</a:t>
            </a:r>
            <a:endParaRPr lang="zh-CN" altLang="en-US" sz="1200"/>
          </a:p>
        </p:txBody>
      </p:sp>
      <p:sp>
        <p:nvSpPr>
          <p:cNvPr id="11" name="矩形 10"/>
          <p:cNvSpPr/>
          <p:nvPr>
            <p:custDataLst>
              <p:tags r:id="rId10"/>
            </p:custDataLst>
          </p:nvPr>
        </p:nvSpPr>
        <p:spPr>
          <a:xfrm>
            <a:off x="7672693" y="2747897"/>
            <a:ext cx="800735" cy="276860"/>
          </a:xfrm>
          <a:prstGeom prst="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r>
              <a:rPr lang="zh-CN" altLang="en-US" sz="1000"/>
              <a:t>温度计算</a:t>
            </a:r>
            <a:endParaRPr lang="zh-CN" altLang="en-US" sz="1000"/>
          </a:p>
        </p:txBody>
      </p:sp>
      <p:sp>
        <p:nvSpPr>
          <p:cNvPr id="12" name="矩形 11"/>
          <p:cNvSpPr/>
          <p:nvPr>
            <p:custDataLst>
              <p:tags r:id="rId11"/>
            </p:custDataLst>
          </p:nvPr>
        </p:nvSpPr>
        <p:spPr>
          <a:xfrm>
            <a:off x="7672693" y="3133342"/>
            <a:ext cx="800735" cy="276860"/>
          </a:xfrm>
          <a:prstGeom prst="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r>
              <a:rPr lang="zh-CN" altLang="en-US" sz="1000"/>
              <a:t>数据封装</a:t>
            </a:r>
            <a:endParaRPr lang="zh-CN" altLang="en-US" sz="1000"/>
          </a:p>
        </p:txBody>
      </p:sp>
      <p:sp>
        <p:nvSpPr>
          <p:cNvPr id="13" name="矩形 12"/>
          <p:cNvSpPr/>
          <p:nvPr>
            <p:custDataLst>
              <p:tags r:id="rId12"/>
            </p:custDataLst>
          </p:nvPr>
        </p:nvSpPr>
        <p:spPr>
          <a:xfrm>
            <a:off x="7672058" y="3507992"/>
            <a:ext cx="800735" cy="276860"/>
          </a:xfrm>
          <a:prstGeom prst="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r>
              <a:rPr lang="zh-CN" altLang="en-US" sz="1000"/>
              <a:t>温度更新</a:t>
            </a:r>
            <a:endParaRPr lang="zh-CN" altLang="en-US" sz="1000"/>
          </a:p>
        </p:txBody>
      </p:sp>
      <p:sp>
        <p:nvSpPr>
          <p:cNvPr id="14" name="矩形 13"/>
          <p:cNvSpPr/>
          <p:nvPr>
            <p:custDataLst>
              <p:tags r:id="rId13"/>
            </p:custDataLst>
          </p:nvPr>
        </p:nvSpPr>
        <p:spPr>
          <a:xfrm>
            <a:off x="9133840" y="2425700"/>
            <a:ext cx="1707515" cy="1513205"/>
          </a:xfrm>
          <a:prstGeom prst="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5" name="文本框 14"/>
          <p:cNvSpPr txBox="1"/>
          <p:nvPr>
            <p:custDataLst>
              <p:tags r:id="rId14"/>
            </p:custDataLst>
          </p:nvPr>
        </p:nvSpPr>
        <p:spPr>
          <a:xfrm>
            <a:off x="9217648" y="2472307"/>
            <a:ext cx="1438910" cy="275590"/>
          </a:xfrm>
          <a:prstGeom prst="rect">
            <a:avLst/>
          </a:prstGeom>
          <a:noFill/>
        </p:spPr>
        <p:txBody>
          <a:bodyPr wrap="square" rtlCol="0">
            <a:spAutoFit/>
          </a:bodyPr>
          <a:p>
            <a:r>
              <a:rPr lang="zh-CN" altLang="en-US" sz="1200" dirty="0"/>
              <a:t>冷热数据淘汰模块</a:t>
            </a:r>
            <a:endParaRPr lang="zh-CN" altLang="en-US" sz="1200" dirty="0"/>
          </a:p>
        </p:txBody>
      </p:sp>
      <p:sp>
        <p:nvSpPr>
          <p:cNvPr id="16" name="矩形 15"/>
          <p:cNvSpPr/>
          <p:nvPr>
            <p:custDataLst>
              <p:tags r:id="rId15"/>
            </p:custDataLst>
          </p:nvPr>
        </p:nvSpPr>
        <p:spPr>
          <a:xfrm>
            <a:off x="9537053" y="3107307"/>
            <a:ext cx="800735" cy="276860"/>
          </a:xfrm>
          <a:prstGeom prst="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r>
              <a:rPr lang="zh-CN" altLang="en-US" sz="1000"/>
              <a:t>冷热分类</a:t>
            </a:r>
            <a:endParaRPr lang="zh-CN" altLang="en-US" sz="1000"/>
          </a:p>
        </p:txBody>
      </p:sp>
      <p:sp>
        <p:nvSpPr>
          <p:cNvPr id="17" name="矩形 16"/>
          <p:cNvSpPr/>
          <p:nvPr>
            <p:custDataLst>
              <p:tags r:id="rId16"/>
            </p:custDataLst>
          </p:nvPr>
        </p:nvSpPr>
        <p:spPr>
          <a:xfrm>
            <a:off x="9537053" y="3507992"/>
            <a:ext cx="800735" cy="276860"/>
          </a:xfrm>
          <a:prstGeom prst="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r>
              <a:rPr lang="zh-CN" altLang="en-US" sz="1000" dirty="0"/>
              <a:t>数据淘汰</a:t>
            </a:r>
            <a:endParaRPr lang="zh-CN" altLang="en-US" sz="1000" dirty="0"/>
          </a:p>
        </p:txBody>
      </p:sp>
      <p:sp>
        <p:nvSpPr>
          <p:cNvPr id="18" name="矩形 17"/>
          <p:cNvSpPr/>
          <p:nvPr>
            <p:custDataLst>
              <p:tags r:id="rId17"/>
            </p:custDataLst>
          </p:nvPr>
        </p:nvSpPr>
        <p:spPr>
          <a:xfrm>
            <a:off x="9529433" y="2747897"/>
            <a:ext cx="800735" cy="276860"/>
          </a:xfrm>
          <a:prstGeom prst="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r>
              <a:rPr lang="zh-CN" altLang="en-US" sz="1000"/>
              <a:t>阈值判断</a:t>
            </a:r>
            <a:endParaRPr lang="zh-CN" altLang="en-US" sz="1000"/>
          </a:p>
        </p:txBody>
      </p:sp>
      <p:pic>
        <p:nvPicPr>
          <p:cNvPr id="19" name="图片 18"/>
          <p:cNvPicPr>
            <a:picLocks noChangeAspect="1"/>
          </p:cNvPicPr>
          <p:nvPr>
            <p:custDataLst>
              <p:tags r:id="rId18"/>
            </p:custDataLst>
          </p:nvPr>
        </p:nvPicPr>
        <p:blipFill>
          <a:blip r:embed="rId19"/>
          <a:stretch>
            <a:fillRect/>
          </a:stretch>
        </p:blipFill>
        <p:spPr>
          <a:xfrm>
            <a:off x="7880985" y="4206240"/>
            <a:ext cx="446405" cy="548005"/>
          </a:xfrm>
          <a:prstGeom prst="rect">
            <a:avLst/>
          </a:prstGeom>
        </p:spPr>
      </p:pic>
      <p:sp>
        <p:nvSpPr>
          <p:cNvPr id="21" name="文本框 20"/>
          <p:cNvSpPr txBox="1"/>
          <p:nvPr>
            <p:custDataLst>
              <p:tags r:id="rId20"/>
            </p:custDataLst>
          </p:nvPr>
        </p:nvSpPr>
        <p:spPr>
          <a:xfrm>
            <a:off x="7454265" y="4808220"/>
            <a:ext cx="1336040" cy="275590"/>
          </a:xfrm>
          <a:prstGeom prst="rect">
            <a:avLst/>
          </a:prstGeom>
          <a:noFill/>
        </p:spPr>
        <p:txBody>
          <a:bodyPr wrap="square" rtlCol="0">
            <a:spAutoFit/>
          </a:bodyPr>
          <a:p>
            <a:r>
              <a:rPr lang="zh-CN" altLang="en-US" sz="1200"/>
              <a:t>缓存（热数据库）</a:t>
            </a:r>
            <a:endParaRPr lang="zh-CN" altLang="en-US" sz="1200"/>
          </a:p>
        </p:txBody>
      </p:sp>
      <p:sp>
        <p:nvSpPr>
          <p:cNvPr id="22" name="文本框 21"/>
          <p:cNvSpPr txBox="1"/>
          <p:nvPr>
            <p:custDataLst>
              <p:tags r:id="rId21"/>
            </p:custDataLst>
          </p:nvPr>
        </p:nvSpPr>
        <p:spPr>
          <a:xfrm>
            <a:off x="9280525" y="4808220"/>
            <a:ext cx="1526540" cy="275590"/>
          </a:xfrm>
          <a:prstGeom prst="rect">
            <a:avLst/>
          </a:prstGeom>
          <a:noFill/>
        </p:spPr>
        <p:txBody>
          <a:bodyPr wrap="square" rtlCol="0">
            <a:spAutoFit/>
          </a:bodyPr>
          <a:p>
            <a:r>
              <a:rPr lang="zh-CN" altLang="en-US" sz="1200"/>
              <a:t>数据库（冷数据库）</a:t>
            </a:r>
            <a:endParaRPr lang="zh-CN" altLang="en-US" sz="1200"/>
          </a:p>
        </p:txBody>
      </p:sp>
      <p:cxnSp>
        <p:nvCxnSpPr>
          <p:cNvPr id="25" name="直接箭头连接符 24"/>
          <p:cNvCxnSpPr/>
          <p:nvPr>
            <p:custDataLst>
              <p:tags r:id="rId22"/>
            </p:custDataLst>
          </p:nvPr>
        </p:nvCxnSpPr>
        <p:spPr>
          <a:xfrm flipH="1">
            <a:off x="7880973" y="2212592"/>
            <a:ext cx="6985" cy="2051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9" idx="0"/>
          </p:cNvCxnSpPr>
          <p:nvPr>
            <p:custDataLst>
              <p:tags r:id="rId23"/>
            </p:custDataLst>
          </p:nvPr>
        </p:nvCxnSpPr>
        <p:spPr>
          <a:xfrm flipH="1" flipV="1">
            <a:off x="8194663" y="2192272"/>
            <a:ext cx="5715" cy="2336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custDataLst>
              <p:tags r:id="rId24"/>
            </p:custDataLst>
          </p:nvPr>
        </p:nvCxnSpPr>
        <p:spPr>
          <a:xfrm flipH="1">
            <a:off x="7964793" y="3985512"/>
            <a:ext cx="8255" cy="2127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custDataLst>
              <p:tags r:id="rId25"/>
            </p:custDataLst>
          </p:nvPr>
        </p:nvCxnSpPr>
        <p:spPr>
          <a:xfrm flipV="1">
            <a:off x="8173073" y="3969637"/>
            <a:ext cx="0" cy="2368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custDataLst>
              <p:tags r:id="rId26"/>
            </p:custDataLst>
          </p:nvPr>
        </p:nvCxnSpPr>
        <p:spPr>
          <a:xfrm flipV="1">
            <a:off x="8514068" y="4014087"/>
            <a:ext cx="1358900" cy="1752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1" name="图片 30"/>
          <p:cNvPicPr>
            <a:picLocks noChangeAspect="1"/>
          </p:cNvPicPr>
          <p:nvPr>
            <p:custDataLst>
              <p:tags r:id="rId27"/>
            </p:custDataLst>
          </p:nvPr>
        </p:nvPicPr>
        <p:blipFill>
          <a:blip r:embed="rId28"/>
          <a:stretch>
            <a:fillRect/>
          </a:stretch>
        </p:blipFill>
        <p:spPr>
          <a:xfrm>
            <a:off x="669582" y="5544161"/>
            <a:ext cx="486393" cy="495711"/>
          </a:xfrm>
          <a:prstGeom prst="rect">
            <a:avLst/>
          </a:prstGeom>
        </p:spPr>
      </p:pic>
      <p:pic>
        <p:nvPicPr>
          <p:cNvPr id="33" name="图片 32"/>
          <p:cNvPicPr>
            <a:picLocks noChangeAspect="1"/>
          </p:cNvPicPr>
          <p:nvPr>
            <p:custDataLst>
              <p:tags r:id="rId29"/>
            </p:custDataLst>
          </p:nvPr>
        </p:nvPicPr>
        <p:blipFill>
          <a:blip r:embed="rId30"/>
          <a:stretch>
            <a:fillRect/>
          </a:stretch>
        </p:blipFill>
        <p:spPr>
          <a:xfrm>
            <a:off x="1177925" y="2252980"/>
            <a:ext cx="1076325" cy="1142365"/>
          </a:xfrm>
          <a:prstGeom prst="rect">
            <a:avLst/>
          </a:prstGeom>
        </p:spPr>
      </p:pic>
      <p:sp>
        <p:nvSpPr>
          <p:cNvPr id="34" name="文本框 33"/>
          <p:cNvSpPr txBox="1"/>
          <p:nvPr>
            <p:custDataLst>
              <p:tags r:id="rId31"/>
            </p:custDataLst>
          </p:nvPr>
        </p:nvSpPr>
        <p:spPr>
          <a:xfrm>
            <a:off x="848360" y="3507740"/>
            <a:ext cx="1893570" cy="415925"/>
          </a:xfrm>
          <a:prstGeom prst="rect">
            <a:avLst/>
          </a:prstGeom>
          <a:noFill/>
        </p:spPr>
        <p:txBody>
          <a:bodyPr wrap="square" rtlCol="0">
            <a:noAutofit/>
          </a:bodyPr>
          <a:p>
            <a:r>
              <a:rPr lang="zh-CN" b="1" dirty="0"/>
              <a:t>产业链操作系统</a:t>
            </a:r>
            <a:endParaRPr lang="zh-CN" b="1" dirty="0"/>
          </a:p>
        </p:txBody>
      </p:sp>
      <p:sp>
        <p:nvSpPr>
          <p:cNvPr id="35" name="文本框 34"/>
          <p:cNvSpPr txBox="1"/>
          <p:nvPr>
            <p:custDataLst>
              <p:tags r:id="rId32"/>
            </p:custDataLst>
          </p:nvPr>
        </p:nvSpPr>
        <p:spPr>
          <a:xfrm>
            <a:off x="1358900" y="1897380"/>
            <a:ext cx="803910" cy="306705"/>
          </a:xfrm>
          <a:prstGeom prst="rect">
            <a:avLst/>
          </a:prstGeom>
          <a:noFill/>
        </p:spPr>
        <p:txBody>
          <a:bodyPr wrap="square" rtlCol="0">
            <a:spAutoFit/>
          </a:bodyPr>
          <a:p>
            <a:r>
              <a:rPr lang="zh-CN" altLang="en-US" sz="1400" b="1" dirty="0"/>
              <a:t>企业</a:t>
            </a:r>
            <a:r>
              <a:rPr lang="en-US" altLang="zh-CN" sz="1400" b="1" dirty="0"/>
              <a:t>A</a:t>
            </a:r>
            <a:endParaRPr lang="zh-CN" altLang="en-US" sz="1400" b="1" dirty="0"/>
          </a:p>
        </p:txBody>
      </p:sp>
      <p:pic>
        <p:nvPicPr>
          <p:cNvPr id="36" name="图片 35"/>
          <p:cNvPicPr>
            <a:picLocks noChangeAspect="1"/>
          </p:cNvPicPr>
          <p:nvPr>
            <p:custDataLst>
              <p:tags r:id="rId33"/>
            </p:custDataLst>
          </p:nvPr>
        </p:nvPicPr>
        <p:blipFill>
          <a:blip r:embed="rId28"/>
          <a:stretch>
            <a:fillRect/>
          </a:stretch>
        </p:blipFill>
        <p:spPr>
          <a:xfrm>
            <a:off x="1551631" y="5544176"/>
            <a:ext cx="486392" cy="495710"/>
          </a:xfrm>
          <a:prstGeom prst="rect">
            <a:avLst/>
          </a:prstGeom>
        </p:spPr>
      </p:pic>
      <p:sp>
        <p:nvSpPr>
          <p:cNvPr id="37" name="文本框 36"/>
          <p:cNvSpPr txBox="1"/>
          <p:nvPr>
            <p:custDataLst>
              <p:tags r:id="rId34"/>
            </p:custDataLst>
          </p:nvPr>
        </p:nvSpPr>
        <p:spPr>
          <a:xfrm>
            <a:off x="1358900" y="6102350"/>
            <a:ext cx="941070" cy="275590"/>
          </a:xfrm>
          <a:prstGeom prst="rect">
            <a:avLst/>
          </a:prstGeom>
          <a:noFill/>
        </p:spPr>
        <p:txBody>
          <a:bodyPr wrap="square" rtlCol="0">
            <a:spAutoFit/>
          </a:bodyPr>
          <a:p>
            <a:r>
              <a:rPr lang="zh-CN" altLang="en-US" sz="1200" b="1" dirty="0"/>
              <a:t>采购系统</a:t>
            </a:r>
            <a:endParaRPr lang="zh-CN" altLang="en-US" sz="1200" b="1" dirty="0"/>
          </a:p>
        </p:txBody>
      </p:sp>
      <p:pic>
        <p:nvPicPr>
          <p:cNvPr id="38" name="图片 37"/>
          <p:cNvPicPr>
            <a:picLocks noChangeAspect="1"/>
          </p:cNvPicPr>
          <p:nvPr>
            <p:custDataLst>
              <p:tags r:id="rId35"/>
            </p:custDataLst>
          </p:nvPr>
        </p:nvPicPr>
        <p:blipFill>
          <a:blip r:embed="rId28"/>
          <a:stretch>
            <a:fillRect/>
          </a:stretch>
        </p:blipFill>
        <p:spPr>
          <a:xfrm>
            <a:off x="2364344" y="5561232"/>
            <a:ext cx="491451" cy="500865"/>
          </a:xfrm>
          <a:prstGeom prst="rect">
            <a:avLst/>
          </a:prstGeom>
        </p:spPr>
      </p:pic>
      <p:sp>
        <p:nvSpPr>
          <p:cNvPr id="39" name="文本框 38"/>
          <p:cNvSpPr txBox="1"/>
          <p:nvPr>
            <p:custDataLst>
              <p:tags r:id="rId36"/>
            </p:custDataLst>
          </p:nvPr>
        </p:nvSpPr>
        <p:spPr>
          <a:xfrm>
            <a:off x="2250420" y="6134064"/>
            <a:ext cx="798843" cy="276999"/>
          </a:xfrm>
          <a:prstGeom prst="rect">
            <a:avLst/>
          </a:prstGeom>
          <a:noFill/>
        </p:spPr>
        <p:txBody>
          <a:bodyPr wrap="square" rtlCol="0">
            <a:spAutoFit/>
          </a:bodyPr>
          <a:p>
            <a:r>
              <a:rPr lang="zh-CN" altLang="en-US" sz="1200" b="1" dirty="0"/>
              <a:t>其他系统</a:t>
            </a:r>
            <a:endParaRPr lang="zh-CN" altLang="en-US" sz="1200" b="1" dirty="0"/>
          </a:p>
        </p:txBody>
      </p:sp>
      <p:cxnSp>
        <p:nvCxnSpPr>
          <p:cNvPr id="40" name="直接箭头连接符 39"/>
          <p:cNvCxnSpPr/>
          <p:nvPr>
            <p:custDataLst>
              <p:tags r:id="rId37"/>
            </p:custDataLst>
          </p:nvPr>
        </p:nvCxnSpPr>
        <p:spPr>
          <a:xfrm flipV="1">
            <a:off x="883461" y="5253701"/>
            <a:ext cx="339939" cy="2927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custDataLst>
              <p:tags r:id="rId38"/>
            </p:custDataLst>
          </p:nvPr>
        </p:nvCxnSpPr>
        <p:spPr>
          <a:xfrm flipV="1">
            <a:off x="1794827" y="5235721"/>
            <a:ext cx="0" cy="2584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custDataLst>
              <p:tags r:id="rId39"/>
            </p:custDataLst>
          </p:nvPr>
        </p:nvCxnSpPr>
        <p:spPr>
          <a:xfrm flipH="1" flipV="1">
            <a:off x="2364344" y="5220716"/>
            <a:ext cx="190572" cy="300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文本框 48"/>
          <p:cNvSpPr txBox="1"/>
          <p:nvPr>
            <p:custDataLst>
              <p:tags r:id="rId40"/>
            </p:custDataLst>
          </p:nvPr>
        </p:nvSpPr>
        <p:spPr>
          <a:xfrm>
            <a:off x="3010298" y="5282566"/>
            <a:ext cx="1378095" cy="429895"/>
          </a:xfrm>
          <a:prstGeom prst="rect">
            <a:avLst/>
          </a:prstGeom>
          <a:noFill/>
        </p:spPr>
        <p:txBody>
          <a:bodyPr wrap="square" rtlCol="0">
            <a:spAutoFit/>
          </a:bodyPr>
          <a:p>
            <a:r>
              <a:rPr lang="zh-CN" altLang="en-US" sz="1100" b="1" dirty="0"/>
              <a:t>大量业务系统的消息发送到操作系统</a:t>
            </a:r>
            <a:endParaRPr lang="zh-CN" altLang="en-US" sz="1100" b="1" dirty="0"/>
          </a:p>
        </p:txBody>
      </p:sp>
      <p:sp>
        <p:nvSpPr>
          <p:cNvPr id="50" name="矩形 49"/>
          <p:cNvSpPr/>
          <p:nvPr>
            <p:custDataLst>
              <p:tags r:id="rId41"/>
            </p:custDataLst>
          </p:nvPr>
        </p:nvSpPr>
        <p:spPr>
          <a:xfrm>
            <a:off x="2554898" y="2278714"/>
            <a:ext cx="408797" cy="11053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dirty="0">
                <a:solidFill>
                  <a:schemeClr val="tx1"/>
                </a:solidFill>
              </a:rPr>
              <a:t>操作系统解析</a:t>
            </a:r>
            <a:endParaRPr lang="zh-CN" altLang="en-US" sz="1000" dirty="0">
              <a:solidFill>
                <a:schemeClr val="tx1"/>
              </a:solidFill>
            </a:endParaRPr>
          </a:p>
        </p:txBody>
      </p:sp>
      <p:cxnSp>
        <p:nvCxnSpPr>
          <p:cNvPr id="54" name="连接符: 肘形 53"/>
          <p:cNvCxnSpPr>
            <a:stCxn id="72" idx="0"/>
            <a:endCxn id="7" idx="0"/>
          </p:cNvCxnSpPr>
          <p:nvPr>
            <p:custDataLst>
              <p:tags r:id="rId42"/>
            </p:custDataLst>
          </p:nvPr>
        </p:nvCxnSpPr>
        <p:spPr>
          <a:xfrm rot="16200000" flipH="1">
            <a:off x="6566535" y="-789305"/>
            <a:ext cx="3175" cy="5125720"/>
          </a:xfrm>
          <a:prstGeom prst="bentConnector3">
            <a:avLst>
              <a:gd name="adj1" fmla="val -1449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连接符: 肘形 57"/>
          <p:cNvCxnSpPr>
            <a:stCxn id="74" idx="0"/>
            <a:endCxn id="6" idx="1"/>
          </p:cNvCxnSpPr>
          <p:nvPr>
            <p:custDataLst>
              <p:tags r:id="rId43"/>
            </p:custDataLst>
          </p:nvPr>
        </p:nvCxnSpPr>
        <p:spPr>
          <a:xfrm rot="16200000">
            <a:off x="5847715" y="1783715"/>
            <a:ext cx="1441450" cy="169799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连接符: 肘形 63"/>
          <p:cNvCxnSpPr>
            <a:stCxn id="8" idx="0"/>
            <a:endCxn id="35" idx="0"/>
          </p:cNvCxnSpPr>
          <p:nvPr>
            <p:custDataLst>
              <p:tags r:id="rId44"/>
            </p:custDataLst>
          </p:nvPr>
        </p:nvCxnSpPr>
        <p:spPr>
          <a:xfrm rot="16200000" flipH="1" flipV="1">
            <a:off x="6038850" y="-2504440"/>
            <a:ext cx="123825" cy="8679815"/>
          </a:xfrm>
          <a:prstGeom prst="bentConnector3">
            <a:avLst>
              <a:gd name="adj1" fmla="val -47435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9" name="图片 68"/>
          <p:cNvPicPr>
            <a:picLocks noChangeAspect="1"/>
          </p:cNvPicPr>
          <p:nvPr>
            <p:custDataLst>
              <p:tags r:id="rId45"/>
            </p:custDataLst>
          </p:nvPr>
        </p:nvPicPr>
        <p:blipFill>
          <a:blip r:embed="rId46"/>
          <a:stretch>
            <a:fillRect/>
          </a:stretch>
        </p:blipFill>
        <p:spPr>
          <a:xfrm>
            <a:off x="9068039" y="5440261"/>
            <a:ext cx="695325" cy="838200"/>
          </a:xfrm>
          <a:prstGeom prst="rect">
            <a:avLst/>
          </a:prstGeom>
        </p:spPr>
      </p:pic>
      <p:sp>
        <p:nvSpPr>
          <p:cNvPr id="70" name="文本框 69"/>
          <p:cNvSpPr txBox="1"/>
          <p:nvPr>
            <p:custDataLst>
              <p:tags r:id="rId47"/>
            </p:custDataLst>
          </p:nvPr>
        </p:nvSpPr>
        <p:spPr>
          <a:xfrm>
            <a:off x="8327390" y="5679440"/>
            <a:ext cx="694690" cy="306705"/>
          </a:xfrm>
          <a:prstGeom prst="rect">
            <a:avLst/>
          </a:prstGeom>
          <a:noFill/>
        </p:spPr>
        <p:txBody>
          <a:bodyPr wrap="square" rtlCol="0">
            <a:spAutoFit/>
          </a:bodyPr>
          <a:p>
            <a:r>
              <a:rPr lang="zh-CN" altLang="en-US" sz="1400" b="1" dirty="0"/>
              <a:t>企业</a:t>
            </a:r>
            <a:r>
              <a:rPr lang="en-US" altLang="zh-CN" sz="1400" b="1" dirty="0"/>
              <a:t>B</a:t>
            </a:r>
            <a:endParaRPr lang="zh-CN" altLang="en-US" sz="1400" b="1" dirty="0"/>
          </a:p>
        </p:txBody>
      </p:sp>
      <p:sp>
        <p:nvSpPr>
          <p:cNvPr id="71" name="文本框 70"/>
          <p:cNvSpPr txBox="1"/>
          <p:nvPr>
            <p:custDataLst>
              <p:tags r:id="rId48"/>
            </p:custDataLst>
          </p:nvPr>
        </p:nvSpPr>
        <p:spPr>
          <a:xfrm>
            <a:off x="8790111" y="6134369"/>
            <a:ext cx="1482792" cy="307777"/>
          </a:xfrm>
          <a:prstGeom prst="rect">
            <a:avLst/>
          </a:prstGeom>
          <a:noFill/>
        </p:spPr>
        <p:txBody>
          <a:bodyPr wrap="square" rtlCol="0">
            <a:spAutoFit/>
          </a:bodyPr>
          <a:p>
            <a:r>
              <a:rPr lang="zh-CN" sz="1400" b="1" dirty="0"/>
              <a:t>产业链操作系统</a:t>
            </a:r>
            <a:endParaRPr lang="zh-CN" sz="1400" b="1" dirty="0"/>
          </a:p>
        </p:txBody>
      </p:sp>
      <p:cxnSp>
        <p:nvCxnSpPr>
          <p:cNvPr id="77" name="直接箭头连接符 76"/>
          <p:cNvCxnSpPr/>
          <p:nvPr>
            <p:custDataLst>
              <p:tags r:id="rId49"/>
            </p:custDataLst>
          </p:nvPr>
        </p:nvCxnSpPr>
        <p:spPr>
          <a:xfrm flipH="1">
            <a:off x="9415453" y="5193909"/>
            <a:ext cx="635" cy="2463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文本框 78"/>
          <p:cNvSpPr txBox="1"/>
          <p:nvPr>
            <p:custDataLst>
              <p:tags r:id="rId50"/>
            </p:custDataLst>
          </p:nvPr>
        </p:nvSpPr>
        <p:spPr>
          <a:xfrm>
            <a:off x="9620117" y="5220802"/>
            <a:ext cx="1378095" cy="261610"/>
          </a:xfrm>
          <a:prstGeom prst="rect">
            <a:avLst/>
          </a:prstGeom>
          <a:noFill/>
        </p:spPr>
        <p:txBody>
          <a:bodyPr wrap="square" rtlCol="0">
            <a:spAutoFit/>
          </a:bodyPr>
          <a:p>
            <a:r>
              <a:rPr lang="zh-CN" altLang="en-US" sz="1100" b="1" dirty="0"/>
              <a:t>建立通信数据传输</a:t>
            </a:r>
            <a:endParaRPr lang="zh-CN" altLang="en-US" sz="1100" b="1" dirty="0"/>
          </a:p>
        </p:txBody>
      </p:sp>
      <p:pic>
        <p:nvPicPr>
          <p:cNvPr id="44" name="图片 43"/>
          <p:cNvPicPr>
            <a:picLocks noChangeAspect="1"/>
          </p:cNvPicPr>
          <p:nvPr>
            <p:custDataLst>
              <p:tags r:id="rId51"/>
            </p:custDataLst>
          </p:nvPr>
        </p:nvPicPr>
        <p:blipFill>
          <a:blip r:embed="rId19"/>
          <a:stretch>
            <a:fillRect/>
          </a:stretch>
        </p:blipFill>
        <p:spPr>
          <a:xfrm>
            <a:off x="9763125" y="4197985"/>
            <a:ext cx="449580" cy="551815"/>
          </a:xfrm>
          <a:prstGeom prst="rect">
            <a:avLst/>
          </a:prstGeom>
        </p:spPr>
      </p:pic>
      <p:cxnSp>
        <p:nvCxnSpPr>
          <p:cNvPr id="45" name="直接箭头连接符 44"/>
          <p:cNvCxnSpPr/>
          <p:nvPr>
            <p:custDataLst>
              <p:tags r:id="rId52"/>
            </p:custDataLst>
          </p:nvPr>
        </p:nvCxnSpPr>
        <p:spPr>
          <a:xfrm>
            <a:off x="9941548" y="3969637"/>
            <a:ext cx="3810" cy="2114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箭头: 右 60"/>
          <p:cNvSpPr/>
          <p:nvPr>
            <p:custDataLst>
              <p:tags r:id="rId53"/>
            </p:custDataLst>
          </p:nvPr>
        </p:nvSpPr>
        <p:spPr>
          <a:xfrm rot="16200000">
            <a:off x="1221740" y="4114165"/>
            <a:ext cx="891540" cy="509905"/>
          </a:xfrm>
          <a:prstGeom prst="rightArrow">
            <a:avLst/>
          </a:prstGeom>
          <a:solidFill>
            <a:srgbClr val="FF0000"/>
          </a:solidFill>
          <a:ln>
            <a:solidFill>
              <a:schemeClr val="accent3"/>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菱形 50"/>
          <p:cNvSpPr/>
          <p:nvPr>
            <p:custDataLst>
              <p:tags r:id="rId54"/>
            </p:custDataLst>
          </p:nvPr>
        </p:nvSpPr>
        <p:spPr>
          <a:xfrm>
            <a:off x="3251200" y="2576830"/>
            <a:ext cx="1497965" cy="490855"/>
          </a:xfrm>
          <a:prstGeom prst="diamond">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b="1">
                <a:solidFill>
                  <a:schemeClr val="tx1"/>
                </a:solidFill>
              </a:rPr>
              <a:t>缓存是否存在</a:t>
            </a:r>
            <a:endParaRPr lang="zh-CN" altLang="en-US" sz="1000" b="1">
              <a:solidFill>
                <a:schemeClr val="tx1"/>
              </a:solidFill>
            </a:endParaRPr>
          </a:p>
        </p:txBody>
      </p:sp>
      <p:cxnSp>
        <p:nvCxnSpPr>
          <p:cNvPr id="53" name="直接箭头连接符 52"/>
          <p:cNvCxnSpPr/>
          <p:nvPr>
            <p:custDataLst>
              <p:tags r:id="rId55"/>
            </p:custDataLst>
          </p:nvPr>
        </p:nvCxnSpPr>
        <p:spPr>
          <a:xfrm flipV="1">
            <a:off x="2963705" y="2821815"/>
            <a:ext cx="287655" cy="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custDataLst>
              <p:tags r:id="rId56"/>
            </p:custDataLst>
          </p:nvPr>
        </p:nvCxnSpPr>
        <p:spPr>
          <a:xfrm flipV="1">
            <a:off x="2250600" y="2823085"/>
            <a:ext cx="287655" cy="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custDataLst>
              <p:tags r:id="rId57"/>
            </p:custDataLst>
          </p:nvPr>
        </p:nvSpPr>
        <p:spPr>
          <a:xfrm>
            <a:off x="1915160" y="1249045"/>
            <a:ext cx="1134110" cy="429895"/>
          </a:xfrm>
          <a:prstGeom prst="rect">
            <a:avLst/>
          </a:prstGeom>
          <a:noFill/>
        </p:spPr>
        <p:txBody>
          <a:bodyPr wrap="square" rtlCol="0">
            <a:spAutoFit/>
          </a:bodyPr>
          <a:p>
            <a:r>
              <a:rPr lang="zh-CN" altLang="en-US" sz="1100" b="1" dirty="0"/>
              <a:t>返回通信业务端信息</a:t>
            </a:r>
            <a:endParaRPr lang="zh-CN" altLang="en-US" sz="1100" b="1" dirty="0"/>
          </a:p>
        </p:txBody>
      </p:sp>
      <p:sp>
        <p:nvSpPr>
          <p:cNvPr id="62" name="菱形 61"/>
          <p:cNvSpPr/>
          <p:nvPr>
            <p:custDataLst>
              <p:tags r:id="rId58"/>
            </p:custDataLst>
          </p:nvPr>
        </p:nvSpPr>
        <p:spPr>
          <a:xfrm>
            <a:off x="3152140" y="3353435"/>
            <a:ext cx="1696720" cy="585470"/>
          </a:xfrm>
          <a:prstGeom prst="diamond">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b="1">
                <a:solidFill>
                  <a:schemeClr val="tx1"/>
                </a:solidFill>
              </a:rPr>
              <a:t>缓存大小是否达到阈值</a:t>
            </a:r>
            <a:endParaRPr lang="zh-CN" altLang="en-US" sz="1000" b="1">
              <a:solidFill>
                <a:schemeClr val="tx1"/>
              </a:solidFill>
            </a:endParaRPr>
          </a:p>
        </p:txBody>
      </p:sp>
      <p:cxnSp>
        <p:nvCxnSpPr>
          <p:cNvPr id="63" name="直接箭头连接符 62"/>
          <p:cNvCxnSpPr>
            <a:stCxn id="51" idx="2"/>
            <a:endCxn id="62" idx="0"/>
          </p:cNvCxnSpPr>
          <p:nvPr>
            <p:custDataLst>
              <p:tags r:id="rId59"/>
            </p:custDataLst>
          </p:nvPr>
        </p:nvCxnSpPr>
        <p:spPr>
          <a:xfrm>
            <a:off x="4000500" y="3067685"/>
            <a:ext cx="0" cy="28575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66" name="文本框 65"/>
          <p:cNvSpPr txBox="1"/>
          <p:nvPr>
            <p:custDataLst>
              <p:tags r:id="rId60"/>
            </p:custDataLst>
          </p:nvPr>
        </p:nvSpPr>
        <p:spPr>
          <a:xfrm>
            <a:off x="4000500" y="2316480"/>
            <a:ext cx="418465" cy="260350"/>
          </a:xfrm>
          <a:prstGeom prst="rect">
            <a:avLst/>
          </a:prstGeom>
          <a:noFill/>
        </p:spPr>
        <p:txBody>
          <a:bodyPr wrap="square" rtlCol="0">
            <a:spAutoFit/>
          </a:bodyPr>
          <a:p>
            <a:r>
              <a:rPr lang="zh-CN" altLang="en-US" sz="1100" b="1" dirty="0"/>
              <a:t>是</a:t>
            </a:r>
            <a:endParaRPr lang="zh-CN" altLang="en-US" sz="1100" b="1" dirty="0"/>
          </a:p>
        </p:txBody>
      </p:sp>
      <p:sp>
        <p:nvSpPr>
          <p:cNvPr id="67" name="文本框 66"/>
          <p:cNvSpPr txBox="1"/>
          <p:nvPr>
            <p:custDataLst>
              <p:tags r:id="rId61"/>
            </p:custDataLst>
          </p:nvPr>
        </p:nvSpPr>
        <p:spPr>
          <a:xfrm>
            <a:off x="4749165" y="3353435"/>
            <a:ext cx="418465" cy="260350"/>
          </a:xfrm>
          <a:prstGeom prst="rect">
            <a:avLst/>
          </a:prstGeom>
          <a:noFill/>
        </p:spPr>
        <p:txBody>
          <a:bodyPr wrap="square" rtlCol="0">
            <a:spAutoFit/>
          </a:bodyPr>
          <a:p>
            <a:r>
              <a:rPr lang="zh-CN" altLang="en-US" sz="1100" b="1" dirty="0"/>
              <a:t>否</a:t>
            </a:r>
            <a:endParaRPr lang="zh-CN" altLang="en-US" sz="1100" b="1" dirty="0"/>
          </a:p>
        </p:txBody>
      </p:sp>
      <p:sp>
        <p:nvSpPr>
          <p:cNvPr id="68" name="文本框 67"/>
          <p:cNvSpPr txBox="1"/>
          <p:nvPr>
            <p:custDataLst>
              <p:tags r:id="rId62"/>
            </p:custDataLst>
          </p:nvPr>
        </p:nvSpPr>
        <p:spPr>
          <a:xfrm>
            <a:off x="4143375" y="3093085"/>
            <a:ext cx="418465" cy="260350"/>
          </a:xfrm>
          <a:prstGeom prst="rect">
            <a:avLst/>
          </a:prstGeom>
          <a:noFill/>
        </p:spPr>
        <p:txBody>
          <a:bodyPr wrap="square" rtlCol="0">
            <a:spAutoFit/>
          </a:bodyPr>
          <a:p>
            <a:r>
              <a:rPr lang="zh-CN" altLang="en-US" sz="1100" b="1" dirty="0"/>
              <a:t>否</a:t>
            </a:r>
            <a:endParaRPr lang="zh-CN" altLang="en-US" sz="1100" b="1" dirty="0"/>
          </a:p>
        </p:txBody>
      </p:sp>
      <p:sp>
        <p:nvSpPr>
          <p:cNvPr id="72" name="矩形 71"/>
          <p:cNvSpPr/>
          <p:nvPr>
            <p:custDataLst>
              <p:tags r:id="rId63"/>
            </p:custDataLst>
          </p:nvPr>
        </p:nvSpPr>
        <p:spPr>
          <a:xfrm>
            <a:off x="3444875" y="1773555"/>
            <a:ext cx="1116965" cy="442595"/>
          </a:xfrm>
          <a:prstGeom prst="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r>
              <a:rPr lang="zh-CN" altLang="en-US" sz="1000" b="1" dirty="0">
                <a:sym typeface="+mn-ea"/>
              </a:rPr>
              <a:t>从缓存获取数据，更新温度值。</a:t>
            </a:r>
            <a:endParaRPr lang="zh-CN" altLang="en-US" sz="1000" b="1"/>
          </a:p>
        </p:txBody>
      </p:sp>
      <p:cxnSp>
        <p:nvCxnSpPr>
          <p:cNvPr id="73" name="直接箭头连接符 72"/>
          <p:cNvCxnSpPr>
            <a:stCxn id="51" idx="0"/>
          </p:cNvCxnSpPr>
          <p:nvPr>
            <p:custDataLst>
              <p:tags r:id="rId64"/>
            </p:custDataLst>
          </p:nvPr>
        </p:nvCxnSpPr>
        <p:spPr>
          <a:xfrm flipV="1">
            <a:off x="4000500" y="2252980"/>
            <a:ext cx="6350" cy="32385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74" name="矩形 73"/>
          <p:cNvSpPr/>
          <p:nvPr>
            <p:custDataLst>
              <p:tags r:id="rId65"/>
            </p:custDataLst>
          </p:nvPr>
        </p:nvSpPr>
        <p:spPr>
          <a:xfrm>
            <a:off x="5065395" y="3353435"/>
            <a:ext cx="1308100" cy="501015"/>
          </a:xfrm>
          <a:prstGeom prst="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r>
              <a:rPr lang="zh-CN" altLang="en-US" sz="1000" b="1" dirty="0">
                <a:sym typeface="+mn-ea"/>
              </a:rPr>
              <a:t>从数据库查到，输入缓存，计算温度值，封装温度。</a:t>
            </a:r>
            <a:endParaRPr lang="zh-CN" altLang="en-US" sz="1000" b="1"/>
          </a:p>
        </p:txBody>
      </p:sp>
      <p:cxnSp>
        <p:nvCxnSpPr>
          <p:cNvPr id="76" name="直接箭头连接符 75"/>
          <p:cNvCxnSpPr/>
          <p:nvPr>
            <p:custDataLst>
              <p:tags r:id="rId66"/>
            </p:custDataLst>
          </p:nvPr>
        </p:nvCxnSpPr>
        <p:spPr>
          <a:xfrm>
            <a:off x="4849020" y="3644775"/>
            <a:ext cx="215265" cy="25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矩形 77"/>
          <p:cNvSpPr/>
          <p:nvPr>
            <p:custDataLst>
              <p:tags r:id="rId67"/>
            </p:custDataLst>
          </p:nvPr>
        </p:nvSpPr>
        <p:spPr>
          <a:xfrm>
            <a:off x="3444875" y="4224020"/>
            <a:ext cx="1116965" cy="442595"/>
          </a:xfrm>
          <a:prstGeom prst="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r>
              <a:rPr lang="zh-CN" altLang="en-US" sz="1000" b="1" dirty="0">
                <a:sym typeface="+mn-ea"/>
              </a:rPr>
              <a:t>触发数据淘汰，淘汰后输入</a:t>
            </a:r>
            <a:endParaRPr lang="zh-CN" altLang="en-US" sz="1000" b="1" dirty="0">
              <a:sym typeface="+mn-ea"/>
            </a:endParaRPr>
          </a:p>
        </p:txBody>
      </p:sp>
      <p:cxnSp>
        <p:nvCxnSpPr>
          <p:cNvPr id="80" name="直接箭头连接符 79"/>
          <p:cNvCxnSpPr/>
          <p:nvPr>
            <p:custDataLst>
              <p:tags r:id="rId68"/>
            </p:custDataLst>
          </p:nvPr>
        </p:nvCxnSpPr>
        <p:spPr>
          <a:xfrm>
            <a:off x="4000500" y="3938270"/>
            <a:ext cx="0" cy="28575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82" name="肘形连接符 81"/>
          <p:cNvCxnSpPr>
            <a:stCxn id="78" idx="3"/>
          </p:cNvCxnSpPr>
          <p:nvPr>
            <p:custDataLst>
              <p:tags r:id="rId69"/>
            </p:custDataLst>
          </p:nvPr>
        </p:nvCxnSpPr>
        <p:spPr>
          <a:xfrm flipV="1">
            <a:off x="4561840" y="1911350"/>
            <a:ext cx="2266315" cy="2534285"/>
          </a:xfrm>
          <a:prstGeom prst="bentConnector2">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83" name="文本框 82"/>
          <p:cNvSpPr txBox="1"/>
          <p:nvPr>
            <p:custDataLst>
              <p:tags r:id="rId70"/>
            </p:custDataLst>
          </p:nvPr>
        </p:nvSpPr>
        <p:spPr>
          <a:xfrm>
            <a:off x="4127500" y="3945890"/>
            <a:ext cx="418465" cy="260350"/>
          </a:xfrm>
          <a:prstGeom prst="rect">
            <a:avLst/>
          </a:prstGeom>
          <a:noFill/>
        </p:spPr>
        <p:txBody>
          <a:bodyPr wrap="square" rtlCol="0">
            <a:spAutoFit/>
          </a:bodyPr>
          <a:p>
            <a:r>
              <a:rPr lang="zh-CN" altLang="en-US" sz="1100" b="1" dirty="0"/>
              <a:t>是</a:t>
            </a:r>
            <a:endParaRPr lang="zh-CN" altLang="en-US" sz="11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矩形 26"/>
          <p:cNvSpPr/>
          <p:nvPr>
            <p:custDataLst>
              <p:tags r:id="rId1"/>
            </p:custDataLst>
          </p:nvPr>
        </p:nvSpPr>
        <p:spPr>
          <a:xfrm>
            <a:off x="1147445" y="890270"/>
            <a:ext cx="9706610" cy="24714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4" name="矩形 3"/>
          <p:cNvSpPr/>
          <p:nvPr>
            <p:custDataLst>
              <p:tags r:id="rId2"/>
            </p:custDataLst>
          </p:nvPr>
        </p:nvSpPr>
        <p:spPr>
          <a:xfrm>
            <a:off x="2554943" y="1041431"/>
            <a:ext cx="1136650" cy="318135"/>
          </a:xfrm>
          <a:prstGeom prst="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r>
              <a:rPr lang="zh-CN" altLang="en-US" sz="1000" b="1" dirty="0"/>
              <a:t>缓存新增数据</a:t>
            </a:r>
            <a:endParaRPr lang="zh-CN" altLang="en-US" sz="1000" b="1" dirty="0"/>
          </a:p>
        </p:txBody>
      </p:sp>
      <p:pic>
        <p:nvPicPr>
          <p:cNvPr id="5" name="图片 4"/>
          <p:cNvPicPr>
            <a:picLocks noChangeAspect="1"/>
          </p:cNvPicPr>
          <p:nvPr>
            <p:custDataLst>
              <p:tags r:id="rId3"/>
            </p:custDataLst>
          </p:nvPr>
        </p:nvPicPr>
        <p:blipFill>
          <a:blip r:embed="rId4"/>
          <a:stretch>
            <a:fillRect/>
          </a:stretch>
        </p:blipFill>
        <p:spPr>
          <a:xfrm>
            <a:off x="9142433" y="1279556"/>
            <a:ext cx="571500" cy="701040"/>
          </a:xfrm>
          <a:prstGeom prst="rect">
            <a:avLst/>
          </a:prstGeom>
        </p:spPr>
      </p:pic>
      <p:sp>
        <p:nvSpPr>
          <p:cNvPr id="6" name="矩形 5"/>
          <p:cNvSpPr/>
          <p:nvPr>
            <p:custDataLst>
              <p:tags r:id="rId5"/>
            </p:custDataLst>
          </p:nvPr>
        </p:nvSpPr>
        <p:spPr>
          <a:xfrm>
            <a:off x="2554943" y="2359691"/>
            <a:ext cx="1136650" cy="346710"/>
          </a:xfrm>
          <a:prstGeom prst="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r>
              <a:rPr lang="zh-CN" altLang="en-US" sz="1000" b="1" dirty="0"/>
              <a:t>缓存数据被使用</a:t>
            </a:r>
            <a:endParaRPr lang="zh-CN" altLang="en-US" sz="1000" b="1" dirty="0"/>
          </a:p>
        </p:txBody>
      </p:sp>
      <p:sp>
        <p:nvSpPr>
          <p:cNvPr id="7" name="矩形 6"/>
          <p:cNvSpPr/>
          <p:nvPr>
            <p:custDataLst>
              <p:tags r:id="rId6"/>
            </p:custDataLst>
          </p:nvPr>
        </p:nvSpPr>
        <p:spPr>
          <a:xfrm>
            <a:off x="4355168" y="1041431"/>
            <a:ext cx="1136650" cy="318135"/>
          </a:xfrm>
          <a:prstGeom prst="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r>
              <a:rPr lang="zh-CN" altLang="en-US" sz="1000" b="1" dirty="0"/>
              <a:t>计算数据温度</a:t>
            </a:r>
            <a:endParaRPr lang="zh-CN" altLang="en-US" sz="1000" b="1" dirty="0"/>
          </a:p>
        </p:txBody>
      </p:sp>
      <p:sp>
        <p:nvSpPr>
          <p:cNvPr id="8" name="矩形 7"/>
          <p:cNvSpPr/>
          <p:nvPr>
            <p:custDataLst>
              <p:tags r:id="rId7"/>
            </p:custDataLst>
          </p:nvPr>
        </p:nvSpPr>
        <p:spPr>
          <a:xfrm>
            <a:off x="6429078" y="2388266"/>
            <a:ext cx="1136650" cy="318135"/>
          </a:xfrm>
          <a:prstGeom prst="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r>
              <a:rPr lang="zh-CN" altLang="en-US" sz="1000" b="1" dirty="0"/>
              <a:t>封装温度及当前时间戳</a:t>
            </a:r>
            <a:endParaRPr lang="zh-CN" altLang="en-US" sz="1000" b="1" dirty="0"/>
          </a:p>
        </p:txBody>
      </p:sp>
      <p:sp>
        <p:nvSpPr>
          <p:cNvPr id="9" name="矩形 8"/>
          <p:cNvSpPr/>
          <p:nvPr>
            <p:custDataLst>
              <p:tags r:id="rId8"/>
            </p:custDataLst>
          </p:nvPr>
        </p:nvSpPr>
        <p:spPr>
          <a:xfrm>
            <a:off x="4355168" y="2388266"/>
            <a:ext cx="1136650" cy="318135"/>
          </a:xfrm>
          <a:prstGeom prst="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r>
              <a:rPr lang="zh-CN" altLang="en-US" sz="1000" b="1" dirty="0"/>
              <a:t>重新计算数据温度</a:t>
            </a:r>
            <a:endParaRPr lang="zh-CN" altLang="en-US" sz="1000" b="1" dirty="0"/>
          </a:p>
        </p:txBody>
      </p:sp>
      <p:sp>
        <p:nvSpPr>
          <p:cNvPr id="10" name="矩形 9"/>
          <p:cNvSpPr/>
          <p:nvPr>
            <p:custDataLst>
              <p:tags r:id="rId9"/>
            </p:custDataLst>
          </p:nvPr>
        </p:nvSpPr>
        <p:spPr>
          <a:xfrm>
            <a:off x="6322398" y="1041431"/>
            <a:ext cx="1136650" cy="318135"/>
          </a:xfrm>
          <a:prstGeom prst="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r>
              <a:rPr lang="zh-CN" altLang="en-US" sz="1000" b="1" dirty="0"/>
              <a:t>封装温度及当前时间戳</a:t>
            </a:r>
            <a:endParaRPr lang="zh-CN" altLang="en-US" sz="1000" b="1" dirty="0"/>
          </a:p>
        </p:txBody>
      </p:sp>
      <p:cxnSp>
        <p:nvCxnSpPr>
          <p:cNvPr id="11" name="直接箭头连接符 10"/>
          <p:cNvCxnSpPr>
            <a:stCxn id="4" idx="3"/>
            <a:endCxn id="7" idx="1"/>
          </p:cNvCxnSpPr>
          <p:nvPr>
            <p:custDataLst>
              <p:tags r:id="rId10"/>
            </p:custDataLst>
          </p:nvPr>
        </p:nvCxnSpPr>
        <p:spPr>
          <a:xfrm>
            <a:off x="3691593" y="1200816"/>
            <a:ext cx="6635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3"/>
            <a:endCxn id="10" idx="1"/>
          </p:cNvCxnSpPr>
          <p:nvPr>
            <p:custDataLst>
              <p:tags r:id="rId11"/>
            </p:custDataLst>
          </p:nvPr>
        </p:nvCxnSpPr>
        <p:spPr>
          <a:xfrm>
            <a:off x="5491818" y="1200816"/>
            <a:ext cx="8305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10" idx="3"/>
          </p:cNvCxnSpPr>
          <p:nvPr>
            <p:custDataLst>
              <p:tags r:id="rId12"/>
            </p:custDataLst>
          </p:nvPr>
        </p:nvCxnSpPr>
        <p:spPr>
          <a:xfrm>
            <a:off x="7459048" y="1200816"/>
            <a:ext cx="1577975" cy="3848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3"/>
            <a:endCxn id="8" idx="1"/>
          </p:cNvCxnSpPr>
          <p:nvPr>
            <p:custDataLst>
              <p:tags r:id="rId13"/>
            </p:custDataLst>
          </p:nvPr>
        </p:nvCxnSpPr>
        <p:spPr>
          <a:xfrm>
            <a:off x="5491818" y="2547651"/>
            <a:ext cx="93726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3"/>
          </p:cNvCxnSpPr>
          <p:nvPr>
            <p:custDataLst>
              <p:tags r:id="rId14"/>
            </p:custDataLst>
          </p:nvPr>
        </p:nvCxnSpPr>
        <p:spPr>
          <a:xfrm flipV="1">
            <a:off x="7565728" y="1798351"/>
            <a:ext cx="1513205" cy="749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custDataLst>
              <p:tags r:id="rId15"/>
            </p:custDataLst>
          </p:nvPr>
        </p:nvCxnSpPr>
        <p:spPr>
          <a:xfrm flipH="1">
            <a:off x="5152093" y="1705641"/>
            <a:ext cx="3870325" cy="6242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custDataLst>
              <p:tags r:id="rId16"/>
            </p:custDataLst>
          </p:nvPr>
        </p:nvSpPr>
        <p:spPr>
          <a:xfrm>
            <a:off x="3700483" y="1279556"/>
            <a:ext cx="645160" cy="229870"/>
          </a:xfrm>
          <a:prstGeom prst="rect">
            <a:avLst/>
          </a:prstGeom>
          <a:noFill/>
        </p:spPr>
        <p:txBody>
          <a:bodyPr wrap="square" rtlCol="0">
            <a:spAutoFit/>
          </a:bodyPr>
          <a:p>
            <a:r>
              <a:rPr lang="zh-CN" altLang="en-US" sz="900" dirty="0"/>
              <a:t>输入数据</a:t>
            </a:r>
            <a:endParaRPr lang="zh-CN" altLang="en-US" sz="900" dirty="0"/>
          </a:p>
        </p:txBody>
      </p:sp>
      <p:sp>
        <p:nvSpPr>
          <p:cNvPr id="18" name="文本框 17"/>
          <p:cNvSpPr txBox="1"/>
          <p:nvPr>
            <p:custDataLst>
              <p:tags r:id="rId17"/>
            </p:custDataLst>
          </p:nvPr>
        </p:nvSpPr>
        <p:spPr>
          <a:xfrm>
            <a:off x="5584528" y="1257966"/>
            <a:ext cx="645160" cy="229870"/>
          </a:xfrm>
          <a:prstGeom prst="rect">
            <a:avLst/>
          </a:prstGeom>
          <a:noFill/>
        </p:spPr>
        <p:txBody>
          <a:bodyPr wrap="square" rtlCol="0">
            <a:spAutoFit/>
          </a:bodyPr>
          <a:p>
            <a:r>
              <a:rPr lang="zh-CN" altLang="en-US" sz="900"/>
              <a:t>封装数据</a:t>
            </a:r>
            <a:endParaRPr lang="zh-CN" altLang="en-US" sz="900"/>
          </a:p>
        </p:txBody>
      </p:sp>
      <p:sp>
        <p:nvSpPr>
          <p:cNvPr id="19" name="文本框 18"/>
          <p:cNvSpPr txBox="1"/>
          <p:nvPr>
            <p:custDataLst>
              <p:tags r:id="rId18"/>
            </p:custDataLst>
          </p:nvPr>
        </p:nvSpPr>
        <p:spPr>
          <a:xfrm>
            <a:off x="8087698" y="1129696"/>
            <a:ext cx="1056640" cy="229870"/>
          </a:xfrm>
          <a:prstGeom prst="rect">
            <a:avLst/>
          </a:prstGeom>
          <a:noFill/>
        </p:spPr>
        <p:txBody>
          <a:bodyPr wrap="square" rtlCol="0">
            <a:spAutoFit/>
          </a:bodyPr>
          <a:p>
            <a:r>
              <a:rPr lang="zh-CN" altLang="en-US" sz="900"/>
              <a:t>写入热数据库</a:t>
            </a:r>
            <a:endParaRPr lang="zh-CN" altLang="en-US" sz="900"/>
          </a:p>
        </p:txBody>
      </p:sp>
      <p:sp>
        <p:nvSpPr>
          <p:cNvPr id="20" name="文本框 19"/>
          <p:cNvSpPr txBox="1"/>
          <p:nvPr>
            <p:custDataLst>
              <p:tags r:id="rId19"/>
            </p:custDataLst>
          </p:nvPr>
        </p:nvSpPr>
        <p:spPr>
          <a:xfrm>
            <a:off x="8172788" y="2274601"/>
            <a:ext cx="1056640" cy="229870"/>
          </a:xfrm>
          <a:prstGeom prst="rect">
            <a:avLst/>
          </a:prstGeom>
          <a:noFill/>
        </p:spPr>
        <p:txBody>
          <a:bodyPr wrap="square" rtlCol="0">
            <a:spAutoFit/>
          </a:bodyPr>
          <a:p>
            <a:r>
              <a:rPr lang="zh-CN" altLang="en-US" sz="900"/>
              <a:t>写回热数据库</a:t>
            </a:r>
            <a:endParaRPr lang="zh-CN" altLang="en-US" sz="900"/>
          </a:p>
        </p:txBody>
      </p:sp>
      <p:sp>
        <p:nvSpPr>
          <p:cNvPr id="21" name="文本框 20"/>
          <p:cNvSpPr txBox="1"/>
          <p:nvPr>
            <p:custDataLst>
              <p:tags r:id="rId20"/>
            </p:custDataLst>
          </p:nvPr>
        </p:nvSpPr>
        <p:spPr>
          <a:xfrm>
            <a:off x="5851228" y="1798351"/>
            <a:ext cx="1162685" cy="229870"/>
          </a:xfrm>
          <a:prstGeom prst="rect">
            <a:avLst/>
          </a:prstGeom>
          <a:noFill/>
        </p:spPr>
        <p:txBody>
          <a:bodyPr wrap="square" rtlCol="0">
            <a:spAutoFit/>
          </a:bodyPr>
          <a:p>
            <a:r>
              <a:rPr lang="zh-CN" altLang="en-US" sz="900"/>
              <a:t>读取温度及时间戳</a:t>
            </a:r>
            <a:endParaRPr lang="zh-CN" altLang="en-US" sz="900"/>
          </a:p>
        </p:txBody>
      </p:sp>
      <p:sp>
        <p:nvSpPr>
          <p:cNvPr id="22" name="文本框 21"/>
          <p:cNvSpPr txBox="1"/>
          <p:nvPr>
            <p:custDataLst>
              <p:tags r:id="rId21"/>
            </p:custDataLst>
          </p:nvPr>
        </p:nvSpPr>
        <p:spPr>
          <a:xfrm>
            <a:off x="5584528" y="2564796"/>
            <a:ext cx="645160" cy="229870"/>
          </a:xfrm>
          <a:prstGeom prst="rect">
            <a:avLst/>
          </a:prstGeom>
          <a:noFill/>
        </p:spPr>
        <p:txBody>
          <a:bodyPr wrap="square" rtlCol="0">
            <a:spAutoFit/>
          </a:bodyPr>
          <a:p>
            <a:r>
              <a:rPr lang="zh-CN" altLang="en-US" sz="900"/>
              <a:t>封装数据</a:t>
            </a:r>
            <a:endParaRPr lang="zh-CN" altLang="en-US" sz="900"/>
          </a:p>
        </p:txBody>
      </p:sp>
      <p:sp>
        <p:nvSpPr>
          <p:cNvPr id="23" name="文本框 22"/>
          <p:cNvSpPr txBox="1"/>
          <p:nvPr>
            <p:custDataLst>
              <p:tags r:id="rId22"/>
            </p:custDataLst>
          </p:nvPr>
        </p:nvSpPr>
        <p:spPr>
          <a:xfrm>
            <a:off x="3710008" y="2303176"/>
            <a:ext cx="645160" cy="229870"/>
          </a:xfrm>
          <a:prstGeom prst="rect">
            <a:avLst/>
          </a:prstGeom>
          <a:noFill/>
        </p:spPr>
        <p:txBody>
          <a:bodyPr wrap="square" rtlCol="0">
            <a:spAutoFit/>
          </a:bodyPr>
          <a:p>
            <a:r>
              <a:rPr lang="zh-CN" altLang="en-US" sz="900"/>
              <a:t>返回结果</a:t>
            </a:r>
            <a:endParaRPr lang="zh-CN" altLang="en-US" sz="900"/>
          </a:p>
        </p:txBody>
      </p:sp>
      <p:cxnSp>
        <p:nvCxnSpPr>
          <p:cNvPr id="24" name="直接箭头连接符 23"/>
          <p:cNvCxnSpPr>
            <a:stCxn id="6" idx="3"/>
            <a:endCxn id="9" idx="1"/>
          </p:cNvCxnSpPr>
          <p:nvPr>
            <p:custDataLst>
              <p:tags r:id="rId23"/>
            </p:custDataLst>
          </p:nvPr>
        </p:nvCxnSpPr>
        <p:spPr>
          <a:xfrm>
            <a:off x="3691593" y="2533046"/>
            <a:ext cx="663575" cy="1460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custDataLst>
              <p:tags r:id="rId24"/>
            </p:custDataLst>
          </p:nvPr>
        </p:nvSpPr>
        <p:spPr>
          <a:xfrm>
            <a:off x="3701118" y="2564796"/>
            <a:ext cx="645160" cy="229870"/>
          </a:xfrm>
          <a:prstGeom prst="rect">
            <a:avLst/>
          </a:prstGeom>
          <a:noFill/>
        </p:spPr>
        <p:txBody>
          <a:bodyPr wrap="square" rtlCol="0">
            <a:spAutoFit/>
          </a:bodyPr>
          <a:p>
            <a:r>
              <a:rPr lang="zh-CN" altLang="en-US" sz="900"/>
              <a:t>查询数据</a:t>
            </a:r>
            <a:endParaRPr lang="zh-CN" altLang="en-US" sz="900"/>
          </a:p>
        </p:txBody>
      </p:sp>
      <p:sp>
        <p:nvSpPr>
          <p:cNvPr id="26" name="文本框 25"/>
          <p:cNvSpPr txBox="1"/>
          <p:nvPr>
            <p:custDataLst>
              <p:tags r:id="rId25"/>
            </p:custDataLst>
          </p:nvPr>
        </p:nvSpPr>
        <p:spPr>
          <a:xfrm>
            <a:off x="4951771" y="2921823"/>
            <a:ext cx="2183765" cy="368300"/>
          </a:xfrm>
          <a:prstGeom prst="rect">
            <a:avLst/>
          </a:prstGeom>
          <a:noFill/>
        </p:spPr>
        <p:txBody>
          <a:bodyPr wrap="square" rtlCol="0">
            <a:spAutoFit/>
          </a:bodyPr>
          <a:p>
            <a:r>
              <a:rPr lang="zh-CN" altLang="en-US" dirty="0"/>
              <a:t>数据温度变化过程</a:t>
            </a:r>
            <a:endParaRPr lang="zh-CN" altLang="en-US" dirty="0"/>
          </a:p>
        </p:txBody>
      </p:sp>
      <p:pic>
        <p:nvPicPr>
          <p:cNvPr id="31" name="图片 30"/>
          <p:cNvPicPr>
            <a:picLocks noChangeAspect="1"/>
          </p:cNvPicPr>
          <p:nvPr>
            <p:custDataLst>
              <p:tags r:id="rId26"/>
            </p:custDataLst>
          </p:nvPr>
        </p:nvPicPr>
        <p:blipFill>
          <a:blip r:embed="rId27"/>
          <a:stretch>
            <a:fillRect/>
          </a:stretch>
        </p:blipFill>
        <p:spPr>
          <a:xfrm>
            <a:off x="1007745" y="5567680"/>
            <a:ext cx="3681730" cy="552450"/>
          </a:xfrm>
          <a:prstGeom prst="rect">
            <a:avLst/>
          </a:prstGeom>
        </p:spPr>
      </p:pic>
      <p:sp>
        <p:nvSpPr>
          <p:cNvPr id="32" name="文本框 31"/>
          <p:cNvSpPr txBox="1"/>
          <p:nvPr>
            <p:custDataLst>
              <p:tags r:id="rId28"/>
            </p:custDataLst>
          </p:nvPr>
        </p:nvSpPr>
        <p:spPr>
          <a:xfrm>
            <a:off x="1189355" y="3476625"/>
            <a:ext cx="9585325" cy="2279015"/>
          </a:xfrm>
          <a:prstGeom prst="rect">
            <a:avLst/>
          </a:prstGeom>
          <a:noFill/>
          <a:ln>
            <a:noFill/>
          </a:ln>
        </p:spPr>
        <p:txBody>
          <a:bodyPr wrap="square" lIns="180000" tIns="180000" rIns="180000" bIns="180000" rtlCol="0">
            <a:spAutoFit/>
          </a:bodyPr>
          <a:p>
            <a:pPr algn="l">
              <a:lnSpc>
                <a:spcPct val="130000"/>
              </a:lnSpc>
            </a:pPr>
            <a:r>
              <a:rPr lang="zh-CN" sz="1600" kern="0" dirty="0">
                <a:effectLst/>
                <a:cs typeface="宋体" panose="02010600030101010101" pitchFamily="2" charset="-122"/>
                <a:sym typeface="+mn-ea"/>
              </a:rPr>
              <a:t>关</a:t>
            </a:r>
            <a:r>
              <a:rPr sz="1600" kern="0" dirty="0">
                <a:effectLst/>
                <a:cs typeface="宋体" panose="02010600030101010101" pitchFamily="2" charset="-122"/>
                <a:sym typeface="+mn-ea"/>
              </a:rPr>
              <a:t>于冷热判定模型的建立，</a:t>
            </a:r>
            <a:r>
              <a:rPr lang="zh-CN" sz="1600" kern="0" dirty="0">
                <a:effectLst/>
                <a:cs typeface="宋体" panose="02010600030101010101" pitchFamily="2" charset="-122"/>
                <a:sym typeface="+mn-ea"/>
              </a:rPr>
              <a:t>对数据的温度进行计算，</a:t>
            </a:r>
            <a:r>
              <a:rPr sz="1600" kern="0" dirty="0">
                <a:effectLst/>
                <a:cs typeface="宋体" panose="02010600030101010101" pitchFamily="2" charset="-122"/>
                <a:sym typeface="+mn-ea"/>
              </a:rPr>
              <a:t>其最主要的依据是数据访问的时间特征，因此需建立对时间变化敏感的模型</a:t>
            </a:r>
            <a:r>
              <a:rPr lang="zh-CN" sz="1600" kern="0" dirty="0">
                <a:effectLst/>
                <a:cs typeface="宋体" panose="02010600030101010101" pitchFamily="2" charset="-122"/>
                <a:sym typeface="+mn-ea"/>
              </a:rPr>
              <a:t>。</a:t>
            </a:r>
            <a:endParaRPr lang="zh-CN" altLang="en-US" sz="1600" spc="100" dirty="0">
              <a:latin typeface="+mn-ea"/>
            </a:endParaRPr>
          </a:p>
          <a:p>
            <a:pPr algn="l">
              <a:lnSpc>
                <a:spcPct val="130000"/>
              </a:lnSpc>
            </a:pPr>
            <a:r>
              <a:rPr lang="zh-CN" altLang="en-US" sz="1600" spc="100" dirty="0">
                <a:latin typeface="+mn-ea"/>
              </a:rPr>
              <a:t>牛顿冷却定律，当物体表面与周围存在温度差时，单位时间从单位面积散失的热量与温度差成正比。T 表示物体温度，α表示物体温度变化速度，H 表示环境温度，将 T 对t 进行求导得到的即为温度变化速度。由于数据的温度仅与其最近访问时间与访问频率有关，加上数据访问带来的温度上升变量 W。</a:t>
            </a:r>
            <a:endParaRPr lang="zh-CN" altLang="en-US" sz="1600" spc="100" dirty="0">
              <a:latin typeface="+mn-ea"/>
            </a:endParaRPr>
          </a:p>
        </p:txBody>
      </p:sp>
      <p:pic>
        <p:nvPicPr>
          <p:cNvPr id="36" name="图片 35"/>
          <p:cNvPicPr>
            <a:picLocks noChangeAspect="1"/>
          </p:cNvPicPr>
          <p:nvPr>
            <p:custDataLst>
              <p:tags r:id="rId29"/>
            </p:custDataLst>
          </p:nvPr>
        </p:nvPicPr>
        <p:blipFill>
          <a:blip r:embed="rId30"/>
          <a:stretch>
            <a:fillRect/>
          </a:stretch>
        </p:blipFill>
        <p:spPr>
          <a:xfrm>
            <a:off x="5309235" y="5481955"/>
            <a:ext cx="6332220" cy="723265"/>
          </a:xfrm>
          <a:prstGeom prst="rect">
            <a:avLst/>
          </a:prstGeom>
        </p:spPr>
      </p:pic>
      <p:cxnSp>
        <p:nvCxnSpPr>
          <p:cNvPr id="37" name="直接箭头连接符 36"/>
          <p:cNvCxnSpPr/>
          <p:nvPr>
            <p:custDataLst>
              <p:tags r:id="rId31"/>
            </p:custDataLst>
          </p:nvPr>
        </p:nvCxnSpPr>
        <p:spPr>
          <a:xfrm>
            <a:off x="4739005" y="5850890"/>
            <a:ext cx="520700" cy="7620"/>
          </a:xfrm>
          <a:prstGeom prst="straightConnector1">
            <a:avLst/>
          </a:prstGeom>
          <a:ln>
            <a:solidFill>
              <a:schemeClr val="tx1"/>
            </a:solidFill>
            <a:tailEnd type="arrow" w="med" len="med"/>
          </a:ln>
        </p:spPr>
        <p:style>
          <a:lnRef idx="3">
            <a:schemeClr val="accent1"/>
          </a:lnRef>
          <a:fillRef idx="0">
            <a:srgbClr val="FFFFFF"/>
          </a:fillRef>
          <a:effectRef idx="0">
            <a:srgbClr val="FFFFFF"/>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1"/>
          <p:cNvSpPr/>
          <p:nvPr>
            <p:custDataLst>
              <p:tags r:id="rId1"/>
            </p:custDataLst>
          </p:nvPr>
        </p:nvSpPr>
        <p:spPr>
          <a:xfrm>
            <a:off x="2712565" y="1047646"/>
            <a:ext cx="836295" cy="326390"/>
          </a:xfrm>
          <a:prstGeom prst="roundRect">
            <a:avLst>
              <a:gd name="adj" fmla="val 50000"/>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900">
                <a:solidFill>
                  <a:schemeClr val="tx1"/>
                </a:solidFill>
              </a:rPr>
              <a:t>开始</a:t>
            </a:r>
            <a:endParaRPr lang="zh-CN" altLang="en-US" sz="900">
              <a:solidFill>
                <a:schemeClr val="tx1"/>
              </a:solidFill>
            </a:endParaRPr>
          </a:p>
        </p:txBody>
      </p:sp>
      <p:sp>
        <p:nvSpPr>
          <p:cNvPr id="5" name="矩形 4"/>
          <p:cNvSpPr/>
          <p:nvPr>
            <p:custDataLst>
              <p:tags r:id="rId2"/>
            </p:custDataLst>
          </p:nvPr>
        </p:nvSpPr>
        <p:spPr>
          <a:xfrm>
            <a:off x="2594455" y="1651531"/>
            <a:ext cx="1073150" cy="396240"/>
          </a:xfrm>
          <a:prstGeom prst="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r>
              <a:rPr lang="zh-CN" altLang="en-US" sz="1000"/>
              <a:t>检测热数据库饱和程度</a:t>
            </a:r>
            <a:endParaRPr lang="zh-CN" altLang="en-US" sz="1000"/>
          </a:p>
        </p:txBody>
      </p:sp>
      <p:sp>
        <p:nvSpPr>
          <p:cNvPr id="6" name="菱形 5"/>
          <p:cNvSpPr/>
          <p:nvPr>
            <p:custDataLst>
              <p:tags r:id="rId3"/>
            </p:custDataLst>
          </p:nvPr>
        </p:nvSpPr>
        <p:spPr>
          <a:xfrm>
            <a:off x="2337280" y="2325266"/>
            <a:ext cx="1587500" cy="581025"/>
          </a:xfrm>
          <a:prstGeom prst="diamond">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900">
                <a:solidFill>
                  <a:schemeClr val="tx1"/>
                </a:solidFill>
              </a:rPr>
              <a:t>存储达到阈值</a:t>
            </a:r>
            <a:endParaRPr lang="zh-CN" altLang="en-US" sz="900">
              <a:solidFill>
                <a:schemeClr val="tx1"/>
              </a:solidFill>
            </a:endParaRPr>
          </a:p>
        </p:txBody>
      </p:sp>
      <p:cxnSp>
        <p:nvCxnSpPr>
          <p:cNvPr id="7" name="直接连接符 6"/>
          <p:cNvCxnSpPr/>
          <p:nvPr>
            <p:custDataLst>
              <p:tags r:id="rId4"/>
            </p:custDataLst>
          </p:nvPr>
        </p:nvCxnSpPr>
        <p:spPr>
          <a:xfrm>
            <a:off x="1676245" y="3232681"/>
            <a:ext cx="3175635" cy="6985"/>
          </a:xfrm>
          <a:prstGeom prst="line">
            <a:avLst/>
          </a:prstGeom>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5"/>
            </p:custDataLst>
          </p:nvPr>
        </p:nvCxnSpPr>
        <p:spPr>
          <a:xfrm>
            <a:off x="1676245" y="3326661"/>
            <a:ext cx="3175635" cy="6985"/>
          </a:xfrm>
          <a:prstGeom prst="line">
            <a:avLst/>
          </a:prstGeom>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6"/>
            </p:custDataLst>
          </p:nvPr>
        </p:nvCxnSpPr>
        <p:spPr>
          <a:xfrm>
            <a:off x="1676245" y="4736361"/>
            <a:ext cx="3175635" cy="6985"/>
          </a:xfrm>
          <a:prstGeom prst="line">
            <a:avLst/>
          </a:prstGeom>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7"/>
            </p:custDataLst>
          </p:nvPr>
        </p:nvCxnSpPr>
        <p:spPr>
          <a:xfrm>
            <a:off x="1676245" y="4838596"/>
            <a:ext cx="3175635" cy="6985"/>
          </a:xfrm>
          <a:prstGeom prst="line">
            <a:avLst/>
          </a:prstGeom>
          <a:ln w="952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 name="圆角矩形 16"/>
          <p:cNvSpPr/>
          <p:nvPr>
            <p:custDataLst>
              <p:tags r:id="rId8"/>
            </p:custDataLst>
          </p:nvPr>
        </p:nvSpPr>
        <p:spPr>
          <a:xfrm>
            <a:off x="2712565" y="5203086"/>
            <a:ext cx="836295" cy="326390"/>
          </a:xfrm>
          <a:prstGeom prst="roundRect">
            <a:avLst>
              <a:gd name="adj" fmla="val 50000"/>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900">
                <a:solidFill>
                  <a:schemeClr val="tx1"/>
                </a:solidFill>
              </a:rPr>
              <a:t>结束</a:t>
            </a:r>
            <a:endParaRPr lang="zh-CN" altLang="en-US" sz="900">
              <a:solidFill>
                <a:schemeClr val="tx1"/>
              </a:solidFill>
            </a:endParaRPr>
          </a:p>
        </p:txBody>
      </p:sp>
      <p:cxnSp>
        <p:nvCxnSpPr>
          <p:cNvPr id="14" name="直接箭头连接符 13"/>
          <p:cNvCxnSpPr>
            <a:stCxn id="4" idx="2"/>
            <a:endCxn id="5" idx="0"/>
          </p:cNvCxnSpPr>
          <p:nvPr>
            <p:custDataLst>
              <p:tags r:id="rId9"/>
            </p:custDataLst>
          </p:nvPr>
        </p:nvCxnSpPr>
        <p:spPr>
          <a:xfrm>
            <a:off x="3131030" y="1374036"/>
            <a:ext cx="0" cy="2774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2"/>
            <a:endCxn id="6" idx="0"/>
          </p:cNvCxnSpPr>
          <p:nvPr>
            <p:custDataLst>
              <p:tags r:id="rId10"/>
            </p:custDataLst>
          </p:nvPr>
        </p:nvCxnSpPr>
        <p:spPr>
          <a:xfrm>
            <a:off x="3131030" y="2047771"/>
            <a:ext cx="0" cy="2774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2"/>
          </p:cNvCxnSpPr>
          <p:nvPr>
            <p:custDataLst>
              <p:tags r:id="rId11"/>
            </p:custDataLst>
          </p:nvPr>
        </p:nvCxnSpPr>
        <p:spPr>
          <a:xfrm flipH="1">
            <a:off x="3129760" y="2906291"/>
            <a:ext cx="1270" cy="2978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13" idx="0"/>
          </p:cNvCxnSpPr>
          <p:nvPr>
            <p:custDataLst>
              <p:tags r:id="rId12"/>
            </p:custDataLst>
          </p:nvPr>
        </p:nvCxnSpPr>
        <p:spPr>
          <a:xfrm flipH="1">
            <a:off x="3131030" y="4784621"/>
            <a:ext cx="5715" cy="4184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custDataLst>
              <p:tags r:id="rId13"/>
            </p:custDataLst>
          </p:nvPr>
        </p:nvSpPr>
        <p:spPr>
          <a:xfrm>
            <a:off x="2503015" y="3511446"/>
            <a:ext cx="1253490" cy="396240"/>
          </a:xfrm>
          <a:prstGeom prst="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r>
              <a:rPr lang="zh-CN" altLang="en-US" sz="1000">
                <a:sym typeface="+mn-ea"/>
              </a:rPr>
              <a:t>将数据输入到模型</a:t>
            </a:r>
            <a:endParaRPr lang="zh-CN" altLang="en-US" sz="1000"/>
          </a:p>
        </p:txBody>
      </p:sp>
      <p:sp>
        <p:nvSpPr>
          <p:cNvPr id="22" name="矩形 21"/>
          <p:cNvSpPr/>
          <p:nvPr>
            <p:custDataLst>
              <p:tags r:id="rId14"/>
            </p:custDataLst>
          </p:nvPr>
        </p:nvSpPr>
        <p:spPr>
          <a:xfrm>
            <a:off x="2502380" y="4085486"/>
            <a:ext cx="1254760" cy="396240"/>
          </a:xfrm>
          <a:prstGeom prst="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r>
              <a:rPr lang="zh-CN" altLang="en-US" sz="1000" dirty="0">
                <a:sym typeface="+mn-ea"/>
              </a:rPr>
              <a:t>移出较冷数据</a:t>
            </a:r>
            <a:endParaRPr lang="zh-CN" altLang="en-US" sz="1000" dirty="0"/>
          </a:p>
        </p:txBody>
      </p:sp>
      <p:cxnSp>
        <p:nvCxnSpPr>
          <p:cNvPr id="23" name="直接箭头连接符 22"/>
          <p:cNvCxnSpPr/>
          <p:nvPr>
            <p:custDataLst>
              <p:tags r:id="rId15"/>
            </p:custDataLst>
          </p:nvPr>
        </p:nvCxnSpPr>
        <p:spPr>
          <a:xfrm>
            <a:off x="3124045" y="3319676"/>
            <a:ext cx="5715" cy="1917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1" idx="2"/>
            <a:endCxn id="22" idx="0"/>
          </p:cNvCxnSpPr>
          <p:nvPr>
            <p:custDataLst>
              <p:tags r:id="rId16"/>
            </p:custDataLst>
          </p:nvPr>
        </p:nvCxnSpPr>
        <p:spPr>
          <a:xfrm>
            <a:off x="3129760" y="3907686"/>
            <a:ext cx="0" cy="177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2" idx="2"/>
          </p:cNvCxnSpPr>
          <p:nvPr>
            <p:custDataLst>
              <p:tags r:id="rId17"/>
            </p:custDataLst>
          </p:nvPr>
        </p:nvCxnSpPr>
        <p:spPr>
          <a:xfrm flipH="1">
            <a:off x="3124045" y="4481726"/>
            <a:ext cx="5715" cy="2552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custDataLst>
              <p:tags r:id="rId18"/>
            </p:custDataLst>
          </p:nvPr>
        </p:nvSpPr>
        <p:spPr>
          <a:xfrm>
            <a:off x="2123920" y="5797446"/>
            <a:ext cx="2133600" cy="368300"/>
          </a:xfrm>
          <a:prstGeom prst="rect">
            <a:avLst/>
          </a:prstGeom>
          <a:noFill/>
        </p:spPr>
        <p:txBody>
          <a:bodyPr wrap="square" rtlCol="0">
            <a:spAutoFit/>
          </a:bodyPr>
          <a:p>
            <a:r>
              <a:rPr lang="zh-CN" altLang="en-US"/>
              <a:t>缓存数据淘汰流程</a:t>
            </a:r>
            <a:endParaRPr lang="zh-CN" altLang="en-US"/>
          </a:p>
        </p:txBody>
      </p:sp>
      <p:sp>
        <p:nvSpPr>
          <p:cNvPr id="27" name="文本框 26"/>
          <p:cNvSpPr txBox="1"/>
          <p:nvPr>
            <p:custDataLst>
              <p:tags r:id="rId19"/>
            </p:custDataLst>
          </p:nvPr>
        </p:nvSpPr>
        <p:spPr>
          <a:xfrm>
            <a:off x="5189701" y="2107249"/>
            <a:ext cx="6212308" cy="2279015"/>
          </a:xfrm>
          <a:prstGeom prst="rect">
            <a:avLst/>
          </a:prstGeom>
          <a:noFill/>
          <a:ln>
            <a:noFill/>
          </a:ln>
        </p:spPr>
        <p:txBody>
          <a:bodyPr wrap="square" lIns="180000" tIns="180000" rIns="180000" bIns="180000" rtlCol="0">
            <a:spAutoFit/>
          </a:bodyPr>
          <a:p>
            <a:pPr>
              <a:lnSpc>
                <a:spcPct val="130000"/>
              </a:lnSpc>
            </a:pPr>
            <a:r>
              <a:rPr lang="zh-CN" altLang="en-US" sz="1600" dirty="0"/>
              <a:t>拟采用</a:t>
            </a:r>
            <a:r>
              <a:rPr lang="zh-CN" altLang="en-US" sz="1600" dirty="0">
                <a:solidFill>
                  <a:srgbClr val="FF0000"/>
                </a:solidFill>
              </a:rPr>
              <a:t>高低水位法</a:t>
            </a:r>
            <a:r>
              <a:rPr lang="zh-CN" altLang="en-US" sz="1600" dirty="0"/>
              <a:t>对热数据库进行饱和度监控</a:t>
            </a:r>
            <a:endParaRPr lang="en-US" altLang="zh-CN" sz="1600" dirty="0"/>
          </a:p>
          <a:p>
            <a:pPr>
              <a:lnSpc>
                <a:spcPct val="130000"/>
              </a:lnSpc>
            </a:pPr>
            <a:r>
              <a:rPr lang="en-US" altLang="zh-CN" sz="1600" dirty="0"/>
              <a:t>1.</a:t>
            </a:r>
            <a:r>
              <a:rPr lang="zh-CN" altLang="en-US" sz="1600" dirty="0"/>
              <a:t>检测到缓存容量达到高水位线阈值（</a:t>
            </a:r>
            <a:r>
              <a:rPr lang="en-US" altLang="zh-CN" sz="1600" dirty="0"/>
              <a:t>80%</a:t>
            </a:r>
            <a:r>
              <a:rPr lang="zh-CN" altLang="en-US" sz="1600" dirty="0"/>
              <a:t>）</a:t>
            </a:r>
            <a:endParaRPr lang="en-US" altLang="zh-CN" sz="1600" dirty="0"/>
          </a:p>
          <a:p>
            <a:pPr>
              <a:lnSpc>
                <a:spcPct val="130000"/>
              </a:lnSpc>
            </a:pPr>
            <a:endParaRPr lang="en-US" altLang="zh-CN" sz="1600" dirty="0"/>
          </a:p>
          <a:p>
            <a:pPr>
              <a:lnSpc>
                <a:spcPct val="130000"/>
              </a:lnSpc>
            </a:pPr>
            <a:r>
              <a:rPr lang="en-US" altLang="zh-CN" sz="1600" spc="100" dirty="0">
                <a:latin typeface="+mn-ea"/>
              </a:rPr>
              <a:t>2.</a:t>
            </a:r>
            <a:r>
              <a:rPr lang="zh-CN" altLang="en-US" sz="1600" spc="100" dirty="0">
                <a:latin typeface="+mn-ea"/>
              </a:rPr>
              <a:t>将缓存数据输入到算法模型，通过聚类模型判断数据是否属于较冷数据的一类，将较冷数据移出缓存。</a:t>
            </a:r>
            <a:endParaRPr lang="en-US" altLang="zh-CN" sz="1600" dirty="0"/>
          </a:p>
          <a:p>
            <a:pPr>
              <a:lnSpc>
                <a:spcPct val="130000"/>
              </a:lnSpc>
            </a:pPr>
            <a:endParaRPr lang="zh-CN" alt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48000" y="2964180"/>
            <a:ext cx="6096000" cy="929640"/>
          </a:xfrm>
          <a:prstGeom prst="rect">
            <a:avLst/>
          </a:prstGeom>
          <a:noFill/>
        </p:spPr>
        <p:txBody>
          <a:bodyPr wrap="square" rtlCol="0" anchor="t">
            <a:spAutoFit/>
          </a:bodyPr>
          <a:p>
            <a:pPr algn="l">
              <a:lnSpc>
                <a:spcPct val="130000"/>
              </a:lnSpc>
            </a:pPr>
            <a:r>
              <a:rPr lang="zh-CN" altLang="en-US" sz="1400" spc="100" dirty="0">
                <a:latin typeface="+mn-ea"/>
                <a:sym typeface="+mn-ea"/>
              </a:rPr>
              <a:t>在进行淘汰时需要确定要淘汰哪些数据，因此根据温度值通过聚类算法分为较冷一类和较热一类，将较冷一类淘汰，使用</a:t>
            </a:r>
            <a:r>
              <a:rPr lang="en-US" altLang="zh-CN" sz="1400" spc="100" dirty="0">
                <a:latin typeface="+mn-ea"/>
                <a:sym typeface="+mn-ea"/>
              </a:rPr>
              <a:t>K-means</a:t>
            </a:r>
            <a:r>
              <a:rPr lang="zh-CN" altLang="en-US" sz="1400" spc="100" dirty="0">
                <a:latin typeface="+mn-ea"/>
                <a:sym typeface="+mn-ea"/>
              </a:rPr>
              <a:t>算法，将</a:t>
            </a:r>
            <a:r>
              <a:rPr lang="en-US" altLang="zh-CN" sz="1400" spc="100" dirty="0">
                <a:latin typeface="+mn-ea"/>
                <a:sym typeface="+mn-ea"/>
              </a:rPr>
              <a:t>K</a:t>
            </a:r>
            <a:r>
              <a:rPr lang="zh-CN" altLang="en-US" sz="1400" spc="100" dirty="0">
                <a:latin typeface="+mn-ea"/>
                <a:sym typeface="+mn-ea"/>
              </a:rPr>
              <a:t>值设置为</a:t>
            </a:r>
            <a:r>
              <a:rPr lang="en-US" altLang="zh-CN" sz="1400" spc="100" dirty="0">
                <a:latin typeface="+mn-ea"/>
                <a:sym typeface="+mn-ea"/>
              </a:rPr>
              <a:t>2</a:t>
            </a:r>
            <a:r>
              <a:rPr lang="zh-CN" altLang="en-US" sz="1400" spc="100" dirty="0">
                <a:latin typeface="+mn-ea"/>
                <a:sym typeface="+mn-ea"/>
              </a:rPr>
              <a:t>。</a:t>
            </a:r>
            <a:endParaRPr lang="zh-CN" altLang="en-US" sz="1400" spc="100" dirty="0">
              <a:latin typeface="+mn-ea"/>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a:spLocks noGrp="1"/>
          </p:cNvSpPr>
          <p:nvPr>
            <p:ph type="sldNum" sz="quarter" idx="12"/>
            <p:custDataLst>
              <p:tags r:id="rId1"/>
            </p:custDataLst>
          </p:nvPr>
        </p:nvSpPr>
        <p:spPr/>
        <p:txBody>
          <a:bodyPr/>
          <a:p>
            <a:r>
              <a:rPr lang="zh-CN" altLang="en-US"/>
              <a:t>  </a:t>
            </a:r>
            <a:r>
              <a:rPr lang="en-US" altLang="zh-CN" sz="1150" spc="90"/>
              <a:t>Page </a:t>
            </a:r>
            <a:fld id="{7CFB1EEF-B761-4911-A2FD-18DBD3241D03}" type="slidenum">
              <a:rPr lang="zh-CN" altLang="en-US" sz="1150" spc="90" smtClean="0"/>
            </a:fld>
            <a:endParaRPr lang="zh-CN" altLang="en-US" sz="1150" spc="90" dirty="0"/>
          </a:p>
        </p:txBody>
      </p:sp>
      <p:sp>
        <p:nvSpPr>
          <p:cNvPr id="28" name="文本框 27"/>
          <p:cNvSpPr txBox="1"/>
          <p:nvPr>
            <p:custDataLst>
              <p:tags r:id="rId2"/>
            </p:custDataLst>
          </p:nvPr>
        </p:nvSpPr>
        <p:spPr>
          <a:xfrm>
            <a:off x="1630111" y="3199796"/>
            <a:ext cx="8205261" cy="2919095"/>
          </a:xfrm>
          <a:prstGeom prst="rect">
            <a:avLst/>
          </a:prstGeom>
          <a:noFill/>
          <a:ln>
            <a:noFill/>
          </a:ln>
        </p:spPr>
        <p:txBody>
          <a:bodyPr wrap="square" lIns="180000" tIns="180000" rIns="180000" bIns="180000" rtlCol="0">
            <a:spAutoFit/>
          </a:bodyPr>
          <a:p>
            <a:pPr>
              <a:lnSpc>
                <a:spcPct val="130000"/>
              </a:lnSpc>
            </a:pPr>
            <a:r>
              <a:rPr lang="en-US" altLang="zh-CN" sz="1600" spc="100" dirty="0">
                <a:latin typeface="+mn-ea"/>
              </a:rPr>
              <a:t>redis</a:t>
            </a:r>
            <a:r>
              <a:rPr lang="zh-CN" altLang="en-US" sz="1600" spc="100" dirty="0">
                <a:latin typeface="+mn-ea"/>
              </a:rPr>
              <a:t>作为缓存数据库，对于 Redis 存储所采用的数据结构，因为除需要存储原始键值对外，还需要对数据访问时的当前时间戳、数据温度因此考虑采用 hash 的数据结构来存储。</a:t>
            </a:r>
            <a:endParaRPr lang="zh-CN" altLang="en-US" sz="1600" spc="100" dirty="0">
              <a:latin typeface="+mn-ea"/>
            </a:endParaRPr>
          </a:p>
          <a:p>
            <a:pPr>
              <a:lnSpc>
                <a:spcPct val="130000"/>
              </a:lnSpc>
            </a:pPr>
            <a:r>
              <a:rPr lang="zh-CN" altLang="en-US" sz="1600" spc="100" dirty="0">
                <a:latin typeface="+mn-ea"/>
              </a:rPr>
              <a:t>将需要访问业务单位信息和三个属性字段封装成对象，存入到</a:t>
            </a:r>
            <a:r>
              <a:rPr lang="en-US" altLang="zh-CN" sz="1600" spc="100" dirty="0">
                <a:latin typeface="+mn-ea"/>
              </a:rPr>
              <a:t>reids</a:t>
            </a:r>
            <a:r>
              <a:rPr lang="zh-CN" altLang="en-US" sz="1600" spc="100" dirty="0">
                <a:latin typeface="+mn-ea"/>
              </a:rPr>
              <a:t>在后续访问会提高温度值并返回结果。</a:t>
            </a:r>
            <a:endParaRPr lang="zh-CN" altLang="en-US" sz="1600" spc="100" dirty="0">
              <a:latin typeface="+mn-ea"/>
            </a:endParaRPr>
          </a:p>
          <a:p>
            <a:pPr>
              <a:lnSpc>
                <a:spcPct val="130000"/>
              </a:lnSpc>
            </a:pPr>
            <a:r>
              <a:rPr lang="zh-CN" altLang="en-US" sz="1600" spc="100" dirty="0">
                <a:latin typeface="+mn-ea"/>
                <a:sym typeface="+mn-ea"/>
              </a:rPr>
              <a:t>为贴合实际需求，只需将冷却系数设为一个合适值，来衡量数据温度即可，本研究将冷却系数设置为</a:t>
            </a:r>
            <a:r>
              <a:rPr lang="en-US" altLang="zh-CN" sz="1600" spc="100" dirty="0">
                <a:latin typeface="+mn-ea"/>
                <a:sym typeface="+mn-ea"/>
              </a:rPr>
              <a:t>0.2</a:t>
            </a:r>
            <a:r>
              <a:rPr lang="zh-CN" altLang="en-US" sz="1600" spc="100" dirty="0">
                <a:latin typeface="+mn-ea"/>
                <a:sym typeface="+mn-ea"/>
              </a:rPr>
              <a:t>，初始温度设置为</a:t>
            </a:r>
            <a:r>
              <a:rPr lang="en-US" altLang="zh-CN" sz="1600" spc="100" dirty="0">
                <a:latin typeface="+mn-ea"/>
                <a:sym typeface="+mn-ea"/>
              </a:rPr>
              <a:t>1</a:t>
            </a:r>
            <a:r>
              <a:rPr lang="zh-CN" altLang="en-US" sz="1600" spc="100" dirty="0">
                <a:latin typeface="+mn-ea"/>
                <a:sym typeface="+mn-ea"/>
              </a:rPr>
              <a:t>，且每次命中增加温度为</a:t>
            </a:r>
            <a:r>
              <a:rPr lang="en-US" altLang="zh-CN" sz="1600" spc="100" dirty="0">
                <a:latin typeface="+mn-ea"/>
                <a:sym typeface="+mn-ea"/>
              </a:rPr>
              <a:t>1</a:t>
            </a:r>
            <a:r>
              <a:rPr lang="zh-CN" altLang="en-US" sz="1600" spc="100" dirty="0">
                <a:latin typeface="+mn-ea"/>
                <a:sym typeface="+mn-ea"/>
              </a:rPr>
              <a:t>，这样</a:t>
            </a:r>
            <a:r>
              <a:rPr lang="en-US" altLang="zh-CN" sz="1600" spc="100" dirty="0">
                <a:latin typeface="+mn-ea"/>
                <a:sym typeface="+mn-ea"/>
              </a:rPr>
              <a:t>24</a:t>
            </a:r>
            <a:r>
              <a:rPr lang="zh-CN" altLang="en-US" sz="1600" spc="100" dirty="0">
                <a:latin typeface="+mn-ea"/>
                <a:sym typeface="+mn-ea"/>
              </a:rPr>
              <a:t>小时未命中则温度趋近于</a:t>
            </a:r>
            <a:r>
              <a:rPr lang="en-US" altLang="zh-CN" sz="1600" spc="100" dirty="0">
                <a:latin typeface="+mn-ea"/>
                <a:sym typeface="+mn-ea"/>
              </a:rPr>
              <a:t>0</a:t>
            </a:r>
            <a:r>
              <a:rPr lang="zh-CN" altLang="en-US" sz="1600" spc="100" dirty="0">
                <a:latin typeface="+mn-ea"/>
                <a:sym typeface="+mn-ea"/>
              </a:rPr>
              <a:t>。</a:t>
            </a:r>
            <a:endParaRPr lang="zh-CN" altLang="en-US" sz="1600" spc="100" dirty="0">
              <a:latin typeface="+mn-ea"/>
              <a:sym typeface="+mn-ea"/>
            </a:endParaRPr>
          </a:p>
        </p:txBody>
      </p:sp>
      <p:pic>
        <p:nvPicPr>
          <p:cNvPr id="7" name="图片 6"/>
          <p:cNvPicPr>
            <a:picLocks noChangeAspect="1"/>
          </p:cNvPicPr>
          <p:nvPr>
            <p:custDataLst>
              <p:tags r:id="rId3"/>
            </p:custDataLst>
          </p:nvPr>
        </p:nvPicPr>
        <p:blipFill>
          <a:blip r:embed="rId4"/>
          <a:stretch>
            <a:fillRect/>
          </a:stretch>
        </p:blipFill>
        <p:spPr>
          <a:xfrm>
            <a:off x="1551940" y="687070"/>
            <a:ext cx="8361680" cy="264858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commondata" val="eyJoZGlkIjoiODFlMDhjODhkMzYyNzU3NmUxMzM5MGNhODYwZTJhM2QifQ=="/>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3184</Words>
  <Application>WPS 演示</Application>
  <PresentationFormat>宽屏</PresentationFormat>
  <Paragraphs>242</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宋体</vt:lpstr>
      <vt:lpstr>Wingdings</vt:lpstr>
      <vt:lpstr>Arial Unicode MS</vt:lpstr>
      <vt:lpstr>Calibri</vt:lpstr>
      <vt:lpstr>微软雅黑</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gao</dc:creator>
  <cp:lastModifiedBy>WPS_1607953300</cp:lastModifiedBy>
  <cp:revision>6</cp:revision>
  <dcterms:created xsi:type="dcterms:W3CDTF">2023-08-09T12:44:00Z</dcterms:created>
  <dcterms:modified xsi:type="dcterms:W3CDTF">2024-08-28T02:27:14Z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2052-12.1.0.16120</vt:lpwstr>
  </property>
</Properties>
</file>