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han%20Chen\Desktop\&#26032;&#24314;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 b="1"/>
              <a:t>Comparisons of Three</a:t>
            </a:r>
            <a:r>
              <a:rPr lang="en-US" altLang="zh-CN" sz="1200" b="1" baseline="0"/>
              <a:t> NBA Champion Dynasties</a:t>
            </a:r>
          </a:p>
          <a:p>
            <a:pPr>
              <a:defRPr b="1"/>
            </a:pPr>
            <a:r>
              <a:rPr lang="en-US" altLang="zh-CN" sz="1200" b="1" baseline="0"/>
              <a:t>Similarities</a:t>
            </a:r>
            <a:endParaRPr lang="en-US" altLang="zh-CN" sz="12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Sheet5!$A$7</c:f>
              <c:strCache>
                <c:ptCount val="1"/>
                <c:pt idx="0">
                  <c:v>2016 Golden State Warriors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Sheet5!$B$6:$F$6</c:f>
              <c:strCache>
                <c:ptCount val="5"/>
                <c:pt idx="0">
                  <c:v>Average Points </c:v>
                </c:pt>
                <c:pt idx="1">
                  <c:v>Field Goal Made</c:v>
                </c:pt>
                <c:pt idx="2">
                  <c:v>Rebounds</c:v>
                </c:pt>
                <c:pt idx="3">
                  <c:v>Assists</c:v>
                </c:pt>
                <c:pt idx="4">
                  <c:v>Steals</c:v>
                </c:pt>
              </c:strCache>
            </c:strRef>
          </c:cat>
          <c:val>
            <c:numRef>
              <c:f>Sheet5!$B$7:$F$7</c:f>
              <c:numCache>
                <c:formatCode>General</c:formatCode>
                <c:ptCount val="5"/>
                <c:pt idx="0">
                  <c:v>114.9</c:v>
                </c:pt>
                <c:pt idx="1">
                  <c:v>42.5</c:v>
                </c:pt>
                <c:pt idx="2">
                  <c:v>46.2</c:v>
                </c:pt>
                <c:pt idx="3">
                  <c:v>28.9</c:v>
                </c:pt>
                <c:pt idx="4">
                  <c:v>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BD-48DB-831C-837D26C2F759}"/>
            </c:ext>
          </c:extLst>
        </c:ser>
        <c:ser>
          <c:idx val="1"/>
          <c:order val="1"/>
          <c:tx>
            <c:strRef>
              <c:f>Sheet5!$A$8</c:f>
              <c:strCache>
                <c:ptCount val="1"/>
                <c:pt idx="0">
                  <c:v>2002 Los Angeles Lakers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Sheet5!$B$6:$F$6</c:f>
              <c:strCache>
                <c:ptCount val="5"/>
                <c:pt idx="0">
                  <c:v>Average Points </c:v>
                </c:pt>
                <c:pt idx="1">
                  <c:v>Field Goal Made</c:v>
                </c:pt>
                <c:pt idx="2">
                  <c:v>Rebounds</c:v>
                </c:pt>
                <c:pt idx="3">
                  <c:v>Assists</c:v>
                </c:pt>
                <c:pt idx="4">
                  <c:v>Steals</c:v>
                </c:pt>
              </c:strCache>
            </c:strRef>
          </c:cat>
          <c:val>
            <c:numRef>
              <c:f>Sheet5!$B$8:$F$8</c:f>
              <c:numCache>
                <c:formatCode>General</c:formatCode>
                <c:ptCount val="5"/>
                <c:pt idx="0">
                  <c:v>101.3</c:v>
                </c:pt>
                <c:pt idx="1">
                  <c:v>38.4</c:v>
                </c:pt>
                <c:pt idx="2">
                  <c:v>44.3</c:v>
                </c:pt>
                <c:pt idx="3">
                  <c:v>23</c:v>
                </c:pt>
                <c:pt idx="4">
                  <c:v>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BD-48DB-831C-837D26C2F759}"/>
            </c:ext>
          </c:extLst>
        </c:ser>
        <c:ser>
          <c:idx val="2"/>
          <c:order val="2"/>
          <c:tx>
            <c:strRef>
              <c:f>Sheet5!$A$9</c:f>
              <c:strCache>
                <c:ptCount val="1"/>
                <c:pt idx="0">
                  <c:v>1990 Chicago Bulls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Sheet5!$B$6:$F$6</c:f>
              <c:strCache>
                <c:ptCount val="5"/>
                <c:pt idx="0">
                  <c:v>Average Points </c:v>
                </c:pt>
                <c:pt idx="1">
                  <c:v>Field Goal Made</c:v>
                </c:pt>
                <c:pt idx="2">
                  <c:v>Rebounds</c:v>
                </c:pt>
                <c:pt idx="3">
                  <c:v>Assists</c:v>
                </c:pt>
                <c:pt idx="4">
                  <c:v>Steals</c:v>
                </c:pt>
              </c:strCache>
            </c:strRef>
          </c:cat>
          <c:val>
            <c:numRef>
              <c:f>Sheet5!$B$9:$F$9</c:f>
              <c:numCache>
                <c:formatCode>General</c:formatCode>
                <c:ptCount val="5"/>
                <c:pt idx="0">
                  <c:v>103.1</c:v>
                </c:pt>
                <c:pt idx="1">
                  <c:v>40</c:v>
                </c:pt>
                <c:pt idx="2">
                  <c:v>45.1</c:v>
                </c:pt>
                <c:pt idx="3">
                  <c:v>26.1</c:v>
                </c:pt>
                <c:pt idx="4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BD-48DB-831C-837D26C2F7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1051648"/>
        <c:axId val="889733488"/>
      </c:barChart>
      <c:catAx>
        <c:axId val="1031051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89733488"/>
        <c:crossesAt val="0"/>
        <c:auto val="1"/>
        <c:lblAlgn val="ctr"/>
        <c:lblOffset val="100"/>
        <c:noMultiLvlLbl val="0"/>
      </c:catAx>
      <c:valAx>
        <c:axId val="889733488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1051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EDFA-4DD3-4EA6-9AC1-F7A34ED0C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538E3-14FE-4615-8300-20B6593FB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6CD3E-98CD-477E-A032-E8818ED7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62E03-9EFE-400A-887A-8245DA41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49777-5BCB-43BA-A963-C1EEEED0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BB48-6CFE-4EBF-A2C6-404B10F2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81949-35F0-4410-AE56-F28220CF4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B1156-B50C-4919-B79C-A5501482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1844F-032A-462E-A0B0-5E189EEC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A1806-E81F-430A-8C2E-DB210B5B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72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B0C52-E80A-4E8E-99C0-C7532B815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5D6CA-459D-4762-90DB-0270D012D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140DC-222D-49FE-B3F0-F3008665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389C3-78C4-4E86-8828-74C65D11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CC4EA-D946-48C2-9CCE-F6A1D805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0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2703-E7CD-4BF8-89D0-B73F4062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12EA8-4028-4E48-8868-6E7751791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8C788-272E-4120-BCD1-9F3DD1A7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4ECEE-B5D2-4FFF-AFE7-D68806BD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31F0E-F78D-4121-8CAB-63F23157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91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1631-2D9B-4E0B-AA0E-667B7CF8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F726F-30A2-42AD-8CC8-BC6E61F7D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7DB47-CC9C-4BC0-BB5B-C49158E7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2B3A2-302D-4C36-83C7-2672E30E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B6BF8-764A-4EEC-8E28-3D19C309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0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CBE6-EF26-460D-BDB6-8C1BD429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64A1-3FB6-4B45-ADEA-1B95104AA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02966-AF4B-4493-B1A9-AB83AC87A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E2A8D-24D3-4DF5-BAD9-1DA14FBA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1D6FD-DD36-4CEC-850B-3C1D4CB8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DE01D-337F-4B4F-8EA2-3FFA5DDC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74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16EA-6E3C-4850-B26C-AA7AC23B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112AD-8412-40A6-B57F-FB7EF9080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66E90-30AD-4CC2-AEC9-77A0B0628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C6957-A8E1-4198-8C89-5B09F649F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F7C1C-0623-407E-B98E-A2774CA77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1D4BF-F691-430C-841D-773C9044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1BA06F-58DA-4417-AE00-9E6A5209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E3391-E8C0-4199-AF4F-1AB0909E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63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7333-B00C-4006-8FB2-5ACE8206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EEA0B-1F5B-4930-B96F-81231FC6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CC41A-8D59-4545-80AF-79C9AA03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519CC-B911-4FFB-B454-80931AA2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3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FA0C2-5129-4B35-A5BD-CF293A11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CA9D9-6945-441F-95E4-44551C18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54BC2-2624-4205-A7A5-E091AD35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0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DFD3-C6B7-4E8D-8853-DAF4907E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D98B1-F28C-4ED0-8D9E-7AA351B80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757A5-359F-41D6-B80A-866CB9018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FF78A-C8C6-47FE-9E99-6989134B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E095-46D8-4F74-A638-11FCB631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4B5EF-C92D-4439-818B-40A1354D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01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3126-4D1F-4D38-A249-CD2DB398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B3035-828F-4EDE-BDDB-A9160DF93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3694E-6265-496E-89C3-035265F7C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B6F62-E9E3-49A8-855F-84FB4095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32DB-D8AE-4D2A-AA73-19C5F6220F46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D994D-9119-4222-8446-C5D478C3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49B57-CA48-489E-A0CF-20D75BB2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76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FCA37-66B7-4FB6-A558-96EE229A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595EB-AED4-4243-8F72-FC302129E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A8B43-B126-4E67-950B-3E7BB5D0B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B32DB-D8AE-4D2A-AA73-19C5F6220F46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7B07E-A254-4FD7-AF63-B6DD7C0B4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E94C-E254-4754-A12C-B13341B3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3298-4763-4597-9ED9-A99460B86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07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2A5FD07-A671-4A49-9EC6-6D4BFD6113F8}"/>
              </a:ext>
            </a:extLst>
          </p:cNvPr>
          <p:cNvGrpSpPr/>
          <p:nvPr/>
        </p:nvGrpSpPr>
        <p:grpSpPr>
          <a:xfrm>
            <a:off x="390060" y="48638"/>
            <a:ext cx="11958124" cy="6846196"/>
            <a:chOff x="360877" y="11804"/>
            <a:chExt cx="11958124" cy="684619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EA8FC49-138C-4BB0-8E92-71ABF108F0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62992" y="3618000"/>
              <a:ext cx="4454778" cy="3240000"/>
              <a:chOff x="6648291" y="3499753"/>
              <a:chExt cx="4700833" cy="3418957"/>
            </a:xfrm>
          </p:grpSpPr>
          <p:graphicFrame>
            <p:nvGraphicFramePr>
              <p:cNvPr id="6" name="Object 5">
                <a:extLst>
                  <a:ext uri="{FF2B5EF4-FFF2-40B4-BE49-F238E27FC236}">
                    <a16:creationId xmlns:a16="http://schemas.microsoft.com/office/drawing/2014/main" id="{15C22951-CA62-4F71-9119-DCA81A2435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6074083"/>
                  </p:ext>
                </p:extLst>
              </p:nvPr>
            </p:nvGraphicFramePr>
            <p:xfrm>
              <a:off x="6648291" y="3499753"/>
              <a:ext cx="4700833" cy="34189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2" name="Graph" r:id="rId3" imgW="4023360" imgH="2926080" progId="Origin50.Graph">
                      <p:embed/>
                    </p:oleObj>
                  </mc:Choice>
                  <mc:Fallback>
                    <p:oleObj name="Graph" r:id="rId3" imgW="4023360" imgH="2926080" progId="Origin50.Graph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6648291" y="3499753"/>
                            <a:ext cx="4700833" cy="341895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Arrow: Curved Up 23">
                <a:extLst>
                  <a:ext uri="{FF2B5EF4-FFF2-40B4-BE49-F238E27FC236}">
                    <a16:creationId xmlns:a16="http://schemas.microsoft.com/office/drawing/2014/main" id="{9DE034A8-8371-491F-8D8D-A40B01ACB86B}"/>
                  </a:ext>
                </a:extLst>
              </p:cNvPr>
              <p:cNvSpPr/>
              <p:nvPr/>
            </p:nvSpPr>
            <p:spPr>
              <a:xfrm>
                <a:off x="7952509" y="4036291"/>
                <a:ext cx="2530764" cy="685338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AE24D5C-55E6-4245-89D2-DACFB2B156E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62993" y="589045"/>
              <a:ext cx="4454777" cy="3240000"/>
              <a:chOff x="6648291" y="159063"/>
              <a:chExt cx="4633234" cy="3369792"/>
            </a:xfrm>
          </p:grpSpPr>
          <p:graphicFrame>
            <p:nvGraphicFramePr>
              <p:cNvPr id="2" name="Object 1">
                <a:extLst>
                  <a:ext uri="{FF2B5EF4-FFF2-40B4-BE49-F238E27FC236}">
                    <a16:creationId xmlns:a16="http://schemas.microsoft.com/office/drawing/2014/main" id="{7DF9D315-E690-4F44-8A05-5B6EB0A8711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5550778"/>
                  </p:ext>
                </p:extLst>
              </p:nvPr>
            </p:nvGraphicFramePr>
            <p:xfrm>
              <a:off x="6648291" y="159063"/>
              <a:ext cx="4633234" cy="33697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3" name="Graph" r:id="rId5" imgW="4023360" imgH="2926080" progId="Origin50.Graph">
                      <p:embed/>
                    </p:oleObj>
                  </mc:Choice>
                  <mc:Fallback>
                    <p:oleObj name="Graph" r:id="rId5" imgW="4023360" imgH="2926080" progId="Origin50.Graph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6648291" y="159063"/>
                            <a:ext cx="4633234" cy="336979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4C815C83-D607-486B-A0E8-BD2B7E343410}"/>
                  </a:ext>
                </a:extLst>
              </p:cNvPr>
              <p:cNvSpPr/>
              <p:nvPr/>
            </p:nvSpPr>
            <p:spPr>
              <a:xfrm rot="1102284">
                <a:off x="7909121" y="938673"/>
                <a:ext cx="2507117" cy="2880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6272D9-6058-4070-B4AA-59C57B00C31C}"/>
                </a:ext>
              </a:extLst>
            </p:cNvPr>
            <p:cNvSpPr txBox="1"/>
            <p:nvPr/>
          </p:nvSpPr>
          <p:spPr>
            <a:xfrm>
              <a:off x="1757762" y="11804"/>
              <a:ext cx="93010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/>
                <a:t>How Data Science will affect Basketball Game?</a:t>
              </a:r>
              <a:endParaRPr lang="zh-CN" altLang="en-US" sz="3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FBD5AA-41A8-4EF1-8672-AD01DC918C4B}"/>
                </a:ext>
              </a:extLst>
            </p:cNvPr>
            <p:cNvSpPr txBox="1"/>
            <p:nvPr/>
          </p:nvSpPr>
          <p:spPr>
            <a:xfrm>
              <a:off x="9411855" y="1477080"/>
              <a:ext cx="27801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/>
                <a:t>10 years (2008-2018) field goal data shows that </a:t>
              </a:r>
              <a:r>
                <a:rPr lang="en-US" altLang="zh-CN" b="1" dirty="0">
                  <a:solidFill>
                    <a:srgbClr val="FF0000"/>
                  </a:solidFill>
                </a:rPr>
                <a:t>the closer, the higher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55FBEB9-FF8B-4666-8F3C-FA77C49D7340}"/>
                </a:ext>
              </a:extLst>
            </p:cNvPr>
            <p:cNvGrpSpPr/>
            <p:nvPr/>
          </p:nvGrpSpPr>
          <p:grpSpPr>
            <a:xfrm>
              <a:off x="360877" y="1262845"/>
              <a:ext cx="4633234" cy="4972424"/>
              <a:chOff x="360877" y="1262845"/>
              <a:chExt cx="4633234" cy="4972424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EA77595-6049-4DD9-9855-DA1B8F8D63FA}"/>
                  </a:ext>
                </a:extLst>
              </p:cNvPr>
              <p:cNvGrpSpPr/>
              <p:nvPr/>
            </p:nvGrpSpPr>
            <p:grpSpPr>
              <a:xfrm>
                <a:off x="360877" y="1262845"/>
                <a:ext cx="4633234" cy="4972424"/>
                <a:chOff x="775277" y="606663"/>
                <a:chExt cx="5079947" cy="5414889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AC78ACEB-6870-4236-AB4A-80A7ACE11F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607806" y="774134"/>
                  <a:ext cx="5414889" cy="5079947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B4A6286E-C83C-4EEA-A7F5-21E412CBF8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58284" y="1649385"/>
                  <a:ext cx="0" cy="74758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D312B59-BDE1-4E8F-9FA3-3F61DF34D8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94770" y="2148396"/>
                  <a:ext cx="0" cy="248574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9880758-CF69-46A7-B073-D2E11D28B0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5632" y="1948648"/>
                  <a:ext cx="0" cy="248574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F702ACB-11EF-4704-9C00-490A3700F3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16532" y="1649385"/>
                  <a:ext cx="0" cy="248574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40053A6C-CF08-4354-B9ED-C269C23394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58284" y="2272683"/>
                  <a:ext cx="43648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2496759E-62B0-411C-8DD5-6B9D9C920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58284" y="2059618"/>
                  <a:ext cx="1026446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17622034-E002-4F7E-9649-B35D7FED7A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58284" y="1773672"/>
                  <a:ext cx="2558248" cy="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43514FA-DBB0-4F86-97E2-2EAA4D8952EB}"/>
                    </a:ext>
                  </a:extLst>
                </p:cNvPr>
                <p:cNvSpPr txBox="1"/>
                <p:nvPr/>
              </p:nvSpPr>
              <p:spPr>
                <a:xfrm>
                  <a:off x="1825932" y="2099583"/>
                  <a:ext cx="10564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accent1"/>
                      </a:solidFill>
                    </a:rPr>
                    <a:t>4 Feet</a:t>
                  </a:r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F4D0531-3638-4582-907F-620C85FF073F}"/>
                    </a:ext>
                  </a:extLst>
                </p:cNvPr>
                <p:cNvSpPr txBox="1"/>
                <p:nvPr/>
              </p:nvSpPr>
              <p:spPr>
                <a:xfrm>
                  <a:off x="2378952" y="1838511"/>
                  <a:ext cx="1056433" cy="402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accent1"/>
                      </a:solidFill>
                    </a:rPr>
                    <a:t>10 Feet</a:t>
                  </a:r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015774F-DFD3-44C4-9C1E-A9FF1D46DC38}"/>
                    </a:ext>
                  </a:extLst>
                </p:cNvPr>
                <p:cNvSpPr txBox="1"/>
                <p:nvPr/>
              </p:nvSpPr>
              <p:spPr>
                <a:xfrm>
                  <a:off x="3939323" y="1589006"/>
                  <a:ext cx="10564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accent1"/>
                      </a:solidFill>
                    </a:rPr>
                    <a:t>24 Feet</a:t>
                  </a:r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143EBE7-69EF-44E3-A5E8-2B8BC146C1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28525" y="4738975"/>
                <a:ext cx="357808" cy="3427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76F0652-B45D-49D4-BCB4-EFA3772A348D}"/>
                  </a:ext>
                </a:extLst>
              </p:cNvPr>
              <p:cNvSpPr txBox="1"/>
              <p:nvPr/>
            </p:nvSpPr>
            <p:spPr>
              <a:xfrm>
                <a:off x="3315854" y="4928725"/>
                <a:ext cx="1450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1"/>
                    </a:solidFill>
                  </a:rPr>
                  <a:t>3-point line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C63A65-E241-4103-B0F0-EF429B19E34B}"/>
                </a:ext>
              </a:extLst>
            </p:cNvPr>
            <p:cNvSpPr txBox="1"/>
            <p:nvPr/>
          </p:nvSpPr>
          <p:spPr>
            <a:xfrm>
              <a:off x="9411855" y="4402713"/>
              <a:ext cx="29071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Combine the probability with the return, it shows </a:t>
              </a:r>
              <a:r>
                <a:rPr lang="en-US" altLang="zh-CN" b="1" dirty="0">
                  <a:solidFill>
                    <a:srgbClr val="FF0000"/>
                  </a:solidFill>
                </a:rPr>
                <a:t>expectation is polarized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F538F3A-D923-41B2-8756-5CDB431A33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1580" y="3829045"/>
              <a:ext cx="439987" cy="1036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73F409-CF40-4531-9595-E67D2438CCBE}"/>
                </a:ext>
              </a:extLst>
            </p:cNvPr>
            <p:cNvSpPr txBox="1"/>
            <p:nvPr/>
          </p:nvSpPr>
          <p:spPr>
            <a:xfrm>
              <a:off x="1291086" y="4712370"/>
              <a:ext cx="1450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Basket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092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B121586-4DCD-4A2F-8E86-AAC3F70052B9}"/>
              </a:ext>
            </a:extLst>
          </p:cNvPr>
          <p:cNvGrpSpPr/>
          <p:nvPr/>
        </p:nvGrpSpPr>
        <p:grpSpPr>
          <a:xfrm>
            <a:off x="198856" y="11804"/>
            <a:ext cx="11794288" cy="6397762"/>
            <a:chOff x="198856" y="11804"/>
            <a:chExt cx="11794288" cy="63977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CD2468-24B1-4DE7-8694-89604520B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2240" y="3005190"/>
              <a:ext cx="6160904" cy="3404376"/>
            </a:xfrm>
            <a:prstGeom prst="rect">
              <a:avLst/>
            </a:prstGeom>
          </p:spPr>
        </p:pic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28720C6A-171D-499F-94A3-EB9595EFEC5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70915491"/>
                </p:ext>
              </p:extLst>
            </p:nvPr>
          </p:nvGraphicFramePr>
          <p:xfrm>
            <a:off x="198856" y="1079408"/>
            <a:ext cx="5095875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7B8EBB-B3EB-4AA9-AF73-6E769DB3B2DE}"/>
                </a:ext>
              </a:extLst>
            </p:cNvPr>
            <p:cNvSpPr txBox="1"/>
            <p:nvPr/>
          </p:nvSpPr>
          <p:spPr>
            <a:xfrm>
              <a:off x="1757761" y="11804"/>
              <a:ext cx="96029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/>
                <a:t>Is the Game Strategy being changed by Data Science?</a:t>
              </a:r>
              <a:endParaRPr lang="zh-CN" altLang="en-US" sz="32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C17AA93-589D-409D-82F1-F80DDBDF5E68}"/>
                </a:ext>
              </a:extLst>
            </p:cNvPr>
            <p:cNvSpPr txBox="1"/>
            <p:nvPr/>
          </p:nvSpPr>
          <p:spPr>
            <a:xfrm>
              <a:off x="370880" y="4245713"/>
              <a:ext cx="3251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High average points, rebounds and assists are still important to win a championship. </a:t>
              </a:r>
              <a:endParaRPr lang="zh-CN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71DD4BD-1ECA-4576-BA11-73EF5597D398}"/>
                </a:ext>
              </a:extLst>
            </p:cNvPr>
            <p:cNvSpPr txBox="1"/>
            <p:nvPr/>
          </p:nvSpPr>
          <p:spPr>
            <a:xfrm>
              <a:off x="8491070" y="1804677"/>
              <a:ext cx="3192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More 3-point shoots and more Defensive rebounds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625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6705BF5-D8CE-40F0-B044-12989A02A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19" y="1167224"/>
            <a:ext cx="4684610" cy="41612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4030196-1072-42E5-9DF5-51CC7744A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013" y="1167224"/>
            <a:ext cx="5471634" cy="42675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8C3B8A-7814-4D1A-A048-365370D109F4}"/>
              </a:ext>
            </a:extLst>
          </p:cNvPr>
          <p:cNvSpPr txBox="1"/>
          <p:nvPr/>
        </p:nvSpPr>
        <p:spPr>
          <a:xfrm>
            <a:off x="2317072" y="239697"/>
            <a:ext cx="7075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/>
              <a:t>Different Types of Players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2547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EAB623-9CF2-4381-B682-5BA669EC6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12" y="1376362"/>
            <a:ext cx="6276975" cy="4105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A624D-529A-4EF6-B4E2-72B9C62BCAB6}"/>
              </a:ext>
            </a:extLst>
          </p:cNvPr>
          <p:cNvSpPr txBox="1"/>
          <p:nvPr/>
        </p:nvSpPr>
        <p:spPr>
          <a:xfrm>
            <a:off x="1551710" y="609600"/>
            <a:ext cx="9642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NBA </a:t>
            </a:r>
            <a:r>
              <a:rPr lang="en-US" altLang="zh-CN" sz="3000" dirty="0"/>
              <a:t>International</a:t>
            </a:r>
            <a:r>
              <a:rPr lang="en-US" altLang="zh-CN" sz="3200" dirty="0"/>
              <a:t> Players Distribution</a:t>
            </a:r>
            <a:endParaRPr lang="zh-CN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390F60-D97D-493E-931B-AB5B62C57F3F}"/>
              </a:ext>
            </a:extLst>
          </p:cNvPr>
          <p:cNvSpPr txBox="1"/>
          <p:nvPr/>
        </p:nvSpPr>
        <p:spPr>
          <a:xfrm>
            <a:off x="8377382" y="1893455"/>
            <a:ext cx="766618" cy="3694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40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52A2FC-779F-47C3-B348-6C7F1E2E4FD5}"/>
              </a:ext>
            </a:extLst>
          </p:cNvPr>
          <p:cNvGrpSpPr/>
          <p:nvPr/>
        </p:nvGrpSpPr>
        <p:grpSpPr>
          <a:xfrm>
            <a:off x="234814" y="120992"/>
            <a:ext cx="11738674" cy="6528883"/>
            <a:chOff x="234814" y="120992"/>
            <a:chExt cx="11738674" cy="652888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7572C2F-120B-42EF-8D06-5AA17D0271D0}"/>
                </a:ext>
              </a:extLst>
            </p:cNvPr>
            <p:cNvGrpSpPr/>
            <p:nvPr/>
          </p:nvGrpSpPr>
          <p:grpSpPr>
            <a:xfrm>
              <a:off x="234814" y="882313"/>
              <a:ext cx="3774088" cy="2468880"/>
              <a:chOff x="160637" y="258242"/>
              <a:chExt cx="3774088" cy="246888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DFF91B1-73FE-4E4B-9BCC-FF363E8C61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95"/>
              <a:stretch/>
            </p:blipFill>
            <p:spPr>
              <a:xfrm>
                <a:off x="160637" y="258242"/>
                <a:ext cx="3774088" cy="246888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DD73F4-4BC5-4AD2-9635-F3B3ED735D22}"/>
                  </a:ext>
                </a:extLst>
              </p:cNvPr>
              <p:cNvSpPr txBox="1"/>
              <p:nvPr/>
            </p:nvSpPr>
            <p:spPr>
              <a:xfrm>
                <a:off x="3431540" y="568960"/>
                <a:ext cx="365760" cy="1828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17B5040-5E37-441B-AF77-F1A077061C64}"/>
                </a:ext>
              </a:extLst>
            </p:cNvPr>
            <p:cNvGrpSpPr/>
            <p:nvPr/>
          </p:nvGrpSpPr>
          <p:grpSpPr>
            <a:xfrm>
              <a:off x="294863" y="3951633"/>
              <a:ext cx="3774088" cy="2468880"/>
              <a:chOff x="294863" y="3951633"/>
              <a:chExt cx="3774088" cy="2468880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BDD834E-E58E-416B-BBE5-0C45BEA9BC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95"/>
              <a:stretch/>
            </p:blipFill>
            <p:spPr>
              <a:xfrm>
                <a:off x="294863" y="3951633"/>
                <a:ext cx="3774088" cy="246888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E21155-AF8D-45AD-97A2-C7BD9D62035A}"/>
                  </a:ext>
                </a:extLst>
              </p:cNvPr>
              <p:cNvSpPr txBox="1"/>
              <p:nvPr/>
            </p:nvSpPr>
            <p:spPr>
              <a:xfrm>
                <a:off x="3567109" y="4281987"/>
                <a:ext cx="365760" cy="1828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1A1323E-E6E2-4B6A-BFF4-009C20BA64AD}"/>
                </a:ext>
              </a:extLst>
            </p:cNvPr>
            <p:cNvGrpSpPr/>
            <p:nvPr/>
          </p:nvGrpSpPr>
          <p:grpSpPr>
            <a:xfrm>
              <a:off x="7865739" y="3862010"/>
              <a:ext cx="4048095" cy="2648126"/>
              <a:chOff x="3932869" y="1846053"/>
              <a:chExt cx="4048095" cy="264812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8E1B0C0-1332-4DEF-8233-96224A4C2D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95"/>
              <a:stretch/>
            </p:blipFill>
            <p:spPr>
              <a:xfrm>
                <a:off x="3932869" y="1846053"/>
                <a:ext cx="4048095" cy="2648126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6CF613-527B-40AA-B704-AC60B791DC65}"/>
                  </a:ext>
                </a:extLst>
              </p:cNvPr>
              <p:cNvSpPr txBox="1"/>
              <p:nvPr/>
            </p:nvSpPr>
            <p:spPr>
              <a:xfrm>
                <a:off x="7479659" y="2194560"/>
                <a:ext cx="365760" cy="1828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F115996-0B21-49CF-B08A-35B2A2513543}"/>
                </a:ext>
              </a:extLst>
            </p:cNvPr>
            <p:cNvGrpSpPr/>
            <p:nvPr/>
          </p:nvGrpSpPr>
          <p:grpSpPr>
            <a:xfrm>
              <a:off x="7925393" y="703067"/>
              <a:ext cx="4048095" cy="2648126"/>
              <a:chOff x="7865739" y="291188"/>
              <a:chExt cx="4048095" cy="264812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A31D574-5185-4EF3-B429-3A5125E343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95"/>
              <a:stretch/>
            </p:blipFill>
            <p:spPr>
              <a:xfrm>
                <a:off x="7865739" y="291188"/>
                <a:ext cx="4048095" cy="2648126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D1F0EC-46AC-436E-B1D5-D1153B03F105}"/>
                  </a:ext>
                </a:extLst>
              </p:cNvPr>
              <p:cNvSpPr txBox="1"/>
              <p:nvPr/>
            </p:nvSpPr>
            <p:spPr>
              <a:xfrm>
                <a:off x="11406147" y="660400"/>
                <a:ext cx="365760" cy="1828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E02ADAC-FE34-47A5-AC27-BDC3ABD5977D}"/>
                </a:ext>
              </a:extLst>
            </p:cNvPr>
            <p:cNvGrpSpPr/>
            <p:nvPr/>
          </p:nvGrpSpPr>
          <p:grpSpPr>
            <a:xfrm>
              <a:off x="4348963" y="2142741"/>
              <a:ext cx="3774088" cy="2468880"/>
              <a:chOff x="7865739" y="3733219"/>
              <a:chExt cx="3774088" cy="246888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9F77487-26CF-46E1-9EE5-59B64C8B5A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9695"/>
              <a:stretch/>
            </p:blipFill>
            <p:spPr>
              <a:xfrm>
                <a:off x="7865739" y="3733219"/>
                <a:ext cx="3774088" cy="246888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4CEBCA-596A-4DD5-8B30-81F234777E89}"/>
                  </a:ext>
                </a:extLst>
              </p:cNvPr>
              <p:cNvSpPr txBox="1"/>
              <p:nvPr/>
            </p:nvSpPr>
            <p:spPr>
              <a:xfrm>
                <a:off x="11131827" y="4048307"/>
                <a:ext cx="365760" cy="1828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F5EE9C-76A9-4ACD-A046-A44960F5A353}"/>
                </a:ext>
              </a:extLst>
            </p:cNvPr>
            <p:cNvSpPr txBox="1"/>
            <p:nvPr/>
          </p:nvSpPr>
          <p:spPr>
            <a:xfrm>
              <a:off x="2045854" y="120992"/>
              <a:ext cx="81002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/>
                <a:t>NBA </a:t>
              </a:r>
              <a:r>
                <a:rPr lang="en-US" altLang="zh-CN" sz="3000" dirty="0"/>
                <a:t>International</a:t>
              </a:r>
              <a:r>
                <a:rPr lang="en-US" altLang="zh-CN" sz="3200" dirty="0"/>
                <a:t> Players Distribution</a:t>
              </a:r>
              <a:endParaRPr lang="zh-CN" altLang="en-US" sz="3200" dirty="0"/>
            </a:p>
          </p:txBody>
        </p: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6632D228-77EE-4F85-8047-E1B774857726}"/>
                </a:ext>
              </a:extLst>
            </p:cNvPr>
            <p:cNvSpPr/>
            <p:nvPr/>
          </p:nvSpPr>
          <p:spPr>
            <a:xfrm>
              <a:off x="5818909" y="1375911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C2B74566-3315-4026-A235-67A0CF7291D2}"/>
                </a:ext>
              </a:extLst>
            </p:cNvPr>
            <p:cNvSpPr/>
            <p:nvPr/>
          </p:nvSpPr>
          <p:spPr>
            <a:xfrm rot="5400000">
              <a:off x="9550135" y="2899438"/>
              <a:ext cx="75539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4082C758-ABE9-43AF-82E6-20CCAE7608F6}"/>
                </a:ext>
              </a:extLst>
            </p:cNvPr>
            <p:cNvSpPr/>
            <p:nvPr/>
          </p:nvSpPr>
          <p:spPr>
            <a:xfrm rot="10800000">
              <a:off x="5818909" y="4847639"/>
              <a:ext cx="75539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EA1D52D-E0EF-4803-8CD2-F6B968875E44}"/>
                </a:ext>
              </a:extLst>
            </p:cNvPr>
            <p:cNvSpPr txBox="1"/>
            <p:nvPr/>
          </p:nvSpPr>
          <p:spPr>
            <a:xfrm>
              <a:off x="4068951" y="5726545"/>
              <a:ext cx="38564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Numbers of European players and African players have a steady growth, Asian players are still rare in NBA. 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3600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115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Office Theme</vt:lpstr>
      <vt:lpstr>Graph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Jihan Chen</dc:creator>
  <cp:lastModifiedBy>Jihan Chen</cp:lastModifiedBy>
  <cp:revision>42</cp:revision>
  <dcterms:created xsi:type="dcterms:W3CDTF">2019-05-06T06:57:35Z</dcterms:created>
  <dcterms:modified xsi:type="dcterms:W3CDTF">2019-05-21T19:50:58Z</dcterms:modified>
</cp:coreProperties>
</file>