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F3CE"/>
    <a:srgbClr val="CECBCE"/>
    <a:srgbClr val="FFA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9A902-30DC-4688-9DC2-7423B5476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62A0C9-9A30-42A0-AA0B-73BD3013C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26E1FD-419C-4BBE-81C6-8456F344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F6ACAC-0497-477F-97AB-2D4030A3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BBE73-A048-4705-B8D8-764895FE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5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BD175-6A6B-43C4-AEFB-1ACEF831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42DF78-F4BF-403E-8451-68B72BD5F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F40D8-EE12-4EC0-84DA-1199EAE9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AF5F5A-32C6-43FA-B97B-6A8E0C85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E98309-1142-480A-BD35-EC699D5F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4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BBAA99-66F3-4346-B208-958CCFBB5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4A8793-D94F-4687-93B4-70E442781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E625D5-567C-48BB-8205-5774FD0B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7AA7B6-1203-40AC-ABA6-38C0208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E6B69-04FD-474A-ADEE-8CB5C659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02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42854-E414-4D39-A606-A5FB50D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BD987-9CED-4643-BB11-125BE486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DBAC6F-A73F-4396-B6A2-BF15C25D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93CB18-AAE5-458B-A100-BB4BC31E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87FF2C-FC1B-41A5-A281-04881DC2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5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15252-5AA9-4A5D-B45C-FB3393DD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8AA8B3-823D-421F-9E94-23F79901A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FF830-970E-431E-AF79-B405D678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34BDC8-BDEC-4247-9B00-908EC7D5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00B57-B19C-49DA-9823-4324771A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80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D3DC2-FB98-44D1-843A-98CB06CB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73250-29E9-44D3-B877-F6356C6B7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3B324F-110D-432D-95C4-F7F6067B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92E65A-F54C-400B-9036-78E7B67D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7DF470-D375-490C-8C53-3B5226CE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6E0B6A-0720-4E4E-A65D-B30D0A62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73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56B40-E1DD-4B53-AF71-D285D89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93BBF9-81A5-459B-BCAF-F2423910C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5B99BF-FF08-4668-B2F7-2A33FF2F2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43CBE6-8F2D-4A52-BD69-6985357DB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AB8147-985F-4F8C-AC3F-1D8AB4E5B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F2028C-1DEE-46B4-946E-1461DDF0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8CA47D-067C-4776-A91C-A2C56721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52E851-28BB-4A3E-9A57-10AA18B6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30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82D9F-66D6-4A64-97E3-CF505988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FC44D8-AF20-4BC4-BDAA-3A1C87EF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3A0058-FB0B-41D1-BA3C-EEAFDFBA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681520-6682-4BCD-A018-6D9D7824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83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1CD456-A3E2-4FC6-968A-4D18753F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27BAA6-5686-47E4-B397-B5D4AF80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F614D8-1434-4934-945E-700D84CB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03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D3211-FDAB-4C90-81B4-3F127761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0DA928-0090-4708-805E-2DD9E665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4A7058-0F7B-4B6E-8359-7C61AF78D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801D84-B4CC-47F4-A5E0-2DE9CB97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3218AF-C748-48D5-8C36-6282DDB3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9B8977-FFE8-4CE6-8F4B-069F023F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28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B4034-7E3F-4844-848E-E4156DA6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7D5143-3E5F-4D1D-8183-C59D14AF4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0E2B1F-73B7-456E-962F-971908E05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3D30A8-6B04-42FD-9576-8849C39E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ED4918-FDBD-4EFC-AB55-A15B431B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B30976-1F71-4863-BE5F-52A05A9E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46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8BE22B-7F41-4EBE-A5B7-7FA21B7B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3E1BE-A84E-4A28-BA77-53D159065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31A83A-5CCC-4E7B-9E93-800F75660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9244E4-BA42-4CFC-BAC1-8A1EE6372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0B591C-77E7-4C75-9056-4CB5F4047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2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4F68E-4013-467E-B347-035EBFCAF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927F16-3ECC-409E-BE41-0E246924D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17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333FA-4099-4FA9-8044-C525BE87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textes longs </a:t>
            </a:r>
            <a:br>
              <a:rPr lang="fr-FR" dirty="0"/>
            </a:br>
            <a:r>
              <a:rPr lang="fr-FR" dirty="0"/>
              <a:t>entre 1990 et 2021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1FCFC66-4499-4E48-9110-AD1FD6147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181352"/>
              </p:ext>
            </p:extLst>
          </p:nvPr>
        </p:nvGraphicFramePr>
        <p:xfrm>
          <a:off x="838200" y="4282318"/>
          <a:ext cx="10515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653239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846583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620780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252021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720775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83919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fr-FR" dirty="0"/>
                        <a:t>Nombre de séjour moyen par patient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Nombre de séjour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Moyenne des moyennes de durée séjour par patient (IQR)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2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Tout confondu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expression régulière trouvé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PR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Tout confondu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expression régulière trouvé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PR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61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46,26 ( 13-59,25)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 (1 -2)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 (0 –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1,57 (1 - 2)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8,34 (1 - 8,5)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4,01 (1,399</a:t>
                      </a:r>
                    </a:p>
                    <a:p>
                      <a:r>
                        <a:rPr lang="fr-FR" dirty="0"/>
                        <a:t>- 4,2)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236186"/>
                  </a:ext>
                </a:extLst>
              </a:tr>
            </a:tbl>
          </a:graphicData>
        </a:graphic>
      </p:graphicFrame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4DF53E19-6A5C-4072-AD93-42DF0B29E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96855"/>
              </p:ext>
            </p:extLst>
          </p:nvPr>
        </p:nvGraphicFramePr>
        <p:xfrm>
          <a:off x="1283855" y="231648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86009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71273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40534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7407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Expression régulière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Code </a:t>
                      </a:r>
                      <a:r>
                        <a:rPr lang="fr-FR" dirty="0" err="1"/>
                        <a:t>Cim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3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Séjour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31548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0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1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95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8382546-BC61-4BFA-8CCB-3B4F08A7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textes longs </a:t>
            </a:r>
            <a:br>
              <a:rPr lang="fr-FR" dirty="0"/>
            </a:br>
            <a:r>
              <a:rPr lang="fr-FR" dirty="0"/>
              <a:t>entre 1990 et 2021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29641E5-8D3E-4552-B573-C5AEDF381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Niveau Patient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83007AC-439C-4725-B892-96F5ADE26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Niveau séjour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57B2CCD-5F42-4D7C-B914-ACC00B4B44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6267977B-0FDB-4E48-889A-C76E47425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401218"/>
              </p:ext>
            </p:extLst>
          </p:nvPr>
        </p:nvGraphicFramePr>
        <p:xfrm>
          <a:off x="6194428" y="2505075"/>
          <a:ext cx="3868338" cy="202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063">
                  <a:extLst>
                    <a:ext uri="{9D8B030D-6E8A-4147-A177-3AD203B41FA5}">
                      <a16:colId xmlns:a16="http://schemas.microsoft.com/office/drawing/2014/main" val="4137883564"/>
                    </a:ext>
                  </a:extLst>
                </a:gridCol>
                <a:gridCol w="977829">
                  <a:extLst>
                    <a:ext uri="{9D8B030D-6E8A-4147-A177-3AD203B41FA5}">
                      <a16:colId xmlns:a16="http://schemas.microsoft.com/office/drawing/2014/main" val="2619173983"/>
                    </a:ext>
                  </a:extLst>
                </a:gridCol>
                <a:gridCol w="1289446">
                  <a:extLst>
                    <a:ext uri="{9D8B030D-6E8A-4147-A177-3AD203B41FA5}">
                      <a16:colId xmlns:a16="http://schemas.microsoft.com/office/drawing/2014/main" val="249306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CIM-10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CIM-10 -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8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Regex seul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2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Regex+context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3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Pas de notion </a:t>
                      </a:r>
                      <a:r>
                        <a:rPr lang="fr-FR" dirty="0" err="1"/>
                        <a:t>nlp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179369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79002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B90C2945-7C79-4F58-B063-4E62063A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65443"/>
              </p:ext>
            </p:extLst>
          </p:nvPr>
        </p:nvGraphicFramePr>
        <p:xfrm>
          <a:off x="719716" y="2505075"/>
          <a:ext cx="3868338" cy="202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063">
                  <a:extLst>
                    <a:ext uri="{9D8B030D-6E8A-4147-A177-3AD203B41FA5}">
                      <a16:colId xmlns:a16="http://schemas.microsoft.com/office/drawing/2014/main" val="3960064089"/>
                    </a:ext>
                  </a:extLst>
                </a:gridCol>
                <a:gridCol w="977829">
                  <a:extLst>
                    <a:ext uri="{9D8B030D-6E8A-4147-A177-3AD203B41FA5}">
                      <a16:colId xmlns:a16="http://schemas.microsoft.com/office/drawing/2014/main" val="1564665977"/>
                    </a:ext>
                  </a:extLst>
                </a:gridCol>
                <a:gridCol w="1289446">
                  <a:extLst>
                    <a:ext uri="{9D8B030D-6E8A-4147-A177-3AD203B41FA5}">
                      <a16:colId xmlns:a16="http://schemas.microsoft.com/office/drawing/2014/main" val="2022242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CIM-10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CIM-10 -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2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Regex seul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7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Regex+context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Pas de notion </a:t>
                      </a:r>
                      <a:r>
                        <a:rPr lang="fr-FR" dirty="0" err="1"/>
                        <a:t>nlp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53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6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D3A2273-C611-40BD-9110-68B1BD7DF943}"/>
              </a:ext>
            </a:extLst>
          </p:cNvPr>
          <p:cNvSpPr/>
          <p:nvPr/>
        </p:nvSpPr>
        <p:spPr>
          <a:xfrm>
            <a:off x="522043" y="570915"/>
            <a:ext cx="222850" cy="177281"/>
          </a:xfrm>
          <a:prstGeom prst="rect">
            <a:avLst/>
          </a:prstGeom>
          <a:solidFill>
            <a:srgbClr val="FFAA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9D2ED-C868-4753-B0D9-61A2EEB27869}"/>
              </a:ext>
            </a:extLst>
          </p:cNvPr>
          <p:cNvSpPr/>
          <p:nvPr/>
        </p:nvSpPr>
        <p:spPr>
          <a:xfrm>
            <a:off x="522043" y="320692"/>
            <a:ext cx="222850" cy="177281"/>
          </a:xfrm>
          <a:prstGeom prst="rect">
            <a:avLst/>
          </a:prstGeom>
          <a:solidFill>
            <a:srgbClr val="CECB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15426E6-2A45-49E4-B940-FC698C48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1BD807B-7C88-4609-B3B2-63224AF8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95" y="929000"/>
            <a:ext cx="9923809" cy="500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4783736-80FF-49E1-8246-D832F59F0DB6}"/>
              </a:ext>
            </a:extLst>
          </p:cNvPr>
          <p:cNvSpPr txBox="1"/>
          <p:nvPr/>
        </p:nvSpPr>
        <p:spPr>
          <a:xfrm>
            <a:off x="744893" y="247749"/>
            <a:ext cx="692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Première consultation au HUS</a:t>
            </a:r>
          </a:p>
          <a:p>
            <a:r>
              <a:rPr lang="fr-FR" dirty="0"/>
              <a:t>Première consultation au HUS en rapport avec la PR</a:t>
            </a:r>
          </a:p>
        </p:txBody>
      </p:sp>
    </p:spTree>
    <p:extLst>
      <p:ext uri="{BB962C8B-B14F-4D97-AF65-F5344CB8AC3E}">
        <p14:creationId xmlns:p14="http://schemas.microsoft.com/office/powerpoint/2010/main" val="202495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9E879-3C7C-474F-86F2-002F2493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4493A6-02AC-4D62-8708-A9D5EFEC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38" y="1975210"/>
            <a:ext cx="8809524" cy="520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98870A-021E-407E-AA36-0C669667C19E}"/>
              </a:ext>
            </a:extLst>
          </p:cNvPr>
          <p:cNvSpPr/>
          <p:nvPr/>
        </p:nvSpPr>
        <p:spPr>
          <a:xfrm>
            <a:off x="522043" y="570915"/>
            <a:ext cx="222850" cy="177281"/>
          </a:xfrm>
          <a:prstGeom prst="rect">
            <a:avLst/>
          </a:prstGeom>
          <a:solidFill>
            <a:srgbClr val="FFAA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AD4EA-2C73-456D-86A3-4FEBD56E4C21}"/>
              </a:ext>
            </a:extLst>
          </p:cNvPr>
          <p:cNvSpPr/>
          <p:nvPr/>
        </p:nvSpPr>
        <p:spPr>
          <a:xfrm>
            <a:off x="522043" y="320692"/>
            <a:ext cx="222850" cy="177281"/>
          </a:xfrm>
          <a:prstGeom prst="rect">
            <a:avLst/>
          </a:prstGeom>
          <a:solidFill>
            <a:srgbClr val="CECB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6CDFE4-38BD-48F7-B31F-AE49D35E9D24}"/>
              </a:ext>
            </a:extLst>
          </p:cNvPr>
          <p:cNvSpPr txBox="1"/>
          <p:nvPr/>
        </p:nvSpPr>
        <p:spPr>
          <a:xfrm>
            <a:off x="744893" y="247749"/>
            <a:ext cx="6925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Première consultation au HUS</a:t>
            </a:r>
          </a:p>
          <a:p>
            <a:r>
              <a:rPr lang="fr-FR" dirty="0"/>
              <a:t>Première consultation au HUS en rapport avec la PR « </a:t>
            </a:r>
            <a:r>
              <a:rPr lang="fr-FR" dirty="0" err="1"/>
              <a:t>nlp</a:t>
            </a:r>
            <a:r>
              <a:rPr lang="fr-FR" dirty="0"/>
              <a:t> »</a:t>
            </a:r>
          </a:p>
          <a:p>
            <a:r>
              <a:rPr lang="fr-FR" dirty="0"/>
              <a:t>Première consultation au HUS en rapport avec la PR, code </a:t>
            </a:r>
            <a:r>
              <a:rPr lang="fr-FR" dirty="0" err="1"/>
              <a:t>cim</a:t>
            </a:r>
            <a:endParaRPr lang="fr-FR" dirty="0"/>
          </a:p>
          <a:p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99732-235A-401B-AE3B-B45B12C832B7}"/>
              </a:ext>
            </a:extLst>
          </p:cNvPr>
          <p:cNvSpPr/>
          <p:nvPr/>
        </p:nvSpPr>
        <p:spPr>
          <a:xfrm>
            <a:off x="522043" y="821138"/>
            <a:ext cx="222850" cy="177281"/>
          </a:xfrm>
          <a:prstGeom prst="rect">
            <a:avLst/>
          </a:prstGeom>
          <a:solidFill>
            <a:srgbClr val="C6F3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02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333FA-4099-4FA9-8044-C525BE87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textes longs </a:t>
            </a:r>
            <a:br>
              <a:rPr lang="fr-FR" dirty="0"/>
            </a:br>
            <a:r>
              <a:rPr lang="fr-FR" dirty="0"/>
              <a:t>entre 2015 et 2020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1FCFC66-4499-4E48-9110-AD1FD6147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265866"/>
              </p:ext>
            </p:extLst>
          </p:nvPr>
        </p:nvGraphicFramePr>
        <p:xfrm>
          <a:off x="838200" y="4282318"/>
          <a:ext cx="10515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653239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846583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620780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252021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720775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83919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fr-FR" dirty="0"/>
                        <a:t>Nombre de séjour moyen par patient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Nombre de séjour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Moyenne des moyennes de durée séjour par patient (IQR)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2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Tout confondu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expression régulière trouvé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PR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Tout confondu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expression régulière trouvé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PR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61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25,97 ( 7-34)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1,55 (1 –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0,64 (0 -1)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3,66 (1,13 – 3,6)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7,93 (1 - 8)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10,2 (1</a:t>
                      </a:r>
                    </a:p>
                    <a:p>
                      <a:r>
                        <a:rPr lang="fr-FR" dirty="0"/>
                        <a:t>- 10)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236186"/>
                  </a:ext>
                </a:extLst>
              </a:tr>
            </a:tbl>
          </a:graphicData>
        </a:graphic>
      </p:graphicFrame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4DF53E19-6A5C-4072-AD93-42DF0B29E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11729"/>
              </p:ext>
            </p:extLst>
          </p:nvPr>
        </p:nvGraphicFramePr>
        <p:xfrm>
          <a:off x="1283855" y="231648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86009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71273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40534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7407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Expression régulière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Code </a:t>
                      </a:r>
                      <a:r>
                        <a:rPr lang="fr-FR" dirty="0" err="1"/>
                        <a:t>Cim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3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Séjour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0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1429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947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1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69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8382546-BC61-4BFA-8CCB-3B4F08A7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textes longs </a:t>
            </a:r>
            <a:br>
              <a:rPr lang="fr-FR" dirty="0"/>
            </a:br>
            <a:r>
              <a:rPr lang="fr-FR" dirty="0"/>
              <a:t>entre 2015 et 2020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29641E5-8D3E-4552-B573-C5AEDF381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Niveau Patient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83007AC-439C-4725-B892-96F5ADE26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Niveau séjour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57B2CCD-5F42-4D7C-B914-ACC00B4B44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6267977B-0FDB-4E48-889A-C76E47425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21699"/>
              </p:ext>
            </p:extLst>
          </p:nvPr>
        </p:nvGraphicFramePr>
        <p:xfrm>
          <a:off x="6194428" y="2505075"/>
          <a:ext cx="3868338" cy="202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063">
                  <a:extLst>
                    <a:ext uri="{9D8B030D-6E8A-4147-A177-3AD203B41FA5}">
                      <a16:colId xmlns:a16="http://schemas.microsoft.com/office/drawing/2014/main" val="4137883564"/>
                    </a:ext>
                  </a:extLst>
                </a:gridCol>
                <a:gridCol w="977829">
                  <a:extLst>
                    <a:ext uri="{9D8B030D-6E8A-4147-A177-3AD203B41FA5}">
                      <a16:colId xmlns:a16="http://schemas.microsoft.com/office/drawing/2014/main" val="2619173983"/>
                    </a:ext>
                  </a:extLst>
                </a:gridCol>
                <a:gridCol w="1289446">
                  <a:extLst>
                    <a:ext uri="{9D8B030D-6E8A-4147-A177-3AD203B41FA5}">
                      <a16:colId xmlns:a16="http://schemas.microsoft.com/office/drawing/2014/main" val="249306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CIM-10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CIM-10 -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8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Regex seul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2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Regex+context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3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Pas de notion </a:t>
                      </a:r>
                      <a:r>
                        <a:rPr lang="fr-FR" dirty="0" err="1"/>
                        <a:t>nlp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41505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79002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B90C2945-7C79-4F58-B063-4E62063A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09262"/>
              </p:ext>
            </p:extLst>
          </p:nvPr>
        </p:nvGraphicFramePr>
        <p:xfrm>
          <a:off x="719716" y="2505075"/>
          <a:ext cx="3868338" cy="202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063">
                  <a:extLst>
                    <a:ext uri="{9D8B030D-6E8A-4147-A177-3AD203B41FA5}">
                      <a16:colId xmlns:a16="http://schemas.microsoft.com/office/drawing/2014/main" val="3960064089"/>
                    </a:ext>
                  </a:extLst>
                </a:gridCol>
                <a:gridCol w="977829">
                  <a:extLst>
                    <a:ext uri="{9D8B030D-6E8A-4147-A177-3AD203B41FA5}">
                      <a16:colId xmlns:a16="http://schemas.microsoft.com/office/drawing/2014/main" val="1564665977"/>
                    </a:ext>
                  </a:extLst>
                </a:gridCol>
                <a:gridCol w="1289446">
                  <a:extLst>
                    <a:ext uri="{9D8B030D-6E8A-4147-A177-3AD203B41FA5}">
                      <a16:colId xmlns:a16="http://schemas.microsoft.com/office/drawing/2014/main" val="2022242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CIM-10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CIM-10 -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2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Regex seul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7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Regex+context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Pas de notion </a:t>
                      </a:r>
                      <a:r>
                        <a:rPr lang="fr-FR" dirty="0" err="1"/>
                        <a:t>nlp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53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83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C70A03-5CFF-47E8-8A4B-1E1DCF3A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08" y="1410251"/>
            <a:ext cx="8809524" cy="520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9327F-00C8-4A85-BFCD-CB4C84903402}"/>
              </a:ext>
            </a:extLst>
          </p:cNvPr>
          <p:cNvSpPr/>
          <p:nvPr/>
        </p:nvSpPr>
        <p:spPr>
          <a:xfrm>
            <a:off x="522043" y="570915"/>
            <a:ext cx="222850" cy="177281"/>
          </a:xfrm>
          <a:prstGeom prst="rect">
            <a:avLst/>
          </a:prstGeom>
          <a:solidFill>
            <a:srgbClr val="FFAA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249892-1103-4C08-A670-FF34D8FD84CB}"/>
              </a:ext>
            </a:extLst>
          </p:cNvPr>
          <p:cNvSpPr/>
          <p:nvPr/>
        </p:nvSpPr>
        <p:spPr>
          <a:xfrm>
            <a:off x="522043" y="320692"/>
            <a:ext cx="222850" cy="177281"/>
          </a:xfrm>
          <a:prstGeom prst="rect">
            <a:avLst/>
          </a:prstGeom>
          <a:solidFill>
            <a:srgbClr val="CECB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F8BF35-DA56-4F26-932F-8E53F482F721}"/>
              </a:ext>
            </a:extLst>
          </p:cNvPr>
          <p:cNvSpPr txBox="1"/>
          <p:nvPr/>
        </p:nvSpPr>
        <p:spPr>
          <a:xfrm>
            <a:off x="744893" y="247749"/>
            <a:ext cx="6925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Première consultation au HUS</a:t>
            </a:r>
          </a:p>
          <a:p>
            <a:r>
              <a:rPr lang="fr-FR" dirty="0"/>
              <a:t>Première consultation au HUS en rapport avec la PR « </a:t>
            </a:r>
            <a:r>
              <a:rPr lang="fr-FR" dirty="0" err="1"/>
              <a:t>nlp</a:t>
            </a:r>
            <a:r>
              <a:rPr lang="fr-FR" dirty="0"/>
              <a:t> »</a:t>
            </a:r>
          </a:p>
          <a:p>
            <a:r>
              <a:rPr lang="fr-FR" dirty="0"/>
              <a:t>Première consultation au HUS en rapport avec la PR, code </a:t>
            </a:r>
            <a:r>
              <a:rPr lang="fr-FR" dirty="0" err="1"/>
              <a:t>cim</a:t>
            </a:r>
            <a:endParaRPr lang="fr-FR" dirty="0"/>
          </a:p>
          <a:p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D89D61-8A25-4C98-9C13-E19EB4BE7659}"/>
              </a:ext>
            </a:extLst>
          </p:cNvPr>
          <p:cNvSpPr/>
          <p:nvPr/>
        </p:nvSpPr>
        <p:spPr>
          <a:xfrm>
            <a:off x="522043" y="821138"/>
            <a:ext cx="222850" cy="177281"/>
          </a:xfrm>
          <a:prstGeom prst="rect">
            <a:avLst/>
          </a:prstGeom>
          <a:solidFill>
            <a:srgbClr val="C6F3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3374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353</Words>
  <Application>Microsoft Office PowerPoint</Application>
  <PresentationFormat>Grand écran</PresentationFormat>
  <Paragraphs>112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Exploration des textes longs  entre 1990 et 2021</vt:lpstr>
      <vt:lpstr>Exploration des textes longs  entre 1990 et 2021</vt:lpstr>
      <vt:lpstr>Présentation PowerPoint</vt:lpstr>
      <vt:lpstr>Présentation PowerPoint</vt:lpstr>
      <vt:lpstr>Exploration des textes longs  entre 2015 et 2020</vt:lpstr>
      <vt:lpstr>Exploration des textes longs  entre 2015 et 2020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fabacher</dc:creator>
  <cp:lastModifiedBy>Thibaut FABACHER</cp:lastModifiedBy>
  <cp:revision>14</cp:revision>
  <dcterms:created xsi:type="dcterms:W3CDTF">2021-05-06T13:29:01Z</dcterms:created>
  <dcterms:modified xsi:type="dcterms:W3CDTF">2021-05-07T09:57:20Z</dcterms:modified>
</cp:coreProperties>
</file>