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 id="262" r:id="rId36"/>
    <p:sldId id="263" r:id="rId37"/>
    <p:sldId id="264" r:id="rId38"/>
    <p:sldId id="265" r:id="rId39"/>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
      <p:font typeface="Open Sauce" charset="1" panose="00000500000000000000"/>
      <p:regular r:id="rId18"/>
    </p:embeddedFont>
    <p:embeddedFont>
      <p:font typeface="Open Sauce Bold" charset="1" panose="00000800000000000000"/>
      <p:regular r:id="rId19"/>
    </p:embeddedFont>
    <p:embeddedFont>
      <p:font typeface="Open Sauce Italics" charset="1" panose="00000500000000000000"/>
      <p:regular r:id="rId20"/>
    </p:embeddedFont>
    <p:embeddedFont>
      <p:font typeface="Open Sauce Bold Italics" charset="1" panose="00000800000000000000"/>
      <p:regular r:id="rId21"/>
    </p:embeddedFont>
    <p:embeddedFont>
      <p:font typeface="Open Sauce Light" charset="1" panose="00000400000000000000"/>
      <p:regular r:id="rId22"/>
    </p:embeddedFont>
    <p:embeddedFont>
      <p:font typeface="Open Sauce Light Italics" charset="1" panose="00000400000000000000"/>
      <p:regular r:id="rId23"/>
    </p:embeddedFont>
    <p:embeddedFont>
      <p:font typeface="Open Sauce Medium" charset="1" panose="00000600000000000000"/>
      <p:regular r:id="rId24"/>
    </p:embeddedFont>
    <p:embeddedFont>
      <p:font typeface="Open Sauce Medium Italics" charset="1" panose="00000600000000000000"/>
      <p:regular r:id="rId25"/>
    </p:embeddedFont>
    <p:embeddedFont>
      <p:font typeface="Open Sauce Semi-Bold" charset="1" panose="00000700000000000000"/>
      <p:regular r:id="rId26"/>
    </p:embeddedFont>
    <p:embeddedFont>
      <p:font typeface="Open Sauce Semi-Bold Italics" charset="1" panose="00000700000000000000"/>
      <p:regular r:id="rId27"/>
    </p:embeddedFont>
    <p:embeddedFont>
      <p:font typeface="Open Sauce Heavy" charset="1" panose="00000A00000000000000"/>
      <p:regular r:id="rId28"/>
    </p:embeddedFont>
    <p:embeddedFont>
      <p:font typeface="Open Sauce Heavy Italics" charset="1" panose="00000A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36" Target="slides/slide7.xml" Type="http://schemas.openxmlformats.org/officeDocument/2006/relationships/slide"/><Relationship Id="rId37" Target="slides/slide8.xml" Type="http://schemas.openxmlformats.org/officeDocument/2006/relationships/slide"/><Relationship Id="rId38" Target="slides/slide9.xml" Type="http://schemas.openxmlformats.org/officeDocument/2006/relationships/slide"/><Relationship Id="rId39"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8.png" Type="http://schemas.openxmlformats.org/officeDocument/2006/relationships/image"/><Relationship Id="rId6" Target="../media/image19.png" Type="http://schemas.openxmlformats.org/officeDocument/2006/relationships/image"/><Relationship Id="rId7" Target="../media/image20.pn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4715605" y="4821871"/>
            <a:ext cx="8254197" cy="8469792"/>
          </a:xfrm>
          <a:custGeom>
            <a:avLst/>
            <a:gdLst/>
            <a:ahLst/>
            <a:cxnLst/>
            <a:rect r="r" b="b" t="t" l="l"/>
            <a:pathLst>
              <a:path h="8469792" w="8254197">
                <a:moveTo>
                  <a:pt x="0" y="0"/>
                </a:moveTo>
                <a:lnTo>
                  <a:pt x="8254197" y="0"/>
                </a:lnTo>
                <a:lnTo>
                  <a:pt x="8254197" y="8469792"/>
                </a:lnTo>
                <a:lnTo>
                  <a:pt x="0" y="84697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682920" cy="9935833"/>
          </a:xfrm>
          <a:custGeom>
            <a:avLst/>
            <a:gdLst/>
            <a:ahLst/>
            <a:cxnLst/>
            <a:rect r="r" b="b" t="t" l="l"/>
            <a:pathLst>
              <a:path h="9935833" w="9682920">
                <a:moveTo>
                  <a:pt x="0" y="0"/>
                </a:moveTo>
                <a:lnTo>
                  <a:pt x="9682920" y="0"/>
                </a:lnTo>
                <a:lnTo>
                  <a:pt x="9682920" y="9935833"/>
                </a:lnTo>
                <a:lnTo>
                  <a:pt x="0" y="99358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3075793"/>
            <a:chOff x="0" y="0"/>
            <a:chExt cx="1895495" cy="593986"/>
          </a:xfrm>
        </p:grpSpPr>
        <p:sp>
          <p:nvSpPr>
            <p:cNvPr name="Freeform 6" id="6"/>
            <p:cNvSpPr/>
            <p:nvPr/>
          </p:nvSpPr>
          <p:spPr>
            <a:xfrm flipH="false" flipV="false" rot="0">
              <a:off x="0" y="0"/>
              <a:ext cx="1895495" cy="593986"/>
            </a:xfrm>
            <a:custGeom>
              <a:avLst/>
              <a:gdLst/>
              <a:ahLst/>
              <a:cxnLst/>
              <a:rect r="r" b="b" t="t" l="l"/>
              <a:pathLst>
                <a:path h="593986" w="1895495">
                  <a:moveTo>
                    <a:pt x="0" y="0"/>
                  </a:moveTo>
                  <a:lnTo>
                    <a:pt x="1895495" y="0"/>
                  </a:lnTo>
                  <a:lnTo>
                    <a:pt x="1895495" y="593986"/>
                  </a:lnTo>
                  <a:lnTo>
                    <a:pt x="0" y="593986"/>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613036"/>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3395652"/>
            <a:ext cx="9815307" cy="2420983"/>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PROJET DESCIPTION DES DONNÉES </a:t>
            </a:r>
          </a:p>
        </p:txBody>
      </p:sp>
      <p:sp>
        <p:nvSpPr>
          <p:cNvPr name="TextBox 9" id="9"/>
          <p:cNvSpPr txBox="true"/>
          <p:nvPr/>
        </p:nvSpPr>
        <p:spPr>
          <a:xfrm rot="0">
            <a:off x="2719596" y="7482578"/>
            <a:ext cx="12848809" cy="896299"/>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GROUPE B</a:t>
            </a:r>
          </a:p>
          <a:p>
            <a:pPr algn="ctr">
              <a:lnSpc>
                <a:spcPts val="3661"/>
              </a:lnSpc>
            </a:pPr>
            <a:r>
              <a:rPr lang="en-US" sz="2653" spc="140">
                <a:solidFill>
                  <a:srgbClr val="231F20"/>
                </a:solidFill>
                <a:latin typeface="Montserrat Classic Bold"/>
              </a:rPr>
              <a:t>CYLIA HANI &amp; WAFAA BENKORRECHE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4715605" y="4821871"/>
            <a:ext cx="8254197" cy="8469792"/>
          </a:xfrm>
          <a:custGeom>
            <a:avLst/>
            <a:gdLst/>
            <a:ahLst/>
            <a:cxnLst/>
            <a:rect r="r" b="b" t="t" l="l"/>
            <a:pathLst>
              <a:path h="8469792" w="8254197">
                <a:moveTo>
                  <a:pt x="0" y="0"/>
                </a:moveTo>
                <a:lnTo>
                  <a:pt x="8254197" y="0"/>
                </a:lnTo>
                <a:lnTo>
                  <a:pt x="8254197" y="8469792"/>
                </a:lnTo>
                <a:lnTo>
                  <a:pt x="0" y="84697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682920" cy="9935833"/>
          </a:xfrm>
          <a:custGeom>
            <a:avLst/>
            <a:gdLst/>
            <a:ahLst/>
            <a:cxnLst/>
            <a:rect r="r" b="b" t="t" l="l"/>
            <a:pathLst>
              <a:path h="9935833" w="9682920">
                <a:moveTo>
                  <a:pt x="0" y="0"/>
                </a:moveTo>
                <a:lnTo>
                  <a:pt x="9682920" y="0"/>
                </a:lnTo>
                <a:lnTo>
                  <a:pt x="9682920" y="9935833"/>
                </a:lnTo>
                <a:lnTo>
                  <a:pt x="0" y="99358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3192729" y="2367357"/>
            <a:ext cx="12051630" cy="4924487"/>
            <a:chOff x="0" y="0"/>
            <a:chExt cx="2327366" cy="950999"/>
          </a:xfrm>
        </p:grpSpPr>
        <p:sp>
          <p:nvSpPr>
            <p:cNvPr name="Freeform 6" id="6"/>
            <p:cNvSpPr/>
            <p:nvPr/>
          </p:nvSpPr>
          <p:spPr>
            <a:xfrm flipH="false" flipV="false" rot="0">
              <a:off x="0" y="0"/>
              <a:ext cx="2327366" cy="950999"/>
            </a:xfrm>
            <a:custGeom>
              <a:avLst/>
              <a:gdLst/>
              <a:ahLst/>
              <a:cxnLst/>
              <a:rect r="r" b="b" t="t" l="l"/>
              <a:pathLst>
                <a:path h="950999" w="2327366">
                  <a:moveTo>
                    <a:pt x="0" y="0"/>
                  </a:moveTo>
                  <a:lnTo>
                    <a:pt x="2327366" y="0"/>
                  </a:lnTo>
                  <a:lnTo>
                    <a:pt x="2327366" y="950999"/>
                  </a:lnTo>
                  <a:lnTo>
                    <a:pt x="0" y="950999"/>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2327366" cy="970049"/>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310891" y="3489733"/>
            <a:ext cx="9815307" cy="4889143"/>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MERCI POUR VOTRE ATTENTION!</a:t>
            </a:r>
          </a:p>
          <a:p>
            <a:pPr algn="ctr">
              <a:lnSpc>
                <a:spcPts val="9748"/>
              </a:lnSpc>
            </a:pPr>
          </a:p>
          <a:p>
            <a:pPr algn="ctr">
              <a:lnSpc>
                <a:spcPts val="9748"/>
              </a:lnSpc>
            </a:pPr>
          </a:p>
        </p:txBody>
      </p:sp>
      <p:sp>
        <p:nvSpPr>
          <p:cNvPr name="TextBox 9" id="9"/>
          <p:cNvSpPr txBox="true"/>
          <p:nvPr/>
        </p:nvSpPr>
        <p:spPr>
          <a:xfrm rot="0">
            <a:off x="2719596" y="7482578"/>
            <a:ext cx="12848809" cy="896299"/>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GROUPE B</a:t>
            </a:r>
          </a:p>
          <a:p>
            <a:pPr algn="ctr">
              <a:lnSpc>
                <a:spcPts val="3661"/>
              </a:lnSpc>
            </a:pPr>
            <a:r>
              <a:rPr lang="en-US" sz="2653" spc="140">
                <a:solidFill>
                  <a:srgbClr val="231F20"/>
                </a:solidFill>
                <a:latin typeface="Montserrat Classic Bold"/>
              </a:rPr>
              <a:t>CYLIA HANI &amp; WAFAA BENKORRECHE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1947803" y="123815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780299" y="9123291"/>
            <a:ext cx="10988666" cy="1163709"/>
          </a:xfrm>
          <a:custGeom>
            <a:avLst/>
            <a:gdLst/>
            <a:ahLst/>
            <a:cxnLst/>
            <a:rect r="r" b="b" t="t" l="l"/>
            <a:pathLst>
              <a:path h="1163709" w="10988666">
                <a:moveTo>
                  <a:pt x="0" y="0"/>
                </a:moveTo>
                <a:lnTo>
                  <a:pt x="10988666" y="0"/>
                </a:lnTo>
                <a:lnTo>
                  <a:pt x="10988666" y="1163709"/>
                </a:lnTo>
                <a:lnTo>
                  <a:pt x="0" y="1163709"/>
                </a:lnTo>
                <a:lnTo>
                  <a:pt x="0" y="0"/>
                </a:lnTo>
                <a:close/>
              </a:path>
            </a:pathLst>
          </a:custGeom>
          <a:blipFill>
            <a:blip r:embed="rId5"/>
            <a:stretch>
              <a:fillRect l="0" t="-86495" r="0" b="0"/>
            </a:stretch>
          </a:blipFill>
        </p:spPr>
      </p:sp>
      <p:grpSp>
        <p:nvGrpSpPr>
          <p:cNvPr name="Group 5" id="5"/>
          <p:cNvGrpSpPr/>
          <p:nvPr/>
        </p:nvGrpSpPr>
        <p:grpSpPr>
          <a:xfrm rot="0">
            <a:off x="6472211" y="2917494"/>
            <a:ext cx="11711427" cy="6549530"/>
            <a:chOff x="0" y="0"/>
            <a:chExt cx="3084491" cy="1724979"/>
          </a:xfrm>
        </p:grpSpPr>
        <p:sp>
          <p:nvSpPr>
            <p:cNvPr name="Freeform 6" id="6"/>
            <p:cNvSpPr/>
            <p:nvPr/>
          </p:nvSpPr>
          <p:spPr>
            <a:xfrm flipH="false" flipV="false" rot="0">
              <a:off x="0" y="0"/>
              <a:ext cx="3084491" cy="1724979"/>
            </a:xfrm>
            <a:custGeom>
              <a:avLst/>
              <a:gdLst/>
              <a:ahLst/>
              <a:cxnLst/>
              <a:rect r="r" b="b" t="t" l="l"/>
              <a:pathLst>
                <a:path h="1724979" w="3084491">
                  <a:moveTo>
                    <a:pt x="0" y="0"/>
                  </a:moveTo>
                  <a:lnTo>
                    <a:pt x="3084491" y="0"/>
                  </a:lnTo>
                  <a:lnTo>
                    <a:pt x="3084491" y="1724979"/>
                  </a:lnTo>
                  <a:lnTo>
                    <a:pt x="0" y="1724979"/>
                  </a:lnTo>
                  <a:close/>
                </a:path>
              </a:pathLst>
            </a:custGeom>
            <a:solidFill>
              <a:srgbClr val="CCCCCC"/>
            </a:solidFill>
          </p:spPr>
        </p:sp>
        <p:sp>
          <p:nvSpPr>
            <p:cNvPr name="TextBox 7" id="7"/>
            <p:cNvSpPr txBox="true"/>
            <p:nvPr/>
          </p:nvSpPr>
          <p:spPr>
            <a:xfrm>
              <a:off x="0" y="-57150"/>
              <a:ext cx="3084491" cy="1782129"/>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8" id="8"/>
          <p:cNvSpPr/>
          <p:nvPr/>
        </p:nvSpPr>
        <p:spPr>
          <a:xfrm flipH="false" flipV="false" rot="3407869">
            <a:off x="-4226884" y="9799259"/>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6781480" y="3244119"/>
            <a:ext cx="11206120" cy="5687840"/>
          </a:xfrm>
          <a:custGeom>
            <a:avLst/>
            <a:gdLst/>
            <a:ahLst/>
            <a:cxnLst/>
            <a:rect r="r" b="b" t="t" l="l"/>
            <a:pathLst>
              <a:path h="5687840" w="11206120">
                <a:moveTo>
                  <a:pt x="0" y="0"/>
                </a:moveTo>
                <a:lnTo>
                  <a:pt x="11206121" y="0"/>
                </a:lnTo>
                <a:lnTo>
                  <a:pt x="11206121" y="5687840"/>
                </a:lnTo>
                <a:lnTo>
                  <a:pt x="0" y="5687840"/>
                </a:lnTo>
                <a:lnTo>
                  <a:pt x="0" y="0"/>
                </a:lnTo>
                <a:close/>
              </a:path>
            </a:pathLst>
          </a:custGeom>
          <a:blipFill>
            <a:blip r:embed="rId6"/>
            <a:stretch>
              <a:fillRect l="-2269" t="0" r="-308" b="0"/>
            </a:stretch>
          </a:blipFill>
        </p:spPr>
      </p:sp>
      <p:sp>
        <p:nvSpPr>
          <p:cNvPr name="TextBox 10" id="10"/>
          <p:cNvSpPr txBox="true"/>
          <p:nvPr/>
        </p:nvSpPr>
        <p:spPr>
          <a:xfrm rot="0">
            <a:off x="1028700" y="1143000"/>
            <a:ext cx="11505561" cy="1105513"/>
          </a:xfrm>
          <a:prstGeom prst="rect">
            <a:avLst/>
          </a:prstGeom>
        </p:spPr>
        <p:txBody>
          <a:bodyPr anchor="t" rtlCol="false" tIns="0" lIns="0" bIns="0" rIns="0">
            <a:spAutoFit/>
          </a:bodyPr>
          <a:lstStyle/>
          <a:p>
            <a:pPr marL="0" indent="0" lvl="0">
              <a:lnSpc>
                <a:spcPts val="8433"/>
              </a:lnSpc>
            </a:pPr>
            <a:r>
              <a:rPr lang="en-US" sz="8032" spc="787">
                <a:solidFill>
                  <a:srgbClr val="231F20"/>
                </a:solidFill>
                <a:latin typeface="Oswald Bold"/>
              </a:rPr>
              <a:t>CHOIX DU DATASET</a:t>
            </a:r>
          </a:p>
        </p:txBody>
      </p:sp>
      <p:sp>
        <p:nvSpPr>
          <p:cNvPr name="TextBox 11" id="11"/>
          <p:cNvSpPr txBox="true"/>
          <p:nvPr/>
        </p:nvSpPr>
        <p:spPr>
          <a:xfrm rot="0">
            <a:off x="309345" y="3196494"/>
            <a:ext cx="6162866" cy="4186645"/>
          </a:xfrm>
          <a:prstGeom prst="rect">
            <a:avLst/>
          </a:prstGeom>
        </p:spPr>
        <p:txBody>
          <a:bodyPr anchor="t" rtlCol="false" tIns="0" lIns="0" bIns="0" rIns="0">
            <a:spAutoFit/>
          </a:bodyPr>
          <a:lstStyle/>
          <a:p>
            <a:pPr marL="580877" indent="-290438" lvl="1">
              <a:lnSpc>
                <a:spcPts val="3712"/>
              </a:lnSpc>
              <a:buFont typeface="Arial"/>
              <a:buChar char="•"/>
            </a:pPr>
            <a:r>
              <a:rPr lang="en-US" sz="2690" spc="263">
                <a:solidFill>
                  <a:srgbClr val="231F20"/>
                </a:solidFill>
                <a:latin typeface="DM Sans"/>
              </a:rPr>
              <a:t>Nous avons opté pour un ensemble de données librement accessibles, qui concernent les coûts supportés par certains résidents américains, classés en fonction de leur âge, de leur sexe et de leur région de résidence.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028700" y="2293043"/>
            <a:ext cx="11319888" cy="2426081"/>
            <a:chOff x="0" y="0"/>
            <a:chExt cx="4337139" cy="929537"/>
          </a:xfrm>
        </p:grpSpPr>
        <p:sp>
          <p:nvSpPr>
            <p:cNvPr name="Freeform 4" id="4"/>
            <p:cNvSpPr/>
            <p:nvPr/>
          </p:nvSpPr>
          <p:spPr>
            <a:xfrm flipH="false" flipV="false" rot="0">
              <a:off x="0" y="0"/>
              <a:ext cx="4337139" cy="929536"/>
            </a:xfrm>
            <a:custGeom>
              <a:avLst/>
              <a:gdLst/>
              <a:ahLst/>
              <a:cxnLst/>
              <a:rect r="r" b="b" t="t" l="l"/>
              <a:pathLst>
                <a:path h="929536" w="4337139">
                  <a:moveTo>
                    <a:pt x="0" y="0"/>
                  </a:moveTo>
                  <a:lnTo>
                    <a:pt x="4337139" y="0"/>
                  </a:lnTo>
                  <a:lnTo>
                    <a:pt x="4337139" y="929536"/>
                  </a:lnTo>
                  <a:lnTo>
                    <a:pt x="0" y="929536"/>
                  </a:lnTo>
                  <a:close/>
                </a:path>
              </a:pathLst>
            </a:custGeom>
            <a:solidFill>
              <a:srgbClr val="EFEFEF"/>
            </a:solidFill>
          </p:spPr>
        </p:sp>
        <p:sp>
          <p:nvSpPr>
            <p:cNvPr name="TextBox 5" id="5"/>
            <p:cNvSpPr txBox="true"/>
            <p:nvPr/>
          </p:nvSpPr>
          <p:spPr>
            <a:xfrm>
              <a:off x="0" y="-19050"/>
              <a:ext cx="4337139" cy="948587"/>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1028700" y="5143500"/>
            <a:ext cx="11319888" cy="2377623"/>
            <a:chOff x="0" y="0"/>
            <a:chExt cx="4337139" cy="910970"/>
          </a:xfrm>
        </p:grpSpPr>
        <p:sp>
          <p:nvSpPr>
            <p:cNvPr name="Freeform 7" id="7"/>
            <p:cNvSpPr/>
            <p:nvPr/>
          </p:nvSpPr>
          <p:spPr>
            <a:xfrm flipH="false" flipV="false" rot="0">
              <a:off x="0" y="0"/>
              <a:ext cx="4337139" cy="910970"/>
            </a:xfrm>
            <a:custGeom>
              <a:avLst/>
              <a:gdLst/>
              <a:ahLst/>
              <a:cxnLst/>
              <a:rect r="r" b="b" t="t" l="l"/>
              <a:pathLst>
                <a:path h="910970" w="4337139">
                  <a:moveTo>
                    <a:pt x="0" y="0"/>
                  </a:moveTo>
                  <a:lnTo>
                    <a:pt x="4337139" y="0"/>
                  </a:lnTo>
                  <a:lnTo>
                    <a:pt x="4337139" y="910970"/>
                  </a:lnTo>
                  <a:lnTo>
                    <a:pt x="0" y="910970"/>
                  </a:lnTo>
                  <a:close/>
                </a:path>
              </a:pathLst>
            </a:custGeom>
            <a:solidFill>
              <a:srgbClr val="EFEFEF"/>
            </a:solidFill>
          </p:spPr>
        </p:sp>
        <p:sp>
          <p:nvSpPr>
            <p:cNvPr name="TextBox 8" id="8"/>
            <p:cNvSpPr txBox="true"/>
            <p:nvPr/>
          </p:nvSpPr>
          <p:spPr>
            <a:xfrm>
              <a:off x="0" y="-19050"/>
              <a:ext cx="4337139" cy="930020"/>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3283341" y="5657522"/>
            <a:ext cx="8220980" cy="1816324"/>
          </a:xfrm>
          <a:prstGeom prst="rect">
            <a:avLst/>
          </a:prstGeom>
        </p:spPr>
        <p:txBody>
          <a:bodyPr anchor="t" rtlCol="false" tIns="0" lIns="0" bIns="0" rIns="0">
            <a:spAutoFit/>
          </a:bodyPr>
          <a:lstStyle/>
          <a:p>
            <a:pPr>
              <a:lnSpc>
                <a:spcPts val="3628"/>
              </a:lnSpc>
            </a:pPr>
            <a:r>
              <a:rPr lang="en-US" sz="2629" spc="257">
                <a:solidFill>
                  <a:srgbClr val="231F20"/>
                </a:solidFill>
                <a:latin typeface="Montserrat Classic Bold"/>
              </a:rPr>
              <a:t>Deux variables qualitatives :</a:t>
            </a:r>
          </a:p>
          <a:p>
            <a:pPr>
              <a:lnSpc>
                <a:spcPts val="3628"/>
              </a:lnSpc>
            </a:pPr>
          </a:p>
          <a:p>
            <a:pPr marL="567617" indent="-283808" lvl="1">
              <a:lnSpc>
                <a:spcPts val="3628"/>
              </a:lnSpc>
              <a:buFont typeface="Arial"/>
              <a:buChar char="•"/>
            </a:pPr>
            <a:r>
              <a:rPr lang="en-US" sz="2629" spc="257">
                <a:solidFill>
                  <a:srgbClr val="231F20"/>
                </a:solidFill>
                <a:latin typeface="Montserrat Classic Bold"/>
              </a:rPr>
              <a:t>Sex:</a:t>
            </a:r>
            <a:r>
              <a:rPr lang="en-US" sz="2629" spc="257">
                <a:solidFill>
                  <a:srgbClr val="231F20"/>
                </a:solidFill>
                <a:latin typeface="Montserrat Classic"/>
              </a:rPr>
              <a:t> variable qualitative binaire  </a:t>
            </a:r>
          </a:p>
          <a:p>
            <a:pPr algn="l" marL="567617" indent="-283808" lvl="1">
              <a:lnSpc>
                <a:spcPts val="3628"/>
              </a:lnSpc>
              <a:buFont typeface="Arial"/>
              <a:buChar char="•"/>
            </a:pPr>
            <a:r>
              <a:rPr lang="en-US" sz="2629" spc="257">
                <a:solidFill>
                  <a:srgbClr val="231F20"/>
                </a:solidFill>
                <a:latin typeface="Montserrat Classic Bold"/>
              </a:rPr>
              <a:t>Region:</a:t>
            </a:r>
            <a:r>
              <a:rPr lang="en-US" sz="2629" spc="257">
                <a:solidFill>
                  <a:srgbClr val="231F20"/>
                </a:solidFill>
                <a:latin typeface="Montserrat Classic"/>
              </a:rPr>
              <a:t> variable qualitative nominale</a:t>
            </a:r>
          </a:p>
        </p:txBody>
      </p:sp>
      <p:sp>
        <p:nvSpPr>
          <p:cNvPr name="Freeform 10" id="10"/>
          <p:cNvSpPr/>
          <p:nvPr/>
        </p:nvSpPr>
        <p:spPr>
          <a:xfrm flipH="false" flipV="false" rot="0">
            <a:off x="-3584655" y="7438779"/>
            <a:ext cx="7982069" cy="8190556"/>
          </a:xfrm>
          <a:custGeom>
            <a:avLst/>
            <a:gdLst/>
            <a:ahLst/>
            <a:cxnLst/>
            <a:rect r="r" b="b" t="t" l="l"/>
            <a:pathLst>
              <a:path h="8190556" w="7982069">
                <a:moveTo>
                  <a:pt x="0" y="0"/>
                </a:moveTo>
                <a:lnTo>
                  <a:pt x="7982069" y="0"/>
                </a:lnTo>
                <a:lnTo>
                  <a:pt x="7982069" y="8190556"/>
                </a:lnTo>
                <a:lnTo>
                  <a:pt x="0" y="81905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523917" y="3098769"/>
            <a:ext cx="1528357" cy="1270447"/>
          </a:xfrm>
          <a:custGeom>
            <a:avLst/>
            <a:gdLst/>
            <a:ahLst/>
            <a:cxnLst/>
            <a:rect r="r" b="b" t="t" l="l"/>
            <a:pathLst>
              <a:path h="1270447" w="1528357">
                <a:moveTo>
                  <a:pt x="0" y="0"/>
                </a:moveTo>
                <a:lnTo>
                  <a:pt x="1528358" y="0"/>
                </a:lnTo>
                <a:lnTo>
                  <a:pt x="1528358" y="1270447"/>
                </a:lnTo>
                <a:lnTo>
                  <a:pt x="0" y="12704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1351148" y="5705147"/>
            <a:ext cx="1701126" cy="1733632"/>
          </a:xfrm>
          <a:custGeom>
            <a:avLst/>
            <a:gdLst/>
            <a:ahLst/>
            <a:cxnLst/>
            <a:rect r="r" b="b" t="t" l="l"/>
            <a:pathLst>
              <a:path h="1733632" w="1701126">
                <a:moveTo>
                  <a:pt x="0" y="0"/>
                </a:moveTo>
                <a:lnTo>
                  <a:pt x="1701127" y="0"/>
                </a:lnTo>
                <a:lnTo>
                  <a:pt x="1701127" y="1733632"/>
                </a:lnTo>
                <a:lnTo>
                  <a:pt x="0" y="173363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3" id="13"/>
          <p:cNvSpPr txBox="true"/>
          <p:nvPr/>
        </p:nvSpPr>
        <p:spPr>
          <a:xfrm rot="0">
            <a:off x="770580" y="964805"/>
            <a:ext cx="13738282" cy="864891"/>
          </a:xfrm>
          <a:prstGeom prst="rect">
            <a:avLst/>
          </a:prstGeom>
        </p:spPr>
        <p:txBody>
          <a:bodyPr anchor="t" rtlCol="false" tIns="0" lIns="0" bIns="0" rIns="0">
            <a:spAutoFit/>
          </a:bodyPr>
          <a:lstStyle/>
          <a:p>
            <a:pPr>
              <a:lnSpc>
                <a:spcPts val="7013"/>
              </a:lnSpc>
            </a:pPr>
            <a:r>
              <a:rPr lang="en-US" sz="5082" spc="498">
                <a:solidFill>
                  <a:srgbClr val="231F20"/>
                </a:solidFill>
                <a:latin typeface="Oswald Bold"/>
              </a:rPr>
              <a:t>DESCRIPTION DES VARIABLES  DATAFRAME</a:t>
            </a:r>
          </a:p>
        </p:txBody>
      </p:sp>
      <p:sp>
        <p:nvSpPr>
          <p:cNvPr name="Freeform 14" id="14"/>
          <p:cNvSpPr/>
          <p:nvPr/>
        </p:nvSpPr>
        <p:spPr>
          <a:xfrm flipH="false" flipV="false" rot="0">
            <a:off x="14283333" y="-2090061"/>
            <a:ext cx="7667244" cy="7867508"/>
          </a:xfrm>
          <a:custGeom>
            <a:avLst/>
            <a:gdLst/>
            <a:ahLst/>
            <a:cxnLst/>
            <a:rect r="r" b="b" t="t" l="l"/>
            <a:pathLst>
              <a:path h="7867508" w="7667244">
                <a:moveTo>
                  <a:pt x="0" y="0"/>
                </a:moveTo>
                <a:lnTo>
                  <a:pt x="7667244" y="0"/>
                </a:lnTo>
                <a:lnTo>
                  <a:pt x="7667244" y="7867508"/>
                </a:lnTo>
                <a:lnTo>
                  <a:pt x="0" y="78675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5" id="15"/>
          <p:cNvGrpSpPr/>
          <p:nvPr/>
        </p:nvGrpSpPr>
        <p:grpSpPr>
          <a:xfrm rot="0">
            <a:off x="1028700" y="7949748"/>
            <a:ext cx="11319888" cy="1348923"/>
            <a:chOff x="0" y="0"/>
            <a:chExt cx="4337139" cy="516831"/>
          </a:xfrm>
        </p:grpSpPr>
        <p:sp>
          <p:nvSpPr>
            <p:cNvPr name="Freeform 16" id="16"/>
            <p:cNvSpPr/>
            <p:nvPr/>
          </p:nvSpPr>
          <p:spPr>
            <a:xfrm flipH="false" flipV="false" rot="0">
              <a:off x="0" y="0"/>
              <a:ext cx="4337139" cy="516831"/>
            </a:xfrm>
            <a:custGeom>
              <a:avLst/>
              <a:gdLst/>
              <a:ahLst/>
              <a:cxnLst/>
              <a:rect r="r" b="b" t="t" l="l"/>
              <a:pathLst>
                <a:path h="516831" w="4337139">
                  <a:moveTo>
                    <a:pt x="0" y="0"/>
                  </a:moveTo>
                  <a:lnTo>
                    <a:pt x="4337139" y="0"/>
                  </a:lnTo>
                  <a:lnTo>
                    <a:pt x="4337139" y="516831"/>
                  </a:lnTo>
                  <a:lnTo>
                    <a:pt x="0" y="516831"/>
                  </a:lnTo>
                  <a:close/>
                </a:path>
              </a:pathLst>
            </a:custGeom>
            <a:solidFill>
              <a:srgbClr val="EFEFEF"/>
            </a:solidFill>
          </p:spPr>
        </p:sp>
        <p:sp>
          <p:nvSpPr>
            <p:cNvPr name="TextBox 17" id="17"/>
            <p:cNvSpPr txBox="true"/>
            <p:nvPr/>
          </p:nvSpPr>
          <p:spPr>
            <a:xfrm>
              <a:off x="0" y="-19050"/>
              <a:ext cx="4337139" cy="535881"/>
            </a:xfrm>
            <a:prstGeom prst="rect">
              <a:avLst/>
            </a:prstGeom>
          </p:spPr>
          <p:txBody>
            <a:bodyPr anchor="ctr" rtlCol="false" tIns="50800" lIns="50800" bIns="50800" rIns="50800"/>
            <a:lstStyle/>
            <a:p>
              <a:pPr algn="ctr">
                <a:lnSpc>
                  <a:spcPts val="2859"/>
                </a:lnSpc>
              </a:pPr>
            </a:p>
          </p:txBody>
        </p:sp>
      </p:grpSp>
      <p:sp>
        <p:nvSpPr>
          <p:cNvPr name="Freeform 18" id="18"/>
          <p:cNvSpPr/>
          <p:nvPr/>
        </p:nvSpPr>
        <p:spPr>
          <a:xfrm flipH="false" flipV="false" rot="0">
            <a:off x="1722224" y="8093590"/>
            <a:ext cx="958975" cy="1061240"/>
          </a:xfrm>
          <a:custGeom>
            <a:avLst/>
            <a:gdLst/>
            <a:ahLst/>
            <a:cxnLst/>
            <a:rect r="r" b="b" t="t" l="l"/>
            <a:pathLst>
              <a:path h="1061240" w="958975">
                <a:moveTo>
                  <a:pt x="0" y="0"/>
                </a:moveTo>
                <a:lnTo>
                  <a:pt x="958975" y="0"/>
                </a:lnTo>
                <a:lnTo>
                  <a:pt x="958975" y="1061240"/>
                </a:lnTo>
                <a:lnTo>
                  <a:pt x="0" y="106124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9" id="19"/>
          <p:cNvSpPr txBox="true"/>
          <p:nvPr/>
        </p:nvSpPr>
        <p:spPr>
          <a:xfrm rot="0">
            <a:off x="3283341" y="2345459"/>
            <a:ext cx="8468894" cy="2273625"/>
          </a:xfrm>
          <a:prstGeom prst="rect">
            <a:avLst/>
          </a:prstGeom>
        </p:spPr>
        <p:txBody>
          <a:bodyPr anchor="t" rtlCol="false" tIns="0" lIns="0" bIns="0" rIns="0">
            <a:spAutoFit/>
          </a:bodyPr>
          <a:lstStyle/>
          <a:p>
            <a:pPr>
              <a:lnSpc>
                <a:spcPts val="3622"/>
              </a:lnSpc>
            </a:pPr>
            <a:r>
              <a:rPr lang="en-US" sz="2624" spc="257">
                <a:solidFill>
                  <a:srgbClr val="231F20"/>
                </a:solidFill>
                <a:latin typeface="Montserrat Classic Bold"/>
              </a:rPr>
              <a:t>Deux variables quantitatives : </a:t>
            </a:r>
          </a:p>
          <a:p>
            <a:pPr>
              <a:lnSpc>
                <a:spcPts val="3622"/>
              </a:lnSpc>
            </a:pPr>
          </a:p>
          <a:p>
            <a:pPr marL="566671" indent="-283336" lvl="1">
              <a:lnSpc>
                <a:spcPts val="3622"/>
              </a:lnSpc>
              <a:buFont typeface="Arial"/>
              <a:buChar char="•"/>
            </a:pPr>
            <a:r>
              <a:rPr lang="en-US" sz="2624" spc="257">
                <a:solidFill>
                  <a:srgbClr val="231F20"/>
                </a:solidFill>
                <a:latin typeface="Montserrat Classic Bold"/>
              </a:rPr>
              <a:t>Charges : </a:t>
            </a:r>
            <a:r>
              <a:rPr lang="en-US" sz="2624" spc="257">
                <a:solidFill>
                  <a:srgbClr val="231F20"/>
                </a:solidFill>
                <a:latin typeface="Montserrat Classic"/>
              </a:rPr>
              <a:t>variable quantitative continues</a:t>
            </a:r>
            <a:r>
              <a:rPr lang="en-US" sz="2624" spc="257">
                <a:solidFill>
                  <a:srgbClr val="231F20"/>
                </a:solidFill>
                <a:latin typeface="Montserrat Classic Bold"/>
              </a:rPr>
              <a:t> </a:t>
            </a:r>
          </a:p>
          <a:p>
            <a:pPr algn="l" marL="566671" indent="-283336" lvl="1">
              <a:lnSpc>
                <a:spcPts val="3622"/>
              </a:lnSpc>
              <a:buFont typeface="Arial"/>
              <a:buChar char="•"/>
            </a:pPr>
            <a:r>
              <a:rPr lang="en-US" sz="2624" spc="257">
                <a:solidFill>
                  <a:srgbClr val="231F20"/>
                </a:solidFill>
                <a:latin typeface="Montserrat Classic Bold"/>
              </a:rPr>
              <a:t>Age :</a:t>
            </a:r>
            <a:r>
              <a:rPr lang="en-US" sz="2624" spc="257">
                <a:solidFill>
                  <a:srgbClr val="231F20"/>
                </a:solidFill>
                <a:latin typeface="Montserrat Classic"/>
              </a:rPr>
              <a:t> variable quantitative discrète</a:t>
            </a:r>
          </a:p>
        </p:txBody>
      </p:sp>
      <p:sp>
        <p:nvSpPr>
          <p:cNvPr name="TextBox 20" id="20"/>
          <p:cNvSpPr txBox="true"/>
          <p:nvPr/>
        </p:nvSpPr>
        <p:spPr>
          <a:xfrm rot="0">
            <a:off x="3283341" y="8149435"/>
            <a:ext cx="8220980" cy="901924"/>
          </a:xfrm>
          <a:prstGeom prst="rect">
            <a:avLst/>
          </a:prstGeom>
        </p:spPr>
        <p:txBody>
          <a:bodyPr anchor="t" rtlCol="false" tIns="0" lIns="0" bIns="0" rIns="0">
            <a:spAutoFit/>
          </a:bodyPr>
          <a:lstStyle/>
          <a:p>
            <a:pPr>
              <a:lnSpc>
                <a:spcPts val="3628"/>
              </a:lnSpc>
            </a:pPr>
            <a:r>
              <a:rPr lang="en-US" sz="2629" spc="257">
                <a:solidFill>
                  <a:srgbClr val="231F20"/>
                </a:solidFill>
                <a:latin typeface="Montserrat Classic Bold"/>
              </a:rPr>
              <a:t>Choix de la variable d’intérêt:  </a:t>
            </a:r>
          </a:p>
          <a:p>
            <a:pPr algn="l">
              <a:lnSpc>
                <a:spcPts val="3628"/>
              </a:lnSpc>
            </a:pPr>
            <a:r>
              <a:rPr lang="en-US" sz="2629" spc="257">
                <a:solidFill>
                  <a:srgbClr val="231F20"/>
                </a:solidFill>
                <a:latin typeface="Montserrat Classic"/>
              </a:rPr>
              <a:t>Variable ‘charges’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211956" y="4865935"/>
            <a:ext cx="7861014" cy="1032516"/>
            <a:chOff x="0" y="0"/>
            <a:chExt cx="3011895" cy="395601"/>
          </a:xfrm>
        </p:grpSpPr>
        <p:sp>
          <p:nvSpPr>
            <p:cNvPr name="Freeform 4" id="4"/>
            <p:cNvSpPr/>
            <p:nvPr/>
          </p:nvSpPr>
          <p:spPr>
            <a:xfrm flipH="false" flipV="false" rot="0">
              <a:off x="0" y="0"/>
              <a:ext cx="3011895" cy="395601"/>
            </a:xfrm>
            <a:custGeom>
              <a:avLst/>
              <a:gdLst/>
              <a:ahLst/>
              <a:cxnLst/>
              <a:rect r="r" b="b" t="t" l="l"/>
              <a:pathLst>
                <a:path h="395601" w="3011895">
                  <a:moveTo>
                    <a:pt x="0" y="0"/>
                  </a:moveTo>
                  <a:lnTo>
                    <a:pt x="3011895" y="0"/>
                  </a:lnTo>
                  <a:lnTo>
                    <a:pt x="3011895" y="395601"/>
                  </a:lnTo>
                  <a:lnTo>
                    <a:pt x="0" y="395601"/>
                  </a:lnTo>
                  <a:close/>
                </a:path>
              </a:pathLst>
            </a:custGeom>
            <a:solidFill>
              <a:srgbClr val="EFEFEF"/>
            </a:solidFill>
          </p:spPr>
        </p:sp>
        <p:sp>
          <p:nvSpPr>
            <p:cNvPr name="TextBox 5" id="5"/>
            <p:cNvSpPr txBox="true"/>
            <p:nvPr/>
          </p:nvSpPr>
          <p:spPr>
            <a:xfrm>
              <a:off x="0" y="-19050"/>
              <a:ext cx="3011895" cy="414651"/>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1489401" y="5135809"/>
            <a:ext cx="8220980" cy="901924"/>
          </a:xfrm>
          <a:prstGeom prst="rect">
            <a:avLst/>
          </a:prstGeom>
        </p:spPr>
        <p:txBody>
          <a:bodyPr anchor="t" rtlCol="false" tIns="0" lIns="0" bIns="0" rIns="0">
            <a:spAutoFit/>
          </a:bodyPr>
          <a:lstStyle/>
          <a:p>
            <a:pPr>
              <a:lnSpc>
                <a:spcPts val="3628"/>
              </a:lnSpc>
            </a:pPr>
            <a:r>
              <a:rPr lang="en-US" sz="2629" spc="257">
                <a:solidFill>
                  <a:srgbClr val="231F20"/>
                </a:solidFill>
                <a:latin typeface="Montserrat Classic Bold"/>
              </a:rPr>
              <a:t> Décrire les différentes variables.</a:t>
            </a:r>
          </a:p>
          <a:p>
            <a:pPr algn="l">
              <a:lnSpc>
                <a:spcPts val="3628"/>
              </a:lnSpc>
            </a:pPr>
          </a:p>
        </p:txBody>
      </p:sp>
      <p:sp>
        <p:nvSpPr>
          <p:cNvPr name="Freeform 7" id="7"/>
          <p:cNvSpPr/>
          <p:nvPr/>
        </p:nvSpPr>
        <p:spPr>
          <a:xfrm flipH="false" flipV="false" rot="0">
            <a:off x="-3584655" y="7438779"/>
            <a:ext cx="7982069" cy="8190556"/>
          </a:xfrm>
          <a:custGeom>
            <a:avLst/>
            <a:gdLst/>
            <a:ahLst/>
            <a:cxnLst/>
            <a:rect r="r" b="b" t="t" l="l"/>
            <a:pathLst>
              <a:path h="8190556" w="7982069">
                <a:moveTo>
                  <a:pt x="0" y="0"/>
                </a:moveTo>
                <a:lnTo>
                  <a:pt x="7982069" y="0"/>
                </a:lnTo>
                <a:lnTo>
                  <a:pt x="7982069" y="8190556"/>
                </a:lnTo>
                <a:lnTo>
                  <a:pt x="0" y="81905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028700" y="933450"/>
            <a:ext cx="13738282" cy="864891"/>
          </a:xfrm>
          <a:prstGeom prst="rect">
            <a:avLst/>
          </a:prstGeom>
        </p:spPr>
        <p:txBody>
          <a:bodyPr anchor="t" rtlCol="false" tIns="0" lIns="0" bIns="0" rIns="0">
            <a:spAutoFit/>
          </a:bodyPr>
          <a:lstStyle/>
          <a:p>
            <a:pPr>
              <a:lnSpc>
                <a:spcPts val="7013"/>
              </a:lnSpc>
            </a:pPr>
            <a:r>
              <a:rPr lang="en-US" sz="5082" spc="498">
                <a:solidFill>
                  <a:srgbClr val="231F20"/>
                </a:solidFill>
                <a:latin typeface="Oswald Bold"/>
              </a:rPr>
              <a:t>OBJECTIF </a:t>
            </a:r>
          </a:p>
        </p:txBody>
      </p:sp>
      <p:sp>
        <p:nvSpPr>
          <p:cNvPr name="Freeform 9" id="9"/>
          <p:cNvSpPr/>
          <p:nvPr/>
        </p:nvSpPr>
        <p:spPr>
          <a:xfrm flipH="false" flipV="false" rot="0">
            <a:off x="15539000" y="-1143745"/>
            <a:ext cx="7667244" cy="7867508"/>
          </a:xfrm>
          <a:custGeom>
            <a:avLst/>
            <a:gdLst/>
            <a:ahLst/>
            <a:cxnLst/>
            <a:rect r="r" b="b" t="t" l="l"/>
            <a:pathLst>
              <a:path h="7867508" w="7667244">
                <a:moveTo>
                  <a:pt x="0" y="0"/>
                </a:moveTo>
                <a:lnTo>
                  <a:pt x="7667244" y="0"/>
                </a:lnTo>
                <a:lnTo>
                  <a:pt x="7667244" y="7867508"/>
                </a:lnTo>
                <a:lnTo>
                  <a:pt x="0" y="78675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10058856" y="4679513"/>
            <a:ext cx="7774068" cy="2759266"/>
            <a:chOff x="0" y="0"/>
            <a:chExt cx="2978582" cy="1057194"/>
          </a:xfrm>
        </p:grpSpPr>
        <p:sp>
          <p:nvSpPr>
            <p:cNvPr name="Freeform 11" id="11"/>
            <p:cNvSpPr/>
            <p:nvPr/>
          </p:nvSpPr>
          <p:spPr>
            <a:xfrm flipH="false" flipV="false" rot="0">
              <a:off x="0" y="0"/>
              <a:ext cx="2978582" cy="1057194"/>
            </a:xfrm>
            <a:custGeom>
              <a:avLst/>
              <a:gdLst/>
              <a:ahLst/>
              <a:cxnLst/>
              <a:rect r="r" b="b" t="t" l="l"/>
              <a:pathLst>
                <a:path h="1057194" w="2978582">
                  <a:moveTo>
                    <a:pt x="0" y="0"/>
                  </a:moveTo>
                  <a:lnTo>
                    <a:pt x="2978582" y="0"/>
                  </a:lnTo>
                  <a:lnTo>
                    <a:pt x="2978582" y="1057194"/>
                  </a:lnTo>
                  <a:lnTo>
                    <a:pt x="0" y="1057194"/>
                  </a:lnTo>
                  <a:close/>
                </a:path>
              </a:pathLst>
            </a:custGeom>
            <a:solidFill>
              <a:srgbClr val="EFEFEF"/>
            </a:solidFill>
          </p:spPr>
        </p:sp>
        <p:sp>
          <p:nvSpPr>
            <p:cNvPr name="TextBox 12" id="12"/>
            <p:cNvSpPr txBox="true"/>
            <p:nvPr/>
          </p:nvSpPr>
          <p:spPr>
            <a:xfrm>
              <a:off x="0" y="-19050"/>
              <a:ext cx="2978582" cy="1076244"/>
            </a:xfrm>
            <a:prstGeom prst="rect">
              <a:avLst/>
            </a:prstGeom>
          </p:spPr>
          <p:txBody>
            <a:bodyPr anchor="ctr" rtlCol="false" tIns="50800" lIns="50800" bIns="50800" rIns="50800"/>
            <a:lstStyle/>
            <a:p>
              <a:pPr algn="ctr">
                <a:lnSpc>
                  <a:spcPts val="2859"/>
                </a:lnSpc>
              </a:pPr>
            </a:p>
          </p:txBody>
        </p:sp>
      </p:grpSp>
      <p:sp>
        <p:nvSpPr>
          <p:cNvPr name="TextBox 13" id="13"/>
          <p:cNvSpPr txBox="true"/>
          <p:nvPr/>
        </p:nvSpPr>
        <p:spPr>
          <a:xfrm rot="0">
            <a:off x="1211956" y="3463164"/>
            <a:ext cx="8917929" cy="902025"/>
          </a:xfrm>
          <a:prstGeom prst="rect">
            <a:avLst/>
          </a:prstGeom>
        </p:spPr>
        <p:txBody>
          <a:bodyPr anchor="t" rtlCol="false" tIns="0" lIns="0" bIns="0" rIns="0">
            <a:spAutoFit/>
          </a:bodyPr>
          <a:lstStyle/>
          <a:p>
            <a:pPr marL="566671" indent="-283336" lvl="1">
              <a:lnSpc>
                <a:spcPts val="3622"/>
              </a:lnSpc>
              <a:buFont typeface="Arial"/>
              <a:buChar char="•"/>
            </a:pPr>
            <a:r>
              <a:rPr lang="en-US" sz="2624" spc="257">
                <a:solidFill>
                  <a:srgbClr val="231F20"/>
                </a:solidFill>
                <a:latin typeface="Montserrat Classic Bold"/>
              </a:rPr>
              <a:t>Créer un script R</a:t>
            </a:r>
            <a:r>
              <a:rPr lang="en-US" sz="2624" spc="257">
                <a:solidFill>
                  <a:srgbClr val="231F20"/>
                </a:solidFill>
                <a:latin typeface="Montserrat Classic Bold"/>
              </a:rPr>
              <a:t> qui va :</a:t>
            </a:r>
          </a:p>
          <a:p>
            <a:pPr algn="l">
              <a:lnSpc>
                <a:spcPts val="3622"/>
              </a:lnSpc>
            </a:pPr>
          </a:p>
        </p:txBody>
      </p:sp>
      <p:sp>
        <p:nvSpPr>
          <p:cNvPr name="TextBox 14" id="14"/>
          <p:cNvSpPr txBox="true"/>
          <p:nvPr/>
        </p:nvSpPr>
        <p:spPr>
          <a:xfrm rot="0">
            <a:off x="10387563" y="5135809"/>
            <a:ext cx="7649480" cy="1816324"/>
          </a:xfrm>
          <a:prstGeom prst="rect">
            <a:avLst/>
          </a:prstGeom>
        </p:spPr>
        <p:txBody>
          <a:bodyPr anchor="t" rtlCol="false" tIns="0" lIns="0" bIns="0" rIns="0">
            <a:spAutoFit/>
          </a:bodyPr>
          <a:lstStyle/>
          <a:p>
            <a:pPr algn="l">
              <a:lnSpc>
                <a:spcPts val="3628"/>
              </a:lnSpc>
            </a:pPr>
            <a:r>
              <a:rPr lang="en-US" sz="2629" spc="257">
                <a:solidFill>
                  <a:srgbClr val="231F20"/>
                </a:solidFill>
                <a:latin typeface="Montserrat Classic Bold"/>
              </a:rPr>
              <a:t>La ligne de code la plus courte possible pour économiser du temps, éviter les erreurs et la rendre lisible pour les autres.</a:t>
            </a:r>
          </a:p>
        </p:txBody>
      </p:sp>
      <p:grpSp>
        <p:nvGrpSpPr>
          <p:cNvPr name="Group 15" id="15"/>
          <p:cNvGrpSpPr/>
          <p:nvPr/>
        </p:nvGrpSpPr>
        <p:grpSpPr>
          <a:xfrm rot="0">
            <a:off x="1211956" y="6406264"/>
            <a:ext cx="7861014" cy="1032516"/>
            <a:chOff x="0" y="0"/>
            <a:chExt cx="3011895" cy="395601"/>
          </a:xfrm>
        </p:grpSpPr>
        <p:sp>
          <p:nvSpPr>
            <p:cNvPr name="Freeform 16" id="16"/>
            <p:cNvSpPr/>
            <p:nvPr/>
          </p:nvSpPr>
          <p:spPr>
            <a:xfrm flipH="false" flipV="false" rot="0">
              <a:off x="0" y="0"/>
              <a:ext cx="3011895" cy="395601"/>
            </a:xfrm>
            <a:custGeom>
              <a:avLst/>
              <a:gdLst/>
              <a:ahLst/>
              <a:cxnLst/>
              <a:rect r="r" b="b" t="t" l="l"/>
              <a:pathLst>
                <a:path h="395601" w="3011895">
                  <a:moveTo>
                    <a:pt x="0" y="0"/>
                  </a:moveTo>
                  <a:lnTo>
                    <a:pt x="3011895" y="0"/>
                  </a:lnTo>
                  <a:lnTo>
                    <a:pt x="3011895" y="395601"/>
                  </a:lnTo>
                  <a:lnTo>
                    <a:pt x="0" y="395601"/>
                  </a:lnTo>
                  <a:close/>
                </a:path>
              </a:pathLst>
            </a:custGeom>
            <a:solidFill>
              <a:srgbClr val="EFEFEF"/>
            </a:solidFill>
          </p:spPr>
        </p:sp>
        <p:sp>
          <p:nvSpPr>
            <p:cNvPr name="TextBox 17" id="17"/>
            <p:cNvSpPr txBox="true"/>
            <p:nvPr/>
          </p:nvSpPr>
          <p:spPr>
            <a:xfrm>
              <a:off x="0" y="-19050"/>
              <a:ext cx="3011895" cy="414651"/>
            </a:xfrm>
            <a:prstGeom prst="rect">
              <a:avLst/>
            </a:prstGeom>
          </p:spPr>
          <p:txBody>
            <a:bodyPr anchor="ctr" rtlCol="false" tIns="50800" lIns="50800" bIns="50800" rIns="50800"/>
            <a:lstStyle/>
            <a:p>
              <a:pPr algn="ctr">
                <a:lnSpc>
                  <a:spcPts val="2859"/>
                </a:lnSpc>
              </a:pPr>
            </a:p>
          </p:txBody>
        </p:sp>
      </p:grpSp>
      <p:sp>
        <p:nvSpPr>
          <p:cNvPr name="TextBox 18" id="18"/>
          <p:cNvSpPr txBox="true"/>
          <p:nvPr/>
        </p:nvSpPr>
        <p:spPr>
          <a:xfrm rot="0">
            <a:off x="1489401" y="6676138"/>
            <a:ext cx="8220980" cy="444724"/>
          </a:xfrm>
          <a:prstGeom prst="rect">
            <a:avLst/>
          </a:prstGeom>
        </p:spPr>
        <p:txBody>
          <a:bodyPr anchor="t" rtlCol="false" tIns="0" lIns="0" bIns="0" rIns="0">
            <a:spAutoFit/>
          </a:bodyPr>
          <a:lstStyle/>
          <a:p>
            <a:pPr algn="l">
              <a:lnSpc>
                <a:spcPts val="3628"/>
              </a:lnSpc>
            </a:pPr>
            <a:r>
              <a:rPr lang="en-US" sz="2629" spc="257">
                <a:solidFill>
                  <a:srgbClr val="231F20"/>
                </a:solidFill>
                <a:latin typeface="Montserrat Classic Bold"/>
              </a:rPr>
              <a:t>Croiser les variables d’intérêt.</a:t>
            </a:r>
          </a:p>
        </p:txBody>
      </p:sp>
      <p:sp>
        <p:nvSpPr>
          <p:cNvPr name="TextBox 19" id="19"/>
          <p:cNvSpPr txBox="true"/>
          <p:nvPr/>
        </p:nvSpPr>
        <p:spPr>
          <a:xfrm rot="0">
            <a:off x="10058856" y="3463164"/>
            <a:ext cx="8917929" cy="902025"/>
          </a:xfrm>
          <a:prstGeom prst="rect">
            <a:avLst/>
          </a:prstGeom>
        </p:spPr>
        <p:txBody>
          <a:bodyPr anchor="t" rtlCol="false" tIns="0" lIns="0" bIns="0" rIns="0">
            <a:spAutoFit/>
          </a:bodyPr>
          <a:lstStyle/>
          <a:p>
            <a:pPr marL="566671" indent="-283336" lvl="1">
              <a:lnSpc>
                <a:spcPts val="3622"/>
              </a:lnSpc>
              <a:buFont typeface="Arial"/>
              <a:buChar char="•"/>
            </a:pPr>
            <a:r>
              <a:rPr lang="en-US" sz="2624" spc="257">
                <a:solidFill>
                  <a:srgbClr val="231F20"/>
                </a:solidFill>
                <a:latin typeface="Montserrat Classic Bold"/>
              </a:rPr>
              <a:t>Ce script doit être</a:t>
            </a:r>
            <a:r>
              <a:rPr lang="en-US" sz="2624" spc="257">
                <a:solidFill>
                  <a:srgbClr val="231F20"/>
                </a:solidFill>
                <a:latin typeface="Montserrat Classic Bold"/>
              </a:rPr>
              <a:t> :</a:t>
            </a:r>
          </a:p>
          <a:p>
            <a:pPr algn="l">
              <a:lnSpc>
                <a:spcPts val="3622"/>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5797939" y="58655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44925" y="2836230"/>
            <a:ext cx="1400485" cy="6493178"/>
            <a:chOff x="0" y="0"/>
            <a:chExt cx="368852" cy="1710138"/>
          </a:xfrm>
        </p:grpSpPr>
        <p:sp>
          <p:nvSpPr>
            <p:cNvPr name="Freeform 4" id="4"/>
            <p:cNvSpPr/>
            <p:nvPr/>
          </p:nvSpPr>
          <p:spPr>
            <a:xfrm flipH="false" flipV="false" rot="0">
              <a:off x="0" y="0"/>
              <a:ext cx="368852" cy="1710137"/>
            </a:xfrm>
            <a:custGeom>
              <a:avLst/>
              <a:gdLst/>
              <a:ahLst/>
              <a:cxnLst/>
              <a:rect r="r" b="b" t="t" l="l"/>
              <a:pathLst>
                <a:path h="1710137" w="368852">
                  <a:moveTo>
                    <a:pt x="0" y="0"/>
                  </a:moveTo>
                  <a:lnTo>
                    <a:pt x="368852" y="0"/>
                  </a:lnTo>
                  <a:lnTo>
                    <a:pt x="368852" y="1710137"/>
                  </a:lnTo>
                  <a:lnTo>
                    <a:pt x="0" y="1710137"/>
                  </a:lnTo>
                  <a:close/>
                </a:path>
              </a:pathLst>
            </a:custGeom>
            <a:solidFill>
              <a:srgbClr val="CCCCCC"/>
            </a:solidFill>
          </p:spPr>
        </p:sp>
        <p:sp>
          <p:nvSpPr>
            <p:cNvPr name="TextBox 5" id="5"/>
            <p:cNvSpPr txBox="true"/>
            <p:nvPr/>
          </p:nvSpPr>
          <p:spPr>
            <a:xfrm>
              <a:off x="0" y="-19050"/>
              <a:ext cx="368852" cy="1729188"/>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1028700" y="1103669"/>
            <a:ext cx="16050604" cy="1956075"/>
          </a:xfrm>
          <a:prstGeom prst="rect">
            <a:avLst/>
          </a:prstGeom>
        </p:spPr>
        <p:txBody>
          <a:bodyPr anchor="t" rtlCol="false" tIns="0" lIns="0" bIns="0" rIns="0">
            <a:spAutoFit/>
          </a:bodyPr>
          <a:lstStyle/>
          <a:p>
            <a:pPr algn="ctr">
              <a:lnSpc>
                <a:spcPts val="7841"/>
              </a:lnSpc>
            </a:pPr>
            <a:r>
              <a:rPr lang="en-US" sz="5682" spc="556">
                <a:solidFill>
                  <a:srgbClr val="231F20"/>
                </a:solidFill>
                <a:latin typeface="Oswald Bold"/>
              </a:rPr>
              <a:t>DESCRIPTION DES VARIABLES EN UTILISANT :</a:t>
            </a:r>
          </a:p>
          <a:p>
            <a:pPr algn="ctr">
              <a:lnSpc>
                <a:spcPts val="7841"/>
              </a:lnSpc>
            </a:pPr>
            <a:r>
              <a:rPr lang="en-US" sz="5682" spc="556">
                <a:solidFill>
                  <a:srgbClr val="231F20"/>
                </a:solidFill>
                <a:latin typeface="Oswald Bold"/>
              </a:rPr>
              <a:t>  </a:t>
            </a:r>
          </a:p>
        </p:txBody>
      </p:sp>
      <p:sp>
        <p:nvSpPr>
          <p:cNvPr name="Freeform 7" id="7"/>
          <p:cNvSpPr/>
          <p:nvPr/>
        </p:nvSpPr>
        <p:spPr>
          <a:xfrm flipH="false" flipV="false" rot="2016048">
            <a:off x="12243487" y="-891346"/>
            <a:ext cx="10749463" cy="2687366"/>
          </a:xfrm>
          <a:custGeom>
            <a:avLst/>
            <a:gdLst/>
            <a:ahLst/>
            <a:cxnLst/>
            <a:rect r="r" b="b" t="t" l="l"/>
            <a:pathLst>
              <a:path h="2687366" w="10749463">
                <a:moveTo>
                  <a:pt x="0" y="0"/>
                </a:moveTo>
                <a:lnTo>
                  <a:pt x="10749463" y="0"/>
                </a:lnTo>
                <a:lnTo>
                  <a:pt x="10749463"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9522645" y="4306211"/>
            <a:ext cx="8765355" cy="722097"/>
          </a:xfrm>
          <a:custGeom>
            <a:avLst/>
            <a:gdLst/>
            <a:ahLst/>
            <a:cxnLst/>
            <a:rect r="r" b="b" t="t" l="l"/>
            <a:pathLst>
              <a:path h="722097" w="8765355">
                <a:moveTo>
                  <a:pt x="0" y="0"/>
                </a:moveTo>
                <a:lnTo>
                  <a:pt x="8765355" y="0"/>
                </a:lnTo>
                <a:lnTo>
                  <a:pt x="8765355" y="722098"/>
                </a:lnTo>
                <a:lnTo>
                  <a:pt x="0" y="722098"/>
                </a:lnTo>
                <a:lnTo>
                  <a:pt x="0" y="0"/>
                </a:lnTo>
                <a:close/>
              </a:path>
            </a:pathLst>
          </a:custGeom>
          <a:blipFill>
            <a:blip r:embed="rId6"/>
            <a:stretch>
              <a:fillRect l="0" t="-51035" r="0" b="0"/>
            </a:stretch>
          </a:blipFill>
        </p:spPr>
      </p:sp>
      <p:sp>
        <p:nvSpPr>
          <p:cNvPr name="Freeform 9" id="9"/>
          <p:cNvSpPr/>
          <p:nvPr/>
        </p:nvSpPr>
        <p:spPr>
          <a:xfrm flipH="false" flipV="false" rot="0">
            <a:off x="10879193" y="6968092"/>
            <a:ext cx="6982350" cy="2878876"/>
          </a:xfrm>
          <a:custGeom>
            <a:avLst/>
            <a:gdLst/>
            <a:ahLst/>
            <a:cxnLst/>
            <a:rect r="r" b="b" t="t" l="l"/>
            <a:pathLst>
              <a:path h="2878876" w="6982350">
                <a:moveTo>
                  <a:pt x="0" y="0"/>
                </a:moveTo>
                <a:lnTo>
                  <a:pt x="6982350" y="0"/>
                </a:lnTo>
                <a:lnTo>
                  <a:pt x="6982350" y="2878877"/>
                </a:lnTo>
                <a:lnTo>
                  <a:pt x="0" y="2878877"/>
                </a:lnTo>
                <a:lnTo>
                  <a:pt x="0" y="0"/>
                </a:lnTo>
                <a:close/>
              </a:path>
            </a:pathLst>
          </a:custGeom>
          <a:blipFill>
            <a:blip r:embed="rId7"/>
            <a:stretch>
              <a:fillRect l="0" t="0" r="0" b="0"/>
            </a:stretch>
          </a:blipFill>
        </p:spPr>
      </p:sp>
      <p:sp>
        <p:nvSpPr>
          <p:cNvPr name="TextBox 10" id="10"/>
          <p:cNvSpPr txBox="true"/>
          <p:nvPr/>
        </p:nvSpPr>
        <p:spPr>
          <a:xfrm rot="0">
            <a:off x="1676558" y="305069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11" id="11"/>
          <p:cNvSpPr txBox="true"/>
          <p:nvPr/>
        </p:nvSpPr>
        <p:spPr>
          <a:xfrm rot="0">
            <a:off x="1676558" y="6254269"/>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2" id="12"/>
          <p:cNvSpPr txBox="true"/>
          <p:nvPr/>
        </p:nvSpPr>
        <p:spPr>
          <a:xfrm rot="0">
            <a:off x="3207475" y="3146220"/>
            <a:ext cx="8521676" cy="428073"/>
          </a:xfrm>
          <a:prstGeom prst="rect">
            <a:avLst/>
          </a:prstGeom>
        </p:spPr>
        <p:txBody>
          <a:bodyPr anchor="t" rtlCol="false" tIns="0" lIns="0" bIns="0" rIns="0">
            <a:spAutoFit/>
          </a:bodyPr>
          <a:lstStyle/>
          <a:p>
            <a:pPr>
              <a:lnSpc>
                <a:spcPts val="3483"/>
              </a:lnSpc>
            </a:pPr>
            <a:r>
              <a:rPr lang="en-US" sz="2524" spc="247">
                <a:solidFill>
                  <a:srgbClr val="231F20"/>
                </a:solidFill>
                <a:latin typeface="Montserrat Classic Bold"/>
              </a:rPr>
              <a:t>PARAMETRES DE POSITION ET DISPERSION </a:t>
            </a:r>
          </a:p>
        </p:txBody>
      </p:sp>
      <p:sp>
        <p:nvSpPr>
          <p:cNvPr name="TextBox 13" id="13"/>
          <p:cNvSpPr txBox="true"/>
          <p:nvPr/>
        </p:nvSpPr>
        <p:spPr>
          <a:xfrm rot="0">
            <a:off x="3207475" y="6540019"/>
            <a:ext cx="7345487" cy="428073"/>
          </a:xfrm>
          <a:prstGeom prst="rect">
            <a:avLst/>
          </a:prstGeom>
        </p:spPr>
        <p:txBody>
          <a:bodyPr anchor="t" rtlCol="false" tIns="0" lIns="0" bIns="0" rIns="0">
            <a:spAutoFit/>
          </a:bodyPr>
          <a:lstStyle/>
          <a:p>
            <a:pPr>
              <a:lnSpc>
                <a:spcPts val="3483"/>
              </a:lnSpc>
            </a:pPr>
            <a:r>
              <a:rPr lang="en-US" sz="2524" spc="247">
                <a:solidFill>
                  <a:srgbClr val="231F20"/>
                </a:solidFill>
                <a:latin typeface="Montserrat Classic Bold"/>
              </a:rPr>
              <a:t>CRÉATION D’UNE FONCTION ETENDUE  </a:t>
            </a:r>
          </a:p>
        </p:txBody>
      </p:sp>
      <p:sp>
        <p:nvSpPr>
          <p:cNvPr name="TextBox 14" id="14"/>
          <p:cNvSpPr txBox="true"/>
          <p:nvPr/>
        </p:nvSpPr>
        <p:spPr>
          <a:xfrm rot="0">
            <a:off x="3207475" y="7551615"/>
            <a:ext cx="6076629" cy="1304373"/>
          </a:xfrm>
          <a:prstGeom prst="rect">
            <a:avLst/>
          </a:prstGeom>
        </p:spPr>
        <p:txBody>
          <a:bodyPr anchor="t" rtlCol="false" tIns="0" lIns="0" bIns="0" rIns="0">
            <a:spAutoFit/>
          </a:bodyPr>
          <a:lstStyle/>
          <a:p>
            <a:pPr algn="l" marL="544960" indent="-272480" lvl="1">
              <a:lnSpc>
                <a:spcPts val="3483"/>
              </a:lnSpc>
              <a:buFont typeface="Arial"/>
              <a:buChar char="•"/>
            </a:pPr>
            <a:r>
              <a:rPr lang="en-US" sz="2524" spc="247">
                <a:solidFill>
                  <a:srgbClr val="231F20"/>
                </a:solidFill>
                <a:latin typeface="Montserrat Classic"/>
              </a:rPr>
              <a:t>permet de calculer la différence entre la valeur max - valeur min </a:t>
            </a:r>
          </a:p>
        </p:txBody>
      </p:sp>
      <p:sp>
        <p:nvSpPr>
          <p:cNvPr name="TextBox 15" id="15"/>
          <p:cNvSpPr txBox="true"/>
          <p:nvPr/>
        </p:nvSpPr>
        <p:spPr>
          <a:xfrm rot="0">
            <a:off x="3446016" y="4320886"/>
            <a:ext cx="6076629" cy="866223"/>
          </a:xfrm>
          <a:prstGeom prst="rect">
            <a:avLst/>
          </a:prstGeom>
        </p:spPr>
        <p:txBody>
          <a:bodyPr anchor="t" rtlCol="false" tIns="0" lIns="0" bIns="0" rIns="0">
            <a:spAutoFit/>
          </a:bodyPr>
          <a:lstStyle/>
          <a:p>
            <a:pPr algn="l" marL="544960" indent="-272480" lvl="1">
              <a:lnSpc>
                <a:spcPts val="3483"/>
              </a:lnSpc>
              <a:buFont typeface="Arial"/>
              <a:buChar char="•"/>
            </a:pPr>
            <a:r>
              <a:rPr lang="en-US" sz="2524" spc="247">
                <a:solidFill>
                  <a:srgbClr val="231F20"/>
                </a:solidFill>
                <a:latin typeface="Montserrat Classic"/>
              </a:rPr>
              <a:t>Utilisation de la fonction ‘summary’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3584655" y="7438779"/>
            <a:ext cx="7982069" cy="8190556"/>
          </a:xfrm>
          <a:custGeom>
            <a:avLst/>
            <a:gdLst/>
            <a:ahLst/>
            <a:cxnLst/>
            <a:rect r="r" b="b" t="t" l="l"/>
            <a:pathLst>
              <a:path h="8190556" w="7982069">
                <a:moveTo>
                  <a:pt x="0" y="0"/>
                </a:moveTo>
                <a:lnTo>
                  <a:pt x="7982069" y="0"/>
                </a:lnTo>
                <a:lnTo>
                  <a:pt x="7982069" y="8190556"/>
                </a:lnTo>
                <a:lnTo>
                  <a:pt x="0" y="81905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4627242"/>
            <a:ext cx="6685885" cy="1032516"/>
            <a:chOff x="0" y="0"/>
            <a:chExt cx="2561652" cy="395601"/>
          </a:xfrm>
        </p:grpSpPr>
        <p:sp>
          <p:nvSpPr>
            <p:cNvPr name="Freeform 4" id="4"/>
            <p:cNvSpPr/>
            <p:nvPr/>
          </p:nvSpPr>
          <p:spPr>
            <a:xfrm flipH="false" flipV="false" rot="0">
              <a:off x="0" y="0"/>
              <a:ext cx="2561652" cy="395601"/>
            </a:xfrm>
            <a:custGeom>
              <a:avLst/>
              <a:gdLst/>
              <a:ahLst/>
              <a:cxnLst/>
              <a:rect r="r" b="b" t="t" l="l"/>
              <a:pathLst>
                <a:path h="395601" w="2561652">
                  <a:moveTo>
                    <a:pt x="0" y="0"/>
                  </a:moveTo>
                  <a:lnTo>
                    <a:pt x="2561652" y="0"/>
                  </a:lnTo>
                  <a:lnTo>
                    <a:pt x="2561652" y="395601"/>
                  </a:lnTo>
                  <a:lnTo>
                    <a:pt x="0" y="395601"/>
                  </a:lnTo>
                  <a:close/>
                </a:path>
              </a:pathLst>
            </a:custGeom>
            <a:solidFill>
              <a:srgbClr val="EFEFEF"/>
            </a:solidFill>
          </p:spPr>
        </p:sp>
        <p:sp>
          <p:nvSpPr>
            <p:cNvPr name="TextBox 5" id="5"/>
            <p:cNvSpPr txBox="true"/>
            <p:nvPr/>
          </p:nvSpPr>
          <p:spPr>
            <a:xfrm>
              <a:off x="0" y="-19050"/>
              <a:ext cx="2561652" cy="414651"/>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1028700" y="933450"/>
            <a:ext cx="13738282" cy="864891"/>
          </a:xfrm>
          <a:prstGeom prst="rect">
            <a:avLst/>
          </a:prstGeom>
        </p:spPr>
        <p:txBody>
          <a:bodyPr anchor="t" rtlCol="false" tIns="0" lIns="0" bIns="0" rIns="0">
            <a:spAutoFit/>
          </a:bodyPr>
          <a:lstStyle/>
          <a:p>
            <a:pPr>
              <a:lnSpc>
                <a:spcPts val="7013"/>
              </a:lnSpc>
            </a:pPr>
            <a:r>
              <a:rPr lang="en-US" sz="5082" spc="498">
                <a:solidFill>
                  <a:srgbClr val="231F20"/>
                </a:solidFill>
                <a:latin typeface="Oswald Bold"/>
              </a:rPr>
              <a:t>OBSTACLE</a:t>
            </a:r>
          </a:p>
        </p:txBody>
      </p:sp>
      <p:sp>
        <p:nvSpPr>
          <p:cNvPr name="TextBox 7" id="7"/>
          <p:cNvSpPr txBox="true"/>
          <p:nvPr/>
        </p:nvSpPr>
        <p:spPr>
          <a:xfrm rot="0">
            <a:off x="1112651" y="4897116"/>
            <a:ext cx="7777063" cy="444724"/>
          </a:xfrm>
          <a:prstGeom prst="rect">
            <a:avLst/>
          </a:prstGeom>
        </p:spPr>
        <p:txBody>
          <a:bodyPr anchor="t" rtlCol="false" tIns="0" lIns="0" bIns="0" rIns="0">
            <a:spAutoFit/>
          </a:bodyPr>
          <a:lstStyle/>
          <a:p>
            <a:pPr algn="l">
              <a:lnSpc>
                <a:spcPts val="3628"/>
              </a:lnSpc>
            </a:pPr>
            <a:r>
              <a:rPr lang="en-US" sz="2629" spc="257">
                <a:solidFill>
                  <a:srgbClr val="231F20"/>
                </a:solidFill>
                <a:latin typeface="Montserrat Classic Bold"/>
              </a:rPr>
              <a:t>Les valeurs manquantes NaN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3584655" y="7438779"/>
            <a:ext cx="7982069" cy="8190556"/>
          </a:xfrm>
          <a:custGeom>
            <a:avLst/>
            <a:gdLst/>
            <a:ahLst/>
            <a:cxnLst/>
            <a:rect r="r" b="b" t="t" l="l"/>
            <a:pathLst>
              <a:path h="8190556" w="7982069">
                <a:moveTo>
                  <a:pt x="0" y="0"/>
                </a:moveTo>
                <a:lnTo>
                  <a:pt x="7982069" y="0"/>
                </a:lnTo>
                <a:lnTo>
                  <a:pt x="7982069" y="8190556"/>
                </a:lnTo>
                <a:lnTo>
                  <a:pt x="0" y="81905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4627242"/>
            <a:ext cx="6685885" cy="1032516"/>
            <a:chOff x="0" y="0"/>
            <a:chExt cx="2561652" cy="395601"/>
          </a:xfrm>
        </p:grpSpPr>
        <p:sp>
          <p:nvSpPr>
            <p:cNvPr name="Freeform 4" id="4"/>
            <p:cNvSpPr/>
            <p:nvPr/>
          </p:nvSpPr>
          <p:spPr>
            <a:xfrm flipH="false" flipV="false" rot="0">
              <a:off x="0" y="0"/>
              <a:ext cx="2561652" cy="395601"/>
            </a:xfrm>
            <a:custGeom>
              <a:avLst/>
              <a:gdLst/>
              <a:ahLst/>
              <a:cxnLst/>
              <a:rect r="r" b="b" t="t" l="l"/>
              <a:pathLst>
                <a:path h="395601" w="2561652">
                  <a:moveTo>
                    <a:pt x="0" y="0"/>
                  </a:moveTo>
                  <a:lnTo>
                    <a:pt x="2561652" y="0"/>
                  </a:lnTo>
                  <a:lnTo>
                    <a:pt x="2561652" y="395601"/>
                  </a:lnTo>
                  <a:lnTo>
                    <a:pt x="0" y="395601"/>
                  </a:lnTo>
                  <a:close/>
                </a:path>
              </a:pathLst>
            </a:custGeom>
            <a:solidFill>
              <a:srgbClr val="EFEFEF"/>
            </a:solidFill>
          </p:spPr>
        </p:sp>
        <p:sp>
          <p:nvSpPr>
            <p:cNvPr name="TextBox 5" id="5"/>
            <p:cNvSpPr txBox="true"/>
            <p:nvPr/>
          </p:nvSpPr>
          <p:spPr>
            <a:xfrm>
              <a:off x="0" y="-19050"/>
              <a:ext cx="2561652" cy="414651"/>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1028700" y="933450"/>
            <a:ext cx="13738282" cy="864891"/>
          </a:xfrm>
          <a:prstGeom prst="rect">
            <a:avLst/>
          </a:prstGeom>
        </p:spPr>
        <p:txBody>
          <a:bodyPr anchor="t" rtlCol="false" tIns="0" lIns="0" bIns="0" rIns="0">
            <a:spAutoFit/>
          </a:bodyPr>
          <a:lstStyle/>
          <a:p>
            <a:pPr>
              <a:lnSpc>
                <a:spcPts val="7013"/>
              </a:lnSpc>
            </a:pPr>
            <a:r>
              <a:rPr lang="en-US" sz="5082" spc="498">
                <a:solidFill>
                  <a:srgbClr val="231F20">
                    <a:alpha val="49804"/>
                  </a:srgbClr>
                </a:solidFill>
                <a:latin typeface="Oswald Bold"/>
              </a:rPr>
              <a:t>OBSTACLE</a:t>
            </a:r>
          </a:p>
        </p:txBody>
      </p:sp>
      <p:sp>
        <p:nvSpPr>
          <p:cNvPr name="TextBox 7" id="7"/>
          <p:cNvSpPr txBox="true"/>
          <p:nvPr/>
        </p:nvSpPr>
        <p:spPr>
          <a:xfrm rot="0">
            <a:off x="1112651" y="4897116"/>
            <a:ext cx="7777063" cy="444724"/>
          </a:xfrm>
          <a:prstGeom prst="rect">
            <a:avLst/>
          </a:prstGeom>
        </p:spPr>
        <p:txBody>
          <a:bodyPr anchor="t" rtlCol="false" tIns="0" lIns="0" bIns="0" rIns="0">
            <a:spAutoFit/>
          </a:bodyPr>
          <a:lstStyle/>
          <a:p>
            <a:pPr algn="l">
              <a:lnSpc>
                <a:spcPts val="3628"/>
              </a:lnSpc>
            </a:pPr>
            <a:r>
              <a:rPr lang="en-US" sz="2629" spc="257">
                <a:solidFill>
                  <a:srgbClr val="231F20">
                    <a:alpha val="49804"/>
                  </a:srgbClr>
                </a:solidFill>
                <a:latin typeface="Montserrat Classic Bold"/>
              </a:rPr>
              <a:t>Les valeurs manquantes NaN  </a:t>
            </a:r>
          </a:p>
        </p:txBody>
      </p:sp>
      <p:grpSp>
        <p:nvGrpSpPr>
          <p:cNvPr name="Group 8" id="8"/>
          <p:cNvGrpSpPr/>
          <p:nvPr/>
        </p:nvGrpSpPr>
        <p:grpSpPr>
          <a:xfrm rot="0">
            <a:off x="10325100" y="4627242"/>
            <a:ext cx="7767653" cy="2297980"/>
            <a:chOff x="0" y="0"/>
            <a:chExt cx="2976124" cy="880456"/>
          </a:xfrm>
        </p:grpSpPr>
        <p:sp>
          <p:nvSpPr>
            <p:cNvPr name="Freeform 9" id="9"/>
            <p:cNvSpPr/>
            <p:nvPr/>
          </p:nvSpPr>
          <p:spPr>
            <a:xfrm flipH="false" flipV="false" rot="0">
              <a:off x="0" y="0"/>
              <a:ext cx="2976124" cy="880456"/>
            </a:xfrm>
            <a:custGeom>
              <a:avLst/>
              <a:gdLst/>
              <a:ahLst/>
              <a:cxnLst/>
              <a:rect r="r" b="b" t="t" l="l"/>
              <a:pathLst>
                <a:path h="880456" w="2976124">
                  <a:moveTo>
                    <a:pt x="0" y="0"/>
                  </a:moveTo>
                  <a:lnTo>
                    <a:pt x="2976124" y="0"/>
                  </a:lnTo>
                  <a:lnTo>
                    <a:pt x="2976124" y="880456"/>
                  </a:lnTo>
                  <a:lnTo>
                    <a:pt x="0" y="880456"/>
                  </a:lnTo>
                  <a:close/>
                </a:path>
              </a:pathLst>
            </a:custGeom>
            <a:solidFill>
              <a:srgbClr val="EFEFEF"/>
            </a:solidFill>
          </p:spPr>
        </p:sp>
        <p:sp>
          <p:nvSpPr>
            <p:cNvPr name="TextBox 10" id="10"/>
            <p:cNvSpPr txBox="true"/>
            <p:nvPr/>
          </p:nvSpPr>
          <p:spPr>
            <a:xfrm>
              <a:off x="0" y="-19050"/>
              <a:ext cx="2976124" cy="899506"/>
            </a:xfrm>
            <a:prstGeom prst="rect">
              <a:avLst/>
            </a:prstGeom>
          </p:spPr>
          <p:txBody>
            <a:bodyPr anchor="ctr" rtlCol="false" tIns="50800" lIns="50800" bIns="50800" rIns="50800"/>
            <a:lstStyle/>
            <a:p>
              <a:pPr algn="ctr">
                <a:lnSpc>
                  <a:spcPts val="2859"/>
                </a:lnSpc>
              </a:pPr>
            </a:p>
          </p:txBody>
        </p:sp>
      </p:grpSp>
      <p:sp>
        <p:nvSpPr>
          <p:cNvPr name="TextBox 11" id="11"/>
          <p:cNvSpPr txBox="true"/>
          <p:nvPr/>
        </p:nvSpPr>
        <p:spPr>
          <a:xfrm rot="0">
            <a:off x="10529207" y="933450"/>
            <a:ext cx="13738282" cy="864891"/>
          </a:xfrm>
          <a:prstGeom prst="rect">
            <a:avLst/>
          </a:prstGeom>
        </p:spPr>
        <p:txBody>
          <a:bodyPr anchor="t" rtlCol="false" tIns="0" lIns="0" bIns="0" rIns="0">
            <a:spAutoFit/>
          </a:bodyPr>
          <a:lstStyle/>
          <a:p>
            <a:pPr>
              <a:lnSpc>
                <a:spcPts val="7013"/>
              </a:lnSpc>
            </a:pPr>
            <a:r>
              <a:rPr lang="en-US" sz="5082" spc="498">
                <a:solidFill>
                  <a:srgbClr val="231F20"/>
                </a:solidFill>
                <a:latin typeface="Oswald Bold"/>
              </a:rPr>
              <a:t>SOLUTION </a:t>
            </a:r>
          </a:p>
        </p:txBody>
      </p:sp>
      <p:sp>
        <p:nvSpPr>
          <p:cNvPr name="TextBox 12" id="12"/>
          <p:cNvSpPr txBox="true"/>
          <p:nvPr/>
        </p:nvSpPr>
        <p:spPr>
          <a:xfrm rot="0">
            <a:off x="10529207" y="4727783"/>
            <a:ext cx="7563545" cy="1816324"/>
          </a:xfrm>
          <a:prstGeom prst="rect">
            <a:avLst/>
          </a:prstGeom>
        </p:spPr>
        <p:txBody>
          <a:bodyPr anchor="t" rtlCol="false" tIns="0" lIns="0" bIns="0" rIns="0">
            <a:spAutoFit/>
          </a:bodyPr>
          <a:lstStyle/>
          <a:p>
            <a:pPr algn="l">
              <a:lnSpc>
                <a:spcPts val="3628"/>
              </a:lnSpc>
            </a:pPr>
            <a:r>
              <a:rPr lang="en-US" sz="2629" spc="257">
                <a:solidFill>
                  <a:srgbClr val="231F20"/>
                </a:solidFill>
                <a:latin typeface="Montserrat Classic Bold"/>
              </a:rPr>
              <a:t>“na.rm = </a:t>
            </a:r>
            <a:r>
              <a:rPr lang="en-US" sz="2629" spc="257">
                <a:solidFill>
                  <a:srgbClr val="00BF63"/>
                </a:solidFill>
                <a:latin typeface="Montserrat Classic Bold"/>
              </a:rPr>
              <a:t>TRUE</a:t>
            </a:r>
            <a:r>
              <a:rPr lang="en-US" sz="2629" spc="257">
                <a:solidFill>
                  <a:srgbClr val="231F20"/>
                </a:solidFill>
                <a:latin typeface="Montserrat Classic Bold"/>
              </a:rPr>
              <a:t>”: pour que les valeurs manquantes (NA, Not Available) soient supprimées lors du calcul de la variance.</a:t>
            </a:r>
            <a:r>
              <a:rPr lang="en-US" sz="2629" spc="257">
                <a:solidFill>
                  <a:srgbClr val="231F20"/>
                </a:solidFill>
                <a:latin typeface="Montserrat Classic Bold"/>
              </a:rPr>
              <a:t>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655242" y="3432916"/>
            <a:ext cx="4974040" cy="647719"/>
            <a:chOff x="0" y="0"/>
            <a:chExt cx="1310035" cy="170593"/>
          </a:xfrm>
        </p:grpSpPr>
        <p:sp>
          <p:nvSpPr>
            <p:cNvPr name="Freeform 4" id="4"/>
            <p:cNvSpPr/>
            <p:nvPr/>
          </p:nvSpPr>
          <p:spPr>
            <a:xfrm flipH="false" flipV="false" rot="0">
              <a:off x="0" y="0"/>
              <a:ext cx="1310035" cy="170593"/>
            </a:xfrm>
            <a:custGeom>
              <a:avLst/>
              <a:gdLst/>
              <a:ahLst/>
              <a:cxnLst/>
              <a:rect r="r" b="b" t="t" l="l"/>
              <a:pathLst>
                <a:path h="170593" w="1310035">
                  <a:moveTo>
                    <a:pt x="0" y="0"/>
                  </a:moveTo>
                  <a:lnTo>
                    <a:pt x="1310035" y="0"/>
                  </a:lnTo>
                  <a:lnTo>
                    <a:pt x="1310035" y="170593"/>
                  </a:lnTo>
                  <a:lnTo>
                    <a:pt x="0" y="170593"/>
                  </a:lnTo>
                  <a:close/>
                </a:path>
              </a:pathLst>
            </a:custGeom>
            <a:solidFill>
              <a:srgbClr val="1A1A1A"/>
            </a:solidFill>
          </p:spPr>
        </p:sp>
        <p:sp>
          <p:nvSpPr>
            <p:cNvPr name="TextBox 5" id="5"/>
            <p:cNvSpPr txBox="true"/>
            <p:nvPr/>
          </p:nvSpPr>
          <p:spPr>
            <a:xfrm>
              <a:off x="0" y="-66675"/>
              <a:ext cx="1310035" cy="237268"/>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Montserrat Classic"/>
                </a:rPr>
                <a:t>Croisement Quali-quali</a:t>
              </a:r>
            </a:p>
          </p:txBody>
        </p:sp>
      </p:grpSp>
      <p:grpSp>
        <p:nvGrpSpPr>
          <p:cNvPr name="Group 6" id="6"/>
          <p:cNvGrpSpPr/>
          <p:nvPr/>
        </p:nvGrpSpPr>
        <p:grpSpPr>
          <a:xfrm rot="0">
            <a:off x="6496886" y="2938553"/>
            <a:ext cx="5294228" cy="636369"/>
            <a:chOff x="0" y="0"/>
            <a:chExt cx="1394364" cy="167603"/>
          </a:xfrm>
        </p:grpSpPr>
        <p:sp>
          <p:nvSpPr>
            <p:cNvPr name="Freeform 7" id="7"/>
            <p:cNvSpPr/>
            <p:nvPr/>
          </p:nvSpPr>
          <p:spPr>
            <a:xfrm flipH="false" flipV="false" rot="0">
              <a:off x="0" y="0"/>
              <a:ext cx="1394365" cy="167603"/>
            </a:xfrm>
            <a:custGeom>
              <a:avLst/>
              <a:gdLst/>
              <a:ahLst/>
              <a:cxnLst/>
              <a:rect r="r" b="b" t="t" l="l"/>
              <a:pathLst>
                <a:path h="167603" w="1394365">
                  <a:moveTo>
                    <a:pt x="0" y="0"/>
                  </a:moveTo>
                  <a:lnTo>
                    <a:pt x="1394365" y="0"/>
                  </a:lnTo>
                  <a:lnTo>
                    <a:pt x="1394365" y="167603"/>
                  </a:lnTo>
                  <a:lnTo>
                    <a:pt x="0" y="167603"/>
                  </a:lnTo>
                  <a:close/>
                </a:path>
              </a:pathLst>
            </a:custGeom>
            <a:solidFill>
              <a:srgbClr val="1A1A1A"/>
            </a:solidFill>
          </p:spPr>
        </p:sp>
        <p:sp>
          <p:nvSpPr>
            <p:cNvPr name="TextBox 8" id="8"/>
            <p:cNvSpPr txBox="true"/>
            <p:nvPr/>
          </p:nvSpPr>
          <p:spPr>
            <a:xfrm>
              <a:off x="0" y="-66675"/>
              <a:ext cx="1394364" cy="234278"/>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Montserrat Classic"/>
                </a:rPr>
                <a:t>Croisement Quanti</a:t>
              </a:r>
              <a:r>
                <a:rPr lang="en-US" sz="2981" spc="29">
                  <a:solidFill>
                    <a:srgbClr val="FFFFFF"/>
                  </a:solidFill>
                  <a:latin typeface="Montserrat Classic Bold"/>
                </a:rPr>
                <a:t>-</a:t>
              </a:r>
              <a:r>
                <a:rPr lang="en-US" sz="2981" spc="29">
                  <a:solidFill>
                    <a:srgbClr val="FFFFFF"/>
                  </a:solidFill>
                  <a:latin typeface="Montserrat Classic"/>
                </a:rPr>
                <a:t>Quali</a:t>
              </a:r>
            </a:p>
          </p:txBody>
        </p:sp>
      </p:grpSp>
      <p:grpSp>
        <p:nvGrpSpPr>
          <p:cNvPr name="Group 9" id="9"/>
          <p:cNvGrpSpPr/>
          <p:nvPr/>
        </p:nvGrpSpPr>
        <p:grpSpPr>
          <a:xfrm rot="0">
            <a:off x="12393762" y="3432916"/>
            <a:ext cx="5650691" cy="647719"/>
            <a:chOff x="0" y="0"/>
            <a:chExt cx="1488248" cy="170593"/>
          </a:xfrm>
        </p:grpSpPr>
        <p:sp>
          <p:nvSpPr>
            <p:cNvPr name="Freeform 10" id="10"/>
            <p:cNvSpPr/>
            <p:nvPr/>
          </p:nvSpPr>
          <p:spPr>
            <a:xfrm flipH="false" flipV="false" rot="0">
              <a:off x="0" y="0"/>
              <a:ext cx="1488248" cy="170593"/>
            </a:xfrm>
            <a:custGeom>
              <a:avLst/>
              <a:gdLst/>
              <a:ahLst/>
              <a:cxnLst/>
              <a:rect r="r" b="b" t="t" l="l"/>
              <a:pathLst>
                <a:path h="170593" w="1488248">
                  <a:moveTo>
                    <a:pt x="0" y="0"/>
                  </a:moveTo>
                  <a:lnTo>
                    <a:pt x="1488248" y="0"/>
                  </a:lnTo>
                  <a:lnTo>
                    <a:pt x="1488248" y="170593"/>
                  </a:lnTo>
                  <a:lnTo>
                    <a:pt x="0" y="170593"/>
                  </a:lnTo>
                  <a:close/>
                </a:path>
              </a:pathLst>
            </a:custGeom>
            <a:solidFill>
              <a:srgbClr val="1A1A1A"/>
            </a:solidFill>
          </p:spPr>
        </p:sp>
        <p:sp>
          <p:nvSpPr>
            <p:cNvPr name="TextBox 11" id="11"/>
            <p:cNvSpPr txBox="true"/>
            <p:nvPr/>
          </p:nvSpPr>
          <p:spPr>
            <a:xfrm>
              <a:off x="0" y="-66675"/>
              <a:ext cx="1488248" cy="237268"/>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Montserrat Classic"/>
                </a:rPr>
                <a:t>Croisement Quanti</a:t>
              </a:r>
              <a:r>
                <a:rPr lang="en-US" sz="2981" spc="29">
                  <a:solidFill>
                    <a:srgbClr val="FFFFFF"/>
                  </a:solidFill>
                  <a:latin typeface="Montserrat Classic Bold"/>
                </a:rPr>
                <a:t>-</a:t>
              </a:r>
              <a:r>
                <a:rPr lang="en-US" sz="2981" spc="29">
                  <a:solidFill>
                    <a:srgbClr val="FFFFFF"/>
                  </a:solidFill>
                  <a:latin typeface="Montserrat Classic"/>
                </a:rPr>
                <a:t>Quanti</a:t>
              </a:r>
            </a:p>
          </p:txBody>
        </p:sp>
      </p:grpSp>
      <p:sp>
        <p:nvSpPr>
          <p:cNvPr name="Freeform 12" id="12"/>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4176364">
            <a:off x="-5655903" y="7072571"/>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4" id="14"/>
          <p:cNvSpPr txBox="true"/>
          <p:nvPr/>
        </p:nvSpPr>
        <p:spPr>
          <a:xfrm rot="0">
            <a:off x="6064706" y="3718676"/>
            <a:ext cx="6156869" cy="20495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Montserrat Classic"/>
              </a:rPr>
              <a:t>Entre la variable d’interet  ‘Charges ’ et ‘région’ dans un premier temps et entre la variable d’interet mais cette fois avec la variables ‘sex’ nous permet de voir la distribution des charges en fonction des regions et du genre </a:t>
            </a:r>
          </a:p>
        </p:txBody>
      </p:sp>
      <p:sp>
        <p:nvSpPr>
          <p:cNvPr name="TextBox 15" id="15"/>
          <p:cNvSpPr txBox="true"/>
          <p:nvPr/>
        </p:nvSpPr>
        <p:spPr>
          <a:xfrm rot="0">
            <a:off x="2887170" y="914400"/>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CROISEMENT DES VARIABLES</a:t>
            </a:r>
          </a:p>
        </p:txBody>
      </p:sp>
      <p:sp>
        <p:nvSpPr>
          <p:cNvPr name="TextBox 16" id="16"/>
          <p:cNvSpPr txBox="true"/>
          <p:nvPr/>
        </p:nvSpPr>
        <p:spPr>
          <a:xfrm rot="0">
            <a:off x="882386" y="4363987"/>
            <a:ext cx="4519752" cy="13637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Montserrat Classic"/>
              </a:rPr>
              <a:t>Entre la variable ‘sex’ et ‘région’, nous permet de voir la distribution des sexes en fonction des regions </a:t>
            </a:r>
          </a:p>
        </p:txBody>
      </p:sp>
      <p:sp>
        <p:nvSpPr>
          <p:cNvPr name="TextBox 17" id="17"/>
          <p:cNvSpPr txBox="true"/>
          <p:nvPr/>
        </p:nvSpPr>
        <p:spPr>
          <a:xfrm rot="0">
            <a:off x="13340758" y="4342362"/>
            <a:ext cx="4225616" cy="17066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Montserrat Classic"/>
              </a:rPr>
              <a:t>Entre la variable ‘charges’ et ‘Age’, nous permet de voir la différence des charges selon es différentes  tranches d’ages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655242" y="3432916"/>
            <a:ext cx="4974040" cy="647719"/>
            <a:chOff x="0" y="0"/>
            <a:chExt cx="1310035" cy="170593"/>
          </a:xfrm>
        </p:grpSpPr>
        <p:sp>
          <p:nvSpPr>
            <p:cNvPr name="Freeform 4" id="4"/>
            <p:cNvSpPr/>
            <p:nvPr/>
          </p:nvSpPr>
          <p:spPr>
            <a:xfrm flipH="false" flipV="false" rot="0">
              <a:off x="0" y="0"/>
              <a:ext cx="1310035" cy="170593"/>
            </a:xfrm>
            <a:custGeom>
              <a:avLst/>
              <a:gdLst/>
              <a:ahLst/>
              <a:cxnLst/>
              <a:rect r="r" b="b" t="t" l="l"/>
              <a:pathLst>
                <a:path h="170593" w="1310035">
                  <a:moveTo>
                    <a:pt x="0" y="0"/>
                  </a:moveTo>
                  <a:lnTo>
                    <a:pt x="1310035" y="0"/>
                  </a:lnTo>
                  <a:lnTo>
                    <a:pt x="1310035" y="170593"/>
                  </a:lnTo>
                  <a:lnTo>
                    <a:pt x="0" y="170593"/>
                  </a:lnTo>
                  <a:close/>
                </a:path>
              </a:pathLst>
            </a:custGeom>
            <a:solidFill>
              <a:srgbClr val="1A1A1A"/>
            </a:solidFill>
          </p:spPr>
        </p:sp>
        <p:sp>
          <p:nvSpPr>
            <p:cNvPr name="TextBox 5" id="5"/>
            <p:cNvSpPr txBox="true"/>
            <p:nvPr/>
          </p:nvSpPr>
          <p:spPr>
            <a:xfrm>
              <a:off x="0" y="-66675"/>
              <a:ext cx="1310035" cy="237268"/>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Montserrat Classic"/>
                </a:rPr>
                <a:t>Croisement Quali-quali</a:t>
              </a:r>
            </a:p>
          </p:txBody>
        </p:sp>
      </p:grpSp>
      <p:grpSp>
        <p:nvGrpSpPr>
          <p:cNvPr name="Group 6" id="6"/>
          <p:cNvGrpSpPr/>
          <p:nvPr/>
        </p:nvGrpSpPr>
        <p:grpSpPr>
          <a:xfrm rot="0">
            <a:off x="6496886" y="2938553"/>
            <a:ext cx="5294228" cy="636369"/>
            <a:chOff x="0" y="0"/>
            <a:chExt cx="1394364" cy="167603"/>
          </a:xfrm>
        </p:grpSpPr>
        <p:sp>
          <p:nvSpPr>
            <p:cNvPr name="Freeform 7" id="7"/>
            <p:cNvSpPr/>
            <p:nvPr/>
          </p:nvSpPr>
          <p:spPr>
            <a:xfrm flipH="false" flipV="false" rot="0">
              <a:off x="0" y="0"/>
              <a:ext cx="1394365" cy="167603"/>
            </a:xfrm>
            <a:custGeom>
              <a:avLst/>
              <a:gdLst/>
              <a:ahLst/>
              <a:cxnLst/>
              <a:rect r="r" b="b" t="t" l="l"/>
              <a:pathLst>
                <a:path h="167603" w="1394365">
                  <a:moveTo>
                    <a:pt x="0" y="0"/>
                  </a:moveTo>
                  <a:lnTo>
                    <a:pt x="1394365" y="0"/>
                  </a:lnTo>
                  <a:lnTo>
                    <a:pt x="1394365" y="167603"/>
                  </a:lnTo>
                  <a:lnTo>
                    <a:pt x="0" y="167603"/>
                  </a:lnTo>
                  <a:close/>
                </a:path>
              </a:pathLst>
            </a:custGeom>
            <a:solidFill>
              <a:srgbClr val="1A1A1A"/>
            </a:solidFill>
          </p:spPr>
        </p:sp>
        <p:sp>
          <p:nvSpPr>
            <p:cNvPr name="TextBox 8" id="8"/>
            <p:cNvSpPr txBox="true"/>
            <p:nvPr/>
          </p:nvSpPr>
          <p:spPr>
            <a:xfrm>
              <a:off x="0" y="-66675"/>
              <a:ext cx="1394364" cy="234278"/>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Montserrat Classic"/>
                </a:rPr>
                <a:t>Croisement Quanti</a:t>
              </a:r>
              <a:r>
                <a:rPr lang="en-US" sz="2981" spc="29">
                  <a:solidFill>
                    <a:srgbClr val="FFFFFF"/>
                  </a:solidFill>
                  <a:latin typeface="Montserrat Classic Bold"/>
                </a:rPr>
                <a:t>-</a:t>
              </a:r>
              <a:r>
                <a:rPr lang="en-US" sz="2981" spc="29">
                  <a:solidFill>
                    <a:srgbClr val="FFFFFF"/>
                  </a:solidFill>
                  <a:latin typeface="Montserrat Classic"/>
                </a:rPr>
                <a:t>Quali</a:t>
              </a:r>
            </a:p>
          </p:txBody>
        </p:sp>
      </p:grpSp>
      <p:grpSp>
        <p:nvGrpSpPr>
          <p:cNvPr name="Group 9" id="9"/>
          <p:cNvGrpSpPr/>
          <p:nvPr/>
        </p:nvGrpSpPr>
        <p:grpSpPr>
          <a:xfrm rot="0">
            <a:off x="12393762" y="3432916"/>
            <a:ext cx="5650691" cy="647719"/>
            <a:chOff x="0" y="0"/>
            <a:chExt cx="1488248" cy="170593"/>
          </a:xfrm>
        </p:grpSpPr>
        <p:sp>
          <p:nvSpPr>
            <p:cNvPr name="Freeform 10" id="10"/>
            <p:cNvSpPr/>
            <p:nvPr/>
          </p:nvSpPr>
          <p:spPr>
            <a:xfrm flipH="false" flipV="false" rot="0">
              <a:off x="0" y="0"/>
              <a:ext cx="1488248" cy="170593"/>
            </a:xfrm>
            <a:custGeom>
              <a:avLst/>
              <a:gdLst/>
              <a:ahLst/>
              <a:cxnLst/>
              <a:rect r="r" b="b" t="t" l="l"/>
              <a:pathLst>
                <a:path h="170593" w="1488248">
                  <a:moveTo>
                    <a:pt x="0" y="0"/>
                  </a:moveTo>
                  <a:lnTo>
                    <a:pt x="1488248" y="0"/>
                  </a:lnTo>
                  <a:lnTo>
                    <a:pt x="1488248" y="170593"/>
                  </a:lnTo>
                  <a:lnTo>
                    <a:pt x="0" y="170593"/>
                  </a:lnTo>
                  <a:close/>
                </a:path>
              </a:pathLst>
            </a:custGeom>
            <a:solidFill>
              <a:srgbClr val="1A1A1A"/>
            </a:solidFill>
          </p:spPr>
        </p:sp>
        <p:sp>
          <p:nvSpPr>
            <p:cNvPr name="TextBox 11" id="11"/>
            <p:cNvSpPr txBox="true"/>
            <p:nvPr/>
          </p:nvSpPr>
          <p:spPr>
            <a:xfrm>
              <a:off x="0" y="-66675"/>
              <a:ext cx="1488248" cy="237268"/>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Montserrat Classic"/>
                </a:rPr>
                <a:t>Croisement Quanti</a:t>
              </a:r>
              <a:r>
                <a:rPr lang="en-US" sz="2981" spc="29">
                  <a:solidFill>
                    <a:srgbClr val="FFFFFF"/>
                  </a:solidFill>
                  <a:latin typeface="Montserrat Classic Bold"/>
                </a:rPr>
                <a:t>-</a:t>
              </a:r>
              <a:r>
                <a:rPr lang="en-US" sz="2981" spc="29">
                  <a:solidFill>
                    <a:srgbClr val="FFFFFF"/>
                  </a:solidFill>
                  <a:latin typeface="Montserrat Classic"/>
                </a:rPr>
                <a:t>Quanti</a:t>
              </a:r>
            </a:p>
          </p:txBody>
        </p:sp>
      </p:grpSp>
      <p:sp>
        <p:nvSpPr>
          <p:cNvPr name="Freeform 12" id="12"/>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4176364">
            <a:off x="-5655903" y="7072571"/>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6846272" y="6858629"/>
            <a:ext cx="3901382" cy="900567"/>
          </a:xfrm>
          <a:custGeom>
            <a:avLst/>
            <a:gdLst/>
            <a:ahLst/>
            <a:cxnLst/>
            <a:rect r="r" b="b" t="t" l="l"/>
            <a:pathLst>
              <a:path h="900567" w="3901382">
                <a:moveTo>
                  <a:pt x="0" y="0"/>
                </a:moveTo>
                <a:lnTo>
                  <a:pt x="3901382" y="0"/>
                </a:lnTo>
                <a:lnTo>
                  <a:pt x="3901382" y="900567"/>
                </a:lnTo>
                <a:lnTo>
                  <a:pt x="0" y="900567"/>
                </a:lnTo>
                <a:lnTo>
                  <a:pt x="0" y="0"/>
                </a:lnTo>
                <a:close/>
              </a:path>
            </a:pathLst>
          </a:custGeom>
          <a:blipFill>
            <a:blip r:embed="rId5"/>
            <a:stretch>
              <a:fillRect l="0" t="0" r="-41548" b="0"/>
            </a:stretch>
          </a:blipFill>
        </p:spPr>
      </p:sp>
      <p:sp>
        <p:nvSpPr>
          <p:cNvPr name="Freeform 15" id="15"/>
          <p:cNvSpPr/>
          <p:nvPr/>
        </p:nvSpPr>
        <p:spPr>
          <a:xfrm flipH="false" flipV="false" rot="0">
            <a:off x="6846272" y="7885849"/>
            <a:ext cx="10413028" cy="740161"/>
          </a:xfrm>
          <a:custGeom>
            <a:avLst/>
            <a:gdLst/>
            <a:ahLst/>
            <a:cxnLst/>
            <a:rect r="r" b="b" t="t" l="l"/>
            <a:pathLst>
              <a:path h="740161" w="10413028">
                <a:moveTo>
                  <a:pt x="0" y="0"/>
                </a:moveTo>
                <a:lnTo>
                  <a:pt x="10413028" y="0"/>
                </a:lnTo>
                <a:lnTo>
                  <a:pt x="10413028" y="740161"/>
                </a:lnTo>
                <a:lnTo>
                  <a:pt x="0" y="740161"/>
                </a:lnTo>
                <a:lnTo>
                  <a:pt x="0" y="0"/>
                </a:lnTo>
                <a:close/>
              </a:path>
            </a:pathLst>
          </a:custGeom>
          <a:blipFill>
            <a:blip r:embed="rId6"/>
            <a:stretch>
              <a:fillRect l="0" t="-2043" r="-1204" b="-10586"/>
            </a:stretch>
          </a:blipFill>
        </p:spPr>
      </p:sp>
      <p:sp>
        <p:nvSpPr>
          <p:cNvPr name="Freeform 16" id="16"/>
          <p:cNvSpPr/>
          <p:nvPr/>
        </p:nvSpPr>
        <p:spPr>
          <a:xfrm flipH="false" flipV="false" rot="0">
            <a:off x="6846272" y="8841788"/>
            <a:ext cx="10413028" cy="682821"/>
          </a:xfrm>
          <a:custGeom>
            <a:avLst/>
            <a:gdLst/>
            <a:ahLst/>
            <a:cxnLst/>
            <a:rect r="r" b="b" t="t" l="l"/>
            <a:pathLst>
              <a:path h="682821" w="10413028">
                <a:moveTo>
                  <a:pt x="0" y="0"/>
                </a:moveTo>
                <a:lnTo>
                  <a:pt x="10413028" y="0"/>
                </a:lnTo>
                <a:lnTo>
                  <a:pt x="10413028" y="682821"/>
                </a:lnTo>
                <a:lnTo>
                  <a:pt x="0" y="682821"/>
                </a:lnTo>
                <a:lnTo>
                  <a:pt x="0" y="0"/>
                </a:lnTo>
                <a:close/>
              </a:path>
            </a:pathLst>
          </a:custGeom>
          <a:blipFill>
            <a:blip r:embed="rId7"/>
            <a:stretch>
              <a:fillRect l="0" t="0" r="0" b="0"/>
            </a:stretch>
          </a:blipFill>
        </p:spPr>
      </p:sp>
      <p:sp>
        <p:nvSpPr>
          <p:cNvPr name="TextBox 17" id="17"/>
          <p:cNvSpPr txBox="true"/>
          <p:nvPr/>
        </p:nvSpPr>
        <p:spPr>
          <a:xfrm rot="0">
            <a:off x="6064706" y="3718676"/>
            <a:ext cx="6156869" cy="20495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Montserrat Classic"/>
              </a:rPr>
              <a:t>Entre la variable d’interet  ‘Charges ’ et ‘région’ dans un premier temps et entre la variable d’interet mais cette fois avec la variables ‘sex’ nous permet de voir la distribution des charges en fonction des regions et du genre </a:t>
            </a:r>
          </a:p>
        </p:txBody>
      </p:sp>
      <p:sp>
        <p:nvSpPr>
          <p:cNvPr name="Freeform 18" id="18"/>
          <p:cNvSpPr/>
          <p:nvPr/>
        </p:nvSpPr>
        <p:spPr>
          <a:xfrm flipH="false" flipV="false" rot="0">
            <a:off x="5220587" y="7256336"/>
            <a:ext cx="1448502" cy="163286"/>
          </a:xfrm>
          <a:custGeom>
            <a:avLst/>
            <a:gdLst/>
            <a:ahLst/>
            <a:cxnLst/>
            <a:rect r="r" b="b" t="t" l="l"/>
            <a:pathLst>
              <a:path h="163286" w="1448502">
                <a:moveTo>
                  <a:pt x="0" y="0"/>
                </a:moveTo>
                <a:lnTo>
                  <a:pt x="1448502" y="0"/>
                </a:lnTo>
                <a:lnTo>
                  <a:pt x="1448502" y="163286"/>
                </a:lnTo>
                <a:lnTo>
                  <a:pt x="0" y="1632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9" id="19"/>
          <p:cNvSpPr txBox="true"/>
          <p:nvPr/>
        </p:nvSpPr>
        <p:spPr>
          <a:xfrm rot="0">
            <a:off x="2887170" y="914400"/>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CROISEMENT DES VARIABLES</a:t>
            </a:r>
          </a:p>
        </p:txBody>
      </p:sp>
      <p:sp>
        <p:nvSpPr>
          <p:cNvPr name="TextBox 20" id="20"/>
          <p:cNvSpPr txBox="true"/>
          <p:nvPr/>
        </p:nvSpPr>
        <p:spPr>
          <a:xfrm rot="0">
            <a:off x="882386" y="4363987"/>
            <a:ext cx="4519752" cy="13637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Montserrat Classic"/>
              </a:rPr>
              <a:t>Entre la variable ‘sex’ et ‘région’, nous permet de voir la distribution des sexes en fonction des regions </a:t>
            </a:r>
          </a:p>
        </p:txBody>
      </p:sp>
      <p:sp>
        <p:nvSpPr>
          <p:cNvPr name="TextBox 21" id="21"/>
          <p:cNvSpPr txBox="true"/>
          <p:nvPr/>
        </p:nvSpPr>
        <p:spPr>
          <a:xfrm rot="0">
            <a:off x="13340758" y="4342362"/>
            <a:ext cx="4225616" cy="17066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Montserrat Classic"/>
              </a:rPr>
              <a:t>Entre la variable ‘charges’ et ‘Age’, nous permet de voir la différence des charges selon es différentes  tranches d’ages  </a:t>
            </a:r>
          </a:p>
        </p:txBody>
      </p:sp>
      <p:sp>
        <p:nvSpPr>
          <p:cNvPr name="TextBox 22" id="22"/>
          <p:cNvSpPr txBox="true"/>
          <p:nvPr/>
        </p:nvSpPr>
        <p:spPr>
          <a:xfrm rot="0">
            <a:off x="1659577" y="8903992"/>
            <a:ext cx="3456236" cy="353060"/>
          </a:xfrm>
          <a:prstGeom prst="rect">
            <a:avLst/>
          </a:prstGeom>
        </p:spPr>
        <p:txBody>
          <a:bodyPr anchor="t" rtlCol="false" tIns="0" lIns="0" bIns="0" rIns="0">
            <a:spAutoFit/>
          </a:bodyPr>
          <a:lstStyle/>
          <a:p>
            <a:pPr algn="ctr">
              <a:lnSpc>
                <a:spcPts val="2859"/>
              </a:lnSpc>
              <a:spcBef>
                <a:spcPct val="0"/>
              </a:spcBef>
            </a:pPr>
            <a:r>
              <a:rPr lang="en-US" sz="2199">
                <a:solidFill>
                  <a:srgbClr val="231F20"/>
                </a:solidFill>
                <a:latin typeface="Open Sauce"/>
              </a:rPr>
              <a:t>Croisement Quanti-Quanti</a:t>
            </a:r>
          </a:p>
        </p:txBody>
      </p:sp>
      <p:sp>
        <p:nvSpPr>
          <p:cNvPr name="TextBox 23" id="23"/>
          <p:cNvSpPr txBox="true"/>
          <p:nvPr/>
        </p:nvSpPr>
        <p:spPr>
          <a:xfrm rot="0">
            <a:off x="1715458" y="7151924"/>
            <a:ext cx="3042196" cy="353060"/>
          </a:xfrm>
          <a:prstGeom prst="rect">
            <a:avLst/>
          </a:prstGeom>
        </p:spPr>
        <p:txBody>
          <a:bodyPr anchor="t" rtlCol="false" tIns="0" lIns="0" bIns="0" rIns="0">
            <a:spAutoFit/>
          </a:bodyPr>
          <a:lstStyle/>
          <a:p>
            <a:pPr algn="ctr">
              <a:lnSpc>
                <a:spcPts val="2859"/>
              </a:lnSpc>
              <a:spcBef>
                <a:spcPct val="0"/>
              </a:spcBef>
            </a:pPr>
            <a:r>
              <a:rPr lang="en-US" sz="2199">
                <a:solidFill>
                  <a:srgbClr val="231F20"/>
                </a:solidFill>
                <a:latin typeface="Open Sauce"/>
              </a:rPr>
              <a:t>Croisement Quali-quali</a:t>
            </a:r>
          </a:p>
        </p:txBody>
      </p:sp>
      <p:sp>
        <p:nvSpPr>
          <p:cNvPr name="TextBox 24" id="24"/>
          <p:cNvSpPr txBox="true"/>
          <p:nvPr/>
        </p:nvSpPr>
        <p:spPr>
          <a:xfrm rot="0">
            <a:off x="1502102" y="8005564"/>
            <a:ext cx="3578700" cy="353060"/>
          </a:xfrm>
          <a:prstGeom prst="rect">
            <a:avLst/>
          </a:prstGeom>
        </p:spPr>
        <p:txBody>
          <a:bodyPr anchor="t" rtlCol="false" tIns="0" lIns="0" bIns="0" rIns="0">
            <a:spAutoFit/>
          </a:bodyPr>
          <a:lstStyle/>
          <a:p>
            <a:pPr algn="ctr">
              <a:lnSpc>
                <a:spcPts val="2859"/>
              </a:lnSpc>
              <a:spcBef>
                <a:spcPct val="0"/>
              </a:spcBef>
            </a:pPr>
            <a:r>
              <a:rPr lang="en-US" sz="2199">
                <a:solidFill>
                  <a:srgbClr val="231F20"/>
                </a:solidFill>
                <a:latin typeface="Open Sauce"/>
              </a:rPr>
              <a:t>Croisement Quanti-quali</a:t>
            </a:r>
          </a:p>
        </p:txBody>
      </p:sp>
      <p:sp>
        <p:nvSpPr>
          <p:cNvPr name="Freeform 25" id="25"/>
          <p:cNvSpPr/>
          <p:nvPr/>
        </p:nvSpPr>
        <p:spPr>
          <a:xfrm flipH="false" flipV="false" rot="0">
            <a:off x="5220587" y="8174286"/>
            <a:ext cx="1448502" cy="163286"/>
          </a:xfrm>
          <a:custGeom>
            <a:avLst/>
            <a:gdLst/>
            <a:ahLst/>
            <a:cxnLst/>
            <a:rect r="r" b="b" t="t" l="l"/>
            <a:pathLst>
              <a:path h="163286" w="1448502">
                <a:moveTo>
                  <a:pt x="0" y="0"/>
                </a:moveTo>
                <a:lnTo>
                  <a:pt x="1448502" y="0"/>
                </a:lnTo>
                <a:lnTo>
                  <a:pt x="1448502" y="163286"/>
                </a:lnTo>
                <a:lnTo>
                  <a:pt x="0" y="1632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0">
            <a:off x="5220587" y="9032663"/>
            <a:ext cx="1448502" cy="163286"/>
          </a:xfrm>
          <a:custGeom>
            <a:avLst/>
            <a:gdLst/>
            <a:ahLst/>
            <a:cxnLst/>
            <a:rect r="r" b="b" t="t" l="l"/>
            <a:pathLst>
              <a:path h="163286" w="1448502">
                <a:moveTo>
                  <a:pt x="0" y="0"/>
                </a:moveTo>
                <a:lnTo>
                  <a:pt x="1448502" y="0"/>
                </a:lnTo>
                <a:lnTo>
                  <a:pt x="1448502" y="163285"/>
                </a:lnTo>
                <a:lnTo>
                  <a:pt x="0" y="1632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DAFzTWBdYVw</dc:identifier>
  <dcterms:modified xsi:type="dcterms:W3CDTF">2011-08-01T06:04:30Z</dcterms:modified>
  <cp:revision>1</cp:revision>
  <dc:title>Project description</dc:title>
</cp:coreProperties>
</file>