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859"/>
  </p:normalViewPr>
  <p:slideViewPr>
    <p:cSldViewPr snapToGrid="0">
      <p:cViewPr varScale="1">
        <p:scale>
          <a:sx n="113" d="100"/>
          <a:sy n="113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3B35-9F61-43ED-BA96-440761EF1D1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05352-BC95-4F5F-B457-152CFE687DA4}">
      <dgm:prSet/>
      <dgm:spPr/>
      <dgm:t>
        <a:bodyPr/>
        <a:lstStyle/>
        <a:p>
          <a:r>
            <a:rPr lang="en-US"/>
            <a:t>Corrélation Qualité du sommeil/Stress et Qualité du sommeil/Durée </a:t>
          </a:r>
        </a:p>
      </dgm:t>
    </dgm:pt>
    <dgm:pt modelId="{52A48F41-9A76-4AD5-AEB5-AA13201E0D3A}" type="parTrans" cxnId="{735B2ED6-B561-43A7-8152-82FAA81DE36D}">
      <dgm:prSet/>
      <dgm:spPr/>
      <dgm:t>
        <a:bodyPr/>
        <a:lstStyle/>
        <a:p>
          <a:endParaRPr lang="en-US"/>
        </a:p>
      </dgm:t>
    </dgm:pt>
    <dgm:pt modelId="{EFBD8CFB-405D-450C-B8D1-8BF2EB4FB514}" type="sibTrans" cxnId="{735B2ED6-B561-43A7-8152-82FAA81DE36D}">
      <dgm:prSet/>
      <dgm:spPr/>
      <dgm:t>
        <a:bodyPr/>
        <a:lstStyle/>
        <a:p>
          <a:endParaRPr lang="en-US"/>
        </a:p>
      </dgm:t>
    </dgm:pt>
    <dgm:pt modelId="{B5FA3F84-A23F-4C99-9968-BE70999780FA}">
      <dgm:prSet/>
      <dgm:spPr/>
      <dgm:t>
        <a:bodyPr/>
        <a:lstStyle/>
        <a:p>
          <a:r>
            <a:rPr lang="en-US"/>
            <a:t>Croisement entre le niveau de stress et le genre </a:t>
          </a:r>
        </a:p>
      </dgm:t>
    </dgm:pt>
    <dgm:pt modelId="{D9B1AE76-69C3-47A2-BADB-054672D0CCDB}" type="parTrans" cxnId="{E7AE2037-8627-4A35-9818-6F29A3F78533}">
      <dgm:prSet/>
      <dgm:spPr/>
      <dgm:t>
        <a:bodyPr/>
        <a:lstStyle/>
        <a:p>
          <a:endParaRPr lang="en-US"/>
        </a:p>
      </dgm:t>
    </dgm:pt>
    <dgm:pt modelId="{0678DD4C-D433-48EC-A288-B38185E60366}" type="sibTrans" cxnId="{E7AE2037-8627-4A35-9818-6F29A3F78533}">
      <dgm:prSet/>
      <dgm:spPr/>
      <dgm:t>
        <a:bodyPr/>
        <a:lstStyle/>
        <a:p>
          <a:endParaRPr lang="en-US"/>
        </a:p>
      </dgm:t>
    </dgm:pt>
    <dgm:pt modelId="{D9B4E06B-90B3-4987-BEA6-4E3D03E1E167}">
      <dgm:prSet/>
      <dgm:spPr/>
      <dgm:t>
        <a:bodyPr/>
        <a:lstStyle/>
        <a:p>
          <a:r>
            <a:rPr lang="en-US" dirty="0" err="1"/>
            <a:t>Croisement</a:t>
          </a:r>
          <a:r>
            <a:rPr lang="en-US" dirty="0"/>
            <a:t> entre le </a:t>
          </a:r>
          <a:r>
            <a:rPr lang="en-US" dirty="0" err="1"/>
            <a:t>niveau</a:t>
          </a:r>
          <a:r>
            <a:rPr lang="en-US" dirty="0"/>
            <a:t> de stress et </a:t>
          </a:r>
          <a:r>
            <a:rPr lang="en-US" dirty="0" err="1"/>
            <a:t>l’âge</a:t>
          </a:r>
          <a:r>
            <a:rPr lang="en-US" dirty="0"/>
            <a:t> </a:t>
          </a:r>
        </a:p>
      </dgm:t>
    </dgm:pt>
    <dgm:pt modelId="{6701E6D6-13E4-4F75-8895-738AAFBAD642}" type="parTrans" cxnId="{2C0D4B9B-AC75-4636-84E3-B3550F998F89}">
      <dgm:prSet/>
      <dgm:spPr/>
      <dgm:t>
        <a:bodyPr/>
        <a:lstStyle/>
        <a:p>
          <a:endParaRPr lang="en-US"/>
        </a:p>
      </dgm:t>
    </dgm:pt>
    <dgm:pt modelId="{C5978D65-3951-4DA8-A5FA-01EB38F5DEBB}" type="sibTrans" cxnId="{2C0D4B9B-AC75-4636-84E3-B3550F998F89}">
      <dgm:prSet/>
      <dgm:spPr/>
      <dgm:t>
        <a:bodyPr/>
        <a:lstStyle/>
        <a:p>
          <a:endParaRPr lang="en-US"/>
        </a:p>
      </dgm:t>
    </dgm:pt>
    <dgm:pt modelId="{472D422E-1DC8-D54F-A1AD-44EE3593907C}" type="pres">
      <dgm:prSet presAssocID="{DBD43B35-9F61-43ED-BA96-440761EF1D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1D9686-BC2C-CE45-99B1-2D794D6E6A23}" type="pres">
      <dgm:prSet presAssocID="{D8705352-BC95-4F5F-B457-152CFE687DA4}" presName="hierRoot1" presStyleCnt="0"/>
      <dgm:spPr/>
    </dgm:pt>
    <dgm:pt modelId="{3A24AC07-D320-A84D-A6E9-DCC628D90F89}" type="pres">
      <dgm:prSet presAssocID="{D8705352-BC95-4F5F-B457-152CFE687DA4}" presName="composite" presStyleCnt="0"/>
      <dgm:spPr/>
    </dgm:pt>
    <dgm:pt modelId="{A0720CCD-37A5-844E-9302-B0908B48FBC0}" type="pres">
      <dgm:prSet presAssocID="{D8705352-BC95-4F5F-B457-152CFE687DA4}" presName="background" presStyleLbl="node0" presStyleIdx="0" presStyleCnt="3"/>
      <dgm:spPr/>
    </dgm:pt>
    <dgm:pt modelId="{6E5BAB3C-3310-BD4C-99C1-F06DB36E9F41}" type="pres">
      <dgm:prSet presAssocID="{D8705352-BC95-4F5F-B457-152CFE687DA4}" presName="text" presStyleLbl="fgAcc0" presStyleIdx="0" presStyleCnt="3">
        <dgm:presLayoutVars>
          <dgm:chPref val="3"/>
        </dgm:presLayoutVars>
      </dgm:prSet>
      <dgm:spPr/>
    </dgm:pt>
    <dgm:pt modelId="{DBF76696-6A3F-0E45-A007-47F182F6D245}" type="pres">
      <dgm:prSet presAssocID="{D8705352-BC95-4F5F-B457-152CFE687DA4}" presName="hierChild2" presStyleCnt="0"/>
      <dgm:spPr/>
    </dgm:pt>
    <dgm:pt modelId="{277C13B9-D9C1-054B-9FA7-2F40C4BD2B40}" type="pres">
      <dgm:prSet presAssocID="{B5FA3F84-A23F-4C99-9968-BE70999780FA}" presName="hierRoot1" presStyleCnt="0"/>
      <dgm:spPr/>
    </dgm:pt>
    <dgm:pt modelId="{ADB7408B-7283-854C-9839-EF31C5BF28A5}" type="pres">
      <dgm:prSet presAssocID="{B5FA3F84-A23F-4C99-9968-BE70999780FA}" presName="composite" presStyleCnt="0"/>
      <dgm:spPr/>
    </dgm:pt>
    <dgm:pt modelId="{D3295366-673B-8146-9808-DFFC0C48028B}" type="pres">
      <dgm:prSet presAssocID="{B5FA3F84-A23F-4C99-9968-BE70999780FA}" presName="background" presStyleLbl="node0" presStyleIdx="1" presStyleCnt="3"/>
      <dgm:spPr/>
    </dgm:pt>
    <dgm:pt modelId="{07A08A82-C08F-BF4E-BD33-CAB254D0AFA8}" type="pres">
      <dgm:prSet presAssocID="{B5FA3F84-A23F-4C99-9968-BE70999780FA}" presName="text" presStyleLbl="fgAcc0" presStyleIdx="1" presStyleCnt="3">
        <dgm:presLayoutVars>
          <dgm:chPref val="3"/>
        </dgm:presLayoutVars>
      </dgm:prSet>
      <dgm:spPr/>
    </dgm:pt>
    <dgm:pt modelId="{9AC779CC-C135-9246-9EAD-BFF5BB5DD432}" type="pres">
      <dgm:prSet presAssocID="{B5FA3F84-A23F-4C99-9968-BE70999780FA}" presName="hierChild2" presStyleCnt="0"/>
      <dgm:spPr/>
    </dgm:pt>
    <dgm:pt modelId="{54CC62BB-178F-7344-85ED-8EE1F2ECB36F}" type="pres">
      <dgm:prSet presAssocID="{D9B4E06B-90B3-4987-BEA6-4E3D03E1E167}" presName="hierRoot1" presStyleCnt="0"/>
      <dgm:spPr/>
    </dgm:pt>
    <dgm:pt modelId="{274B2595-3FBC-4041-9AC0-EF43D0AC3E7B}" type="pres">
      <dgm:prSet presAssocID="{D9B4E06B-90B3-4987-BEA6-4E3D03E1E167}" presName="composite" presStyleCnt="0"/>
      <dgm:spPr/>
    </dgm:pt>
    <dgm:pt modelId="{72F4F160-6A47-6347-8BB6-1FA57573B9B0}" type="pres">
      <dgm:prSet presAssocID="{D9B4E06B-90B3-4987-BEA6-4E3D03E1E167}" presName="background" presStyleLbl="node0" presStyleIdx="2" presStyleCnt="3"/>
      <dgm:spPr/>
    </dgm:pt>
    <dgm:pt modelId="{EBEA1690-41CA-6042-B012-77C29215C47A}" type="pres">
      <dgm:prSet presAssocID="{D9B4E06B-90B3-4987-BEA6-4E3D03E1E167}" presName="text" presStyleLbl="fgAcc0" presStyleIdx="2" presStyleCnt="3">
        <dgm:presLayoutVars>
          <dgm:chPref val="3"/>
        </dgm:presLayoutVars>
      </dgm:prSet>
      <dgm:spPr/>
    </dgm:pt>
    <dgm:pt modelId="{F7E7907A-48CA-0E44-BC00-F6632A577819}" type="pres">
      <dgm:prSet presAssocID="{D9B4E06B-90B3-4987-BEA6-4E3D03E1E167}" presName="hierChild2" presStyleCnt="0"/>
      <dgm:spPr/>
    </dgm:pt>
  </dgm:ptLst>
  <dgm:cxnLst>
    <dgm:cxn modelId="{AA313533-A154-144B-AF60-595AAC53357B}" type="presOf" srcId="{D9B4E06B-90B3-4987-BEA6-4E3D03E1E167}" destId="{EBEA1690-41CA-6042-B012-77C29215C47A}" srcOrd="0" destOrd="0" presId="urn:microsoft.com/office/officeart/2005/8/layout/hierarchy1"/>
    <dgm:cxn modelId="{E7AE2037-8627-4A35-9818-6F29A3F78533}" srcId="{DBD43B35-9F61-43ED-BA96-440761EF1D12}" destId="{B5FA3F84-A23F-4C99-9968-BE70999780FA}" srcOrd="1" destOrd="0" parTransId="{D9B1AE76-69C3-47A2-BADB-054672D0CCDB}" sibTransId="{0678DD4C-D433-48EC-A288-B38185E60366}"/>
    <dgm:cxn modelId="{6E607B89-324E-FC49-8237-0B6308CCBF0C}" type="presOf" srcId="{D8705352-BC95-4F5F-B457-152CFE687DA4}" destId="{6E5BAB3C-3310-BD4C-99C1-F06DB36E9F41}" srcOrd="0" destOrd="0" presId="urn:microsoft.com/office/officeart/2005/8/layout/hierarchy1"/>
    <dgm:cxn modelId="{2C0D4B9B-AC75-4636-84E3-B3550F998F89}" srcId="{DBD43B35-9F61-43ED-BA96-440761EF1D12}" destId="{D9B4E06B-90B3-4987-BEA6-4E3D03E1E167}" srcOrd="2" destOrd="0" parTransId="{6701E6D6-13E4-4F75-8895-738AAFBAD642}" sibTransId="{C5978D65-3951-4DA8-A5FA-01EB38F5DEBB}"/>
    <dgm:cxn modelId="{1DE684CA-F9DF-8743-ABB4-61C2813D7124}" type="presOf" srcId="{DBD43B35-9F61-43ED-BA96-440761EF1D12}" destId="{472D422E-1DC8-D54F-A1AD-44EE3593907C}" srcOrd="0" destOrd="0" presId="urn:microsoft.com/office/officeart/2005/8/layout/hierarchy1"/>
    <dgm:cxn modelId="{735B2ED6-B561-43A7-8152-82FAA81DE36D}" srcId="{DBD43B35-9F61-43ED-BA96-440761EF1D12}" destId="{D8705352-BC95-4F5F-B457-152CFE687DA4}" srcOrd="0" destOrd="0" parTransId="{52A48F41-9A76-4AD5-AEB5-AA13201E0D3A}" sibTransId="{EFBD8CFB-405D-450C-B8D1-8BF2EB4FB514}"/>
    <dgm:cxn modelId="{770579D8-781A-0247-A6AF-16C7771B23D6}" type="presOf" srcId="{B5FA3F84-A23F-4C99-9968-BE70999780FA}" destId="{07A08A82-C08F-BF4E-BD33-CAB254D0AFA8}" srcOrd="0" destOrd="0" presId="urn:microsoft.com/office/officeart/2005/8/layout/hierarchy1"/>
    <dgm:cxn modelId="{C2C2C51F-5BEF-1045-9A5C-96FD2BF7CC88}" type="presParOf" srcId="{472D422E-1DC8-D54F-A1AD-44EE3593907C}" destId="{891D9686-BC2C-CE45-99B1-2D794D6E6A23}" srcOrd="0" destOrd="0" presId="urn:microsoft.com/office/officeart/2005/8/layout/hierarchy1"/>
    <dgm:cxn modelId="{925253A7-0A39-4046-8506-23E4CAE4E5D7}" type="presParOf" srcId="{891D9686-BC2C-CE45-99B1-2D794D6E6A23}" destId="{3A24AC07-D320-A84D-A6E9-DCC628D90F89}" srcOrd="0" destOrd="0" presId="urn:microsoft.com/office/officeart/2005/8/layout/hierarchy1"/>
    <dgm:cxn modelId="{35E977C7-E5CB-EA46-87F1-31BA3748168B}" type="presParOf" srcId="{3A24AC07-D320-A84D-A6E9-DCC628D90F89}" destId="{A0720CCD-37A5-844E-9302-B0908B48FBC0}" srcOrd="0" destOrd="0" presId="urn:microsoft.com/office/officeart/2005/8/layout/hierarchy1"/>
    <dgm:cxn modelId="{8FDB87B0-F985-4D4A-B22E-0BD125FCE754}" type="presParOf" srcId="{3A24AC07-D320-A84D-A6E9-DCC628D90F89}" destId="{6E5BAB3C-3310-BD4C-99C1-F06DB36E9F41}" srcOrd="1" destOrd="0" presId="urn:microsoft.com/office/officeart/2005/8/layout/hierarchy1"/>
    <dgm:cxn modelId="{89C4E9D9-2D6B-B44B-AFF2-3AED069A8B9D}" type="presParOf" srcId="{891D9686-BC2C-CE45-99B1-2D794D6E6A23}" destId="{DBF76696-6A3F-0E45-A007-47F182F6D245}" srcOrd="1" destOrd="0" presId="urn:microsoft.com/office/officeart/2005/8/layout/hierarchy1"/>
    <dgm:cxn modelId="{F19F95D2-8934-2A46-8C2F-BE084183B87C}" type="presParOf" srcId="{472D422E-1DC8-D54F-A1AD-44EE3593907C}" destId="{277C13B9-D9C1-054B-9FA7-2F40C4BD2B40}" srcOrd="1" destOrd="0" presId="urn:microsoft.com/office/officeart/2005/8/layout/hierarchy1"/>
    <dgm:cxn modelId="{96F302C6-AC1F-8E48-A2EC-9C35B3D28CCA}" type="presParOf" srcId="{277C13B9-D9C1-054B-9FA7-2F40C4BD2B40}" destId="{ADB7408B-7283-854C-9839-EF31C5BF28A5}" srcOrd="0" destOrd="0" presId="urn:microsoft.com/office/officeart/2005/8/layout/hierarchy1"/>
    <dgm:cxn modelId="{0BBC9844-DE9F-5E4E-82AC-F941D2893EE4}" type="presParOf" srcId="{ADB7408B-7283-854C-9839-EF31C5BF28A5}" destId="{D3295366-673B-8146-9808-DFFC0C48028B}" srcOrd="0" destOrd="0" presId="urn:microsoft.com/office/officeart/2005/8/layout/hierarchy1"/>
    <dgm:cxn modelId="{B07EFE38-11F7-434E-BC33-170E477DE168}" type="presParOf" srcId="{ADB7408B-7283-854C-9839-EF31C5BF28A5}" destId="{07A08A82-C08F-BF4E-BD33-CAB254D0AFA8}" srcOrd="1" destOrd="0" presId="urn:microsoft.com/office/officeart/2005/8/layout/hierarchy1"/>
    <dgm:cxn modelId="{5F17A236-C2FB-EA4C-9EC3-A1D4143AA63F}" type="presParOf" srcId="{277C13B9-D9C1-054B-9FA7-2F40C4BD2B40}" destId="{9AC779CC-C135-9246-9EAD-BFF5BB5DD432}" srcOrd="1" destOrd="0" presId="urn:microsoft.com/office/officeart/2005/8/layout/hierarchy1"/>
    <dgm:cxn modelId="{8C583066-1F04-1F43-8E40-0454337B9B41}" type="presParOf" srcId="{472D422E-1DC8-D54F-A1AD-44EE3593907C}" destId="{54CC62BB-178F-7344-85ED-8EE1F2ECB36F}" srcOrd="2" destOrd="0" presId="urn:microsoft.com/office/officeart/2005/8/layout/hierarchy1"/>
    <dgm:cxn modelId="{15A52022-F8FE-2A4D-A017-7E6295975D92}" type="presParOf" srcId="{54CC62BB-178F-7344-85ED-8EE1F2ECB36F}" destId="{274B2595-3FBC-4041-9AC0-EF43D0AC3E7B}" srcOrd="0" destOrd="0" presId="urn:microsoft.com/office/officeart/2005/8/layout/hierarchy1"/>
    <dgm:cxn modelId="{AC783273-BAC4-E342-8D64-7E3D228BF29D}" type="presParOf" srcId="{274B2595-3FBC-4041-9AC0-EF43D0AC3E7B}" destId="{72F4F160-6A47-6347-8BB6-1FA57573B9B0}" srcOrd="0" destOrd="0" presId="urn:microsoft.com/office/officeart/2005/8/layout/hierarchy1"/>
    <dgm:cxn modelId="{E9A442C6-5D60-F44D-AAD9-4999293CAB9F}" type="presParOf" srcId="{274B2595-3FBC-4041-9AC0-EF43D0AC3E7B}" destId="{EBEA1690-41CA-6042-B012-77C29215C47A}" srcOrd="1" destOrd="0" presId="urn:microsoft.com/office/officeart/2005/8/layout/hierarchy1"/>
    <dgm:cxn modelId="{5A69FE9B-EEFD-0540-9784-7CD9CD041082}" type="presParOf" srcId="{54CC62BB-178F-7344-85ED-8EE1F2ECB36F}" destId="{F7E7907A-48CA-0E44-BC00-F6632A5778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20CCD-37A5-844E-9302-B0908B48FBC0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BAB3C-3310-BD4C-99C1-F06DB36E9F41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Corrélation Qualité du sommeil/Stress et Qualité du sommeil/Durée </a:t>
          </a:r>
        </a:p>
      </dsp:txBody>
      <dsp:txXfrm>
        <a:off x="350877" y="1380951"/>
        <a:ext cx="2604477" cy="1617116"/>
      </dsp:txXfrm>
    </dsp:sp>
    <dsp:sp modelId="{D3295366-673B-8146-9808-DFFC0C48028B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08A82-C08F-BF4E-BD33-CAB254D0AFA8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Croisement entre le niveau de stress et le genre </a:t>
          </a:r>
        </a:p>
      </dsp:txBody>
      <dsp:txXfrm>
        <a:off x="3657110" y="1380951"/>
        <a:ext cx="2604477" cy="1617116"/>
      </dsp:txXfrm>
    </dsp:sp>
    <dsp:sp modelId="{72F4F160-6A47-6347-8BB6-1FA57573B9B0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A1690-41CA-6042-B012-77C29215C47A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Croisement</a:t>
          </a:r>
          <a:r>
            <a:rPr lang="en-US" sz="2200" kern="1200" dirty="0"/>
            <a:t> entre le </a:t>
          </a:r>
          <a:r>
            <a:rPr lang="en-US" sz="2200" kern="1200" dirty="0" err="1"/>
            <a:t>niveau</a:t>
          </a:r>
          <a:r>
            <a:rPr lang="en-US" sz="2200" kern="1200" dirty="0"/>
            <a:t> de stress et </a:t>
          </a:r>
          <a:r>
            <a:rPr lang="en-US" sz="2200" kern="1200" dirty="0" err="1"/>
            <a:t>l’âge</a:t>
          </a:r>
          <a:r>
            <a:rPr lang="en-US" sz="2200" kern="1200" dirty="0"/>
            <a:t> </a:t>
          </a:r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F753-8EBB-053E-0996-CCA96D26A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FACTEURS INFLUENÇANT LA QUALITÉ DU SOMMEIL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D9A7F-9410-AEA0-E10B-E3FF28C3F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FR" dirty="0"/>
              <a:t>Groupe C :</a:t>
            </a:r>
          </a:p>
          <a:p>
            <a:r>
              <a:rPr lang="en-FR" dirty="0"/>
              <a:t>Raha ASADIDOMAKANI</a:t>
            </a:r>
          </a:p>
          <a:p>
            <a:r>
              <a:rPr lang="en-FR" dirty="0"/>
              <a:t>Sid ali BAHA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BCEC9-5B3F-46D8-9FDC-E5901D31E116}"/>
              </a:ext>
            </a:extLst>
          </p:cNvPr>
          <p:cNvSpPr txBox="1"/>
          <p:nvPr/>
        </p:nvSpPr>
        <p:spPr>
          <a:xfrm>
            <a:off x="248356" y="637502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03/11/2023</a:t>
            </a:r>
            <a:endParaRPr lang="en-FR" dirty="0"/>
          </a:p>
        </p:txBody>
      </p:sp>
      <p:pic>
        <p:nvPicPr>
          <p:cNvPr id="6" name="Image 7">
            <a:extLst>
              <a:ext uri="{FF2B5EF4-FFF2-40B4-BE49-F238E27FC236}">
                <a16:creationId xmlns:a16="http://schemas.microsoft.com/office/drawing/2014/main" id="{BE20A55C-17C7-4E00-E217-BEF045665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3" y="5807167"/>
            <a:ext cx="2607750" cy="8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0941-6A51-DB0B-DE57-68A19FFF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FR"/>
              <a:t>BASE DE DONNÉES : Sommeil et style de vie (Kaggle.com)</a:t>
            </a:r>
            <a:endParaRPr lang="en-FR" dirty="0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46C7C067-6C72-E182-48D4-D9AB8B1D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5C6D-A8C8-1C79-ECC8-3C06D0AC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FR" dirty="0"/>
              <a:t>Pourquoi le sommeil ? </a:t>
            </a:r>
          </a:p>
          <a:p>
            <a:endParaRPr lang="en-FR" dirty="0"/>
          </a:p>
          <a:p>
            <a:r>
              <a:rPr lang="en-FR" dirty="0"/>
              <a:t>Variables de la base de données.</a:t>
            </a:r>
          </a:p>
          <a:p>
            <a:endParaRPr lang="en-FR" dirty="0"/>
          </a:p>
          <a:p>
            <a:r>
              <a:rPr lang="en-FR" dirty="0"/>
              <a:t>Nature des variables.</a:t>
            </a:r>
          </a:p>
          <a:p>
            <a:endParaRPr lang="en-FR" dirty="0"/>
          </a:p>
          <a:p>
            <a:r>
              <a:rPr lang="en-GB" dirty="0"/>
              <a:t>S</a:t>
            </a:r>
            <a:r>
              <a:rPr lang="en-FR" dirty="0"/>
              <a:t>kimr et SummaryTools : Gain de temps ! </a:t>
            </a:r>
          </a:p>
          <a:p>
            <a:endParaRPr lang="en-FR" dirty="0"/>
          </a:p>
          <a:p>
            <a:pPr marL="0" indent="0">
              <a:buNone/>
            </a:pPr>
            <a:endParaRPr lang="en-FR" dirty="0"/>
          </a:p>
          <a:p>
            <a:endParaRPr lang="en-FR" dirty="0"/>
          </a:p>
          <a:p>
            <a:endParaRPr lang="en-FR" dirty="0"/>
          </a:p>
          <a:p>
            <a:endParaRPr lang="en-FR" dirty="0"/>
          </a:p>
          <a:p>
            <a:endParaRPr lang="en-FR" dirty="0"/>
          </a:p>
          <a:p>
            <a:endParaRPr lang="en-FR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6118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EC7EE3-C1C9-CCFE-F3A1-07E09FB3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204" y="529377"/>
            <a:ext cx="7681350" cy="585703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09D9A2-3086-926B-9263-BFFE07F8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50" y="520910"/>
            <a:ext cx="7681350" cy="5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8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2FB94-BED9-7746-6B8C-91DD8F39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FR" dirty="0">
                <a:solidFill>
                  <a:srgbClr val="FFFFFF"/>
                </a:solidFill>
              </a:rPr>
              <a:t>Relation entre les facteurs et la valeur d’intérêt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712B-F76E-F6F3-16F1-60ED9210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2" y="1271588"/>
            <a:ext cx="4808544" cy="15657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EE12-C4B9-7C3B-85B2-E5D5C75D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FR" sz="1500" dirty="0">
                <a:solidFill>
                  <a:srgbClr val="FFFFFF"/>
                </a:solidFill>
              </a:rPr>
              <a:t>Calcule des paramètres pour les variables regroupées selon la variable d’intérêt: quality.of.sleep</a:t>
            </a: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FR" sz="1500" dirty="0">
                <a:solidFill>
                  <a:srgbClr val="FFFFFF"/>
                </a:solidFill>
              </a:rPr>
              <a:t>Calcule des paramètres de quality.of.sleep selon le genre, travail ,poid </a:t>
            </a:r>
          </a:p>
          <a:p>
            <a:pPr>
              <a:lnSpc>
                <a:spcPct val="90000"/>
              </a:lnSpc>
            </a:pPr>
            <a:endParaRPr lang="en-F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F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F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F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FR" sz="15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FR" sz="1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95F53-DC79-033C-9B97-9615B5DC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2" y="3294488"/>
            <a:ext cx="3911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942D8-1B70-37E6-9018-9CA52471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FR" dirty="0"/>
              <a:t>Les corrélations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DEEF00-5493-EB93-6C7A-B84E0D2A5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3462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682E55C-D7C2-59B3-BA0A-FDD67CF52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189" y="1621367"/>
            <a:ext cx="10409238" cy="9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Point d’exclamation sur un arrière-plan jaune">
            <a:extLst>
              <a:ext uri="{FF2B5EF4-FFF2-40B4-BE49-F238E27FC236}">
                <a16:creationId xmlns:a16="http://schemas.microsoft.com/office/drawing/2014/main" id="{E6150CA8-4483-5BA6-8AB0-2B68CB17D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31818"/>
          <a:stretch/>
        </p:blipFill>
        <p:spPr>
          <a:xfrm>
            <a:off x="30164" y="-26188"/>
            <a:ext cx="12191999" cy="6857990"/>
          </a:xfrm>
          <a:prstGeom prst="rect">
            <a:avLst/>
          </a:prstGeom>
        </p:spPr>
      </p:pic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1073-27F7-76E0-56C1-5A3B3CEE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 dirty="0"/>
              <a:t>Merci de </a:t>
            </a:r>
            <a:r>
              <a:rPr lang="en-US" sz="5000" dirty="0" err="1"/>
              <a:t>votre</a:t>
            </a:r>
            <a:r>
              <a:rPr lang="en-US" sz="5000" dirty="0"/>
              <a:t> attention. 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67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131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FACTEURS INFLUENÇANT LA QUALITÉ DU SOMMEIL</vt:lpstr>
      <vt:lpstr>BASE DE DONNÉES : Sommeil et style de vie (Kaggle.com)</vt:lpstr>
      <vt:lpstr>PowerPoint Presentation</vt:lpstr>
      <vt:lpstr>Relation entre les facteurs et la valeur d’intérêt</vt:lpstr>
      <vt:lpstr>Les corrélations </vt:lpstr>
      <vt:lpstr>Merci de votre attention.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QUALITÉ DU SOMMEIL</dc:title>
  <dc:creator>sidalibaha13@outlook.fr</dc:creator>
  <cp:lastModifiedBy>sidalibaha13@outlook.fr</cp:lastModifiedBy>
  <cp:revision>4</cp:revision>
  <dcterms:created xsi:type="dcterms:W3CDTF">2023-11-03T15:46:22Z</dcterms:created>
  <dcterms:modified xsi:type="dcterms:W3CDTF">2023-11-05T22:34:11Z</dcterms:modified>
</cp:coreProperties>
</file>