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FAD-EF24-411B-A4C9-CB093FD08604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55B-9660-4F7C-8B96-394EAF7ED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77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FAD-EF24-411B-A4C9-CB093FD08604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55B-9660-4F7C-8B96-394EAF7ED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80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FAD-EF24-411B-A4C9-CB093FD08604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55B-9660-4F7C-8B96-394EAF7ED6D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5700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FAD-EF24-411B-A4C9-CB093FD08604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55B-9660-4F7C-8B96-394EAF7ED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21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FAD-EF24-411B-A4C9-CB093FD08604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55B-9660-4F7C-8B96-394EAF7ED6D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93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FAD-EF24-411B-A4C9-CB093FD08604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55B-9660-4F7C-8B96-394EAF7ED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759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FAD-EF24-411B-A4C9-CB093FD08604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55B-9660-4F7C-8B96-394EAF7ED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599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FAD-EF24-411B-A4C9-CB093FD08604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55B-9660-4F7C-8B96-394EAF7ED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48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FAD-EF24-411B-A4C9-CB093FD08604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55B-9660-4F7C-8B96-394EAF7ED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53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FAD-EF24-411B-A4C9-CB093FD08604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55B-9660-4F7C-8B96-394EAF7ED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76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FAD-EF24-411B-A4C9-CB093FD08604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55B-9660-4F7C-8B96-394EAF7ED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14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FAD-EF24-411B-A4C9-CB093FD08604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55B-9660-4F7C-8B96-394EAF7ED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83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FAD-EF24-411B-A4C9-CB093FD08604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55B-9660-4F7C-8B96-394EAF7ED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71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FAD-EF24-411B-A4C9-CB093FD08604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55B-9660-4F7C-8B96-394EAF7ED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35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FAD-EF24-411B-A4C9-CB093FD08604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55B-9660-4F7C-8B96-394EAF7ED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3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FAD-EF24-411B-A4C9-CB093FD08604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55B-9660-4F7C-8B96-394EAF7ED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66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2FAD-EF24-411B-A4C9-CB093FD08604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1BE55B-9660-4F7C-8B96-394EAF7ED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98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F3BAD2F-F92F-AF16-D2EE-810E85DC7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4"/>
          <a:stretch/>
        </p:blipFill>
        <p:spPr>
          <a:xfrm>
            <a:off x="3527911" y="1340528"/>
            <a:ext cx="5455859" cy="29018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8E6DDAB-1F69-04D4-7CDD-1F1394D2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11" y="4953938"/>
            <a:ext cx="3241013" cy="1857077"/>
          </a:xfrm>
          <a:prstGeom prst="rect">
            <a:avLst/>
          </a:prstGeom>
        </p:spPr>
      </p:pic>
      <p:sp>
        <p:nvSpPr>
          <p:cNvPr id="11" name="Google Shape;2024;p85">
            <a:extLst>
              <a:ext uri="{FF2B5EF4-FFF2-40B4-BE49-F238E27FC236}">
                <a16:creationId xmlns:a16="http://schemas.microsoft.com/office/drawing/2014/main" id="{5F2F8931-6912-4123-FFC0-2EF54A0FC17C}"/>
              </a:ext>
            </a:extLst>
          </p:cNvPr>
          <p:cNvSpPr txBox="1">
            <a:spLocks/>
          </p:cNvSpPr>
          <p:nvPr/>
        </p:nvSpPr>
        <p:spPr>
          <a:xfrm>
            <a:off x="180820" y="4397025"/>
            <a:ext cx="3347091" cy="1361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/>
              <a:t>Création</a:t>
            </a:r>
            <a:r>
              <a:rPr lang="en-US" sz="1600" dirty="0"/>
              <a:t> d’un tableau de </a:t>
            </a:r>
            <a:r>
              <a:rPr lang="en-US" sz="1600" dirty="0" err="1"/>
              <a:t>mesures</a:t>
            </a:r>
            <a:r>
              <a:rPr lang="en-US" sz="1600" dirty="0"/>
              <a:t> de deux variables </a:t>
            </a:r>
            <a:r>
              <a:rPr lang="en-US" sz="1600" dirty="0" err="1"/>
              <a:t>quantitatives</a:t>
            </a:r>
            <a:r>
              <a:rPr lang="en-US" sz="1600" dirty="0"/>
              <a:t> :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8920E4C-F44E-93D0-11B7-902851AEE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911" y="4527594"/>
            <a:ext cx="8140905" cy="402312"/>
          </a:xfrm>
          <a:prstGeom prst="rect">
            <a:avLst/>
          </a:prstGeom>
        </p:spPr>
      </p:pic>
      <p:sp>
        <p:nvSpPr>
          <p:cNvPr id="13" name="Google Shape;2024;p85">
            <a:extLst>
              <a:ext uri="{FF2B5EF4-FFF2-40B4-BE49-F238E27FC236}">
                <a16:creationId xmlns:a16="http://schemas.microsoft.com/office/drawing/2014/main" id="{A9A6BABF-3BDE-0D39-599A-283195740F2F}"/>
              </a:ext>
            </a:extLst>
          </p:cNvPr>
          <p:cNvSpPr txBox="1">
            <a:spLocks/>
          </p:cNvSpPr>
          <p:nvPr/>
        </p:nvSpPr>
        <p:spPr>
          <a:xfrm>
            <a:off x="282108" y="1446015"/>
            <a:ext cx="3245803" cy="1361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/>
              <a:t>Ouverture</a:t>
            </a:r>
            <a:r>
              <a:rPr lang="en-US" sz="1600" dirty="0"/>
              <a:t> de la database</a:t>
            </a:r>
          </a:p>
          <a:p>
            <a:r>
              <a:rPr lang="en-US" sz="1600" dirty="0"/>
              <a:t>“</a:t>
            </a:r>
            <a:r>
              <a:rPr lang="en-US" sz="1600" dirty="0" err="1"/>
              <a:t>infert</a:t>
            </a:r>
            <a:r>
              <a:rPr lang="en-US" sz="1600" dirty="0"/>
              <a:t>” et </a:t>
            </a:r>
            <a:r>
              <a:rPr lang="en-US" sz="1600" dirty="0" err="1"/>
              <a:t>mesure</a:t>
            </a:r>
            <a:r>
              <a:rPr lang="en-US" sz="1600" dirty="0"/>
              <a:t> </a:t>
            </a:r>
            <a:r>
              <a:rPr lang="en-US" sz="1600" dirty="0" err="1"/>
              <a:t>d’une</a:t>
            </a:r>
            <a:r>
              <a:rPr lang="en-US" sz="1600" dirty="0"/>
              <a:t> variable :</a:t>
            </a:r>
          </a:p>
        </p:txBody>
      </p:sp>
      <p:sp>
        <p:nvSpPr>
          <p:cNvPr id="14" name="Google Shape;2012;p84">
            <a:extLst>
              <a:ext uri="{FF2B5EF4-FFF2-40B4-BE49-F238E27FC236}">
                <a16:creationId xmlns:a16="http://schemas.microsoft.com/office/drawing/2014/main" id="{FBBB3168-7876-EED9-8E7F-4AFF086ACFEB}"/>
              </a:ext>
            </a:extLst>
          </p:cNvPr>
          <p:cNvSpPr txBox="1">
            <a:spLocks/>
          </p:cNvSpPr>
          <p:nvPr/>
        </p:nvSpPr>
        <p:spPr>
          <a:xfrm>
            <a:off x="2162406" y="532181"/>
            <a:ext cx="7717500" cy="54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2800" dirty="0"/>
              <a:t>Ouverture et mesures de position et de dispersion de variables quantitatives</a:t>
            </a:r>
          </a:p>
        </p:txBody>
      </p:sp>
    </p:spTree>
    <p:extLst>
      <p:ext uri="{BB962C8B-B14F-4D97-AF65-F5344CB8AC3E}">
        <p14:creationId xmlns:p14="http://schemas.microsoft.com/office/powerpoint/2010/main" val="70172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2;p84">
            <a:extLst>
              <a:ext uri="{FF2B5EF4-FFF2-40B4-BE49-F238E27FC236}">
                <a16:creationId xmlns:a16="http://schemas.microsoft.com/office/drawing/2014/main" id="{9536C6C3-BB1A-5672-5ED7-E9DE0C789FEF}"/>
              </a:ext>
            </a:extLst>
          </p:cNvPr>
          <p:cNvSpPr txBox="1">
            <a:spLocks/>
          </p:cNvSpPr>
          <p:nvPr/>
        </p:nvSpPr>
        <p:spPr>
          <a:xfrm>
            <a:off x="2162406" y="532181"/>
            <a:ext cx="7717500" cy="54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2800" dirty="0"/>
              <a:t>Utilisation de la fonction </a:t>
            </a:r>
            <a:r>
              <a:rPr lang="fr-FR" sz="2800" dirty="0" err="1"/>
              <a:t>summarise</a:t>
            </a:r>
            <a:r>
              <a:rPr lang="fr-FR" sz="2800" dirty="0"/>
              <a:t>() de </a:t>
            </a:r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dplyr</a:t>
            </a:r>
            <a:r>
              <a:rPr lang="fr-FR" sz="2800" dirty="0"/>
              <a:t> pour créer un tableau complexe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86B8B06-F601-E922-8A29-D352355A7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44"/>
          <a:stretch/>
        </p:blipFill>
        <p:spPr>
          <a:xfrm>
            <a:off x="1805384" y="1259947"/>
            <a:ext cx="8616737" cy="324889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C37A8A4-492F-DFC9-AF13-880215F8B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96" y="5460211"/>
            <a:ext cx="9115115" cy="865608"/>
          </a:xfrm>
          <a:prstGeom prst="rect">
            <a:avLst/>
          </a:prstGeom>
        </p:spPr>
      </p:pic>
      <p:sp>
        <p:nvSpPr>
          <p:cNvPr id="5" name="Google Shape;2024;p85">
            <a:extLst>
              <a:ext uri="{FF2B5EF4-FFF2-40B4-BE49-F238E27FC236}">
                <a16:creationId xmlns:a16="http://schemas.microsoft.com/office/drawing/2014/main" id="{4B45AF2A-CE30-0EA3-BFF9-E67FD43C2A71}"/>
              </a:ext>
            </a:extLst>
          </p:cNvPr>
          <p:cNvSpPr txBox="1">
            <a:spLocks/>
          </p:cNvSpPr>
          <p:nvPr/>
        </p:nvSpPr>
        <p:spPr>
          <a:xfrm>
            <a:off x="1556196" y="4825964"/>
            <a:ext cx="9115116" cy="701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/>
              <a:t>Permet</a:t>
            </a:r>
            <a:r>
              <a:rPr lang="en-US" sz="1600" dirty="0"/>
              <a:t> </a:t>
            </a:r>
            <a:r>
              <a:rPr lang="en-US" sz="1600" dirty="0" err="1"/>
              <a:t>d’obtenir</a:t>
            </a:r>
            <a:r>
              <a:rPr lang="en-US" sz="1600" dirty="0"/>
              <a:t> un tableau des </a:t>
            </a:r>
            <a:r>
              <a:rPr lang="en-US" sz="1600" dirty="0" err="1"/>
              <a:t>mesures</a:t>
            </a:r>
            <a:r>
              <a:rPr lang="en-US" sz="1600" dirty="0"/>
              <a:t> de la variable quantitative “pooled stratum, </a:t>
            </a:r>
            <a:r>
              <a:rPr lang="en-US" sz="1600" dirty="0" err="1"/>
              <a:t>prenant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compte</a:t>
            </a:r>
            <a:r>
              <a:rPr lang="en-US" sz="1600" dirty="0"/>
              <a:t>  la variable qualitative </a:t>
            </a:r>
            <a:r>
              <a:rPr lang="en-US" sz="1600" dirty="0" err="1"/>
              <a:t>groupe</a:t>
            </a:r>
            <a:r>
              <a:rPr lang="en-US" sz="1600" dirty="0"/>
              <a:t> </a:t>
            </a:r>
            <a:r>
              <a:rPr lang="en-US" sz="1600" dirty="0" err="1"/>
              <a:t>d’intérêt</a:t>
            </a:r>
            <a:r>
              <a:rPr lang="en-US" sz="1600" dirty="0"/>
              <a:t> “case” : </a:t>
            </a:r>
          </a:p>
        </p:txBody>
      </p:sp>
    </p:spTree>
    <p:extLst>
      <p:ext uri="{BB962C8B-B14F-4D97-AF65-F5344CB8AC3E}">
        <p14:creationId xmlns:p14="http://schemas.microsoft.com/office/powerpoint/2010/main" val="107903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2;p84">
            <a:extLst>
              <a:ext uri="{FF2B5EF4-FFF2-40B4-BE49-F238E27FC236}">
                <a16:creationId xmlns:a16="http://schemas.microsoft.com/office/drawing/2014/main" id="{79E1E1C8-433C-13E7-0A2E-706A4C528FA9}"/>
              </a:ext>
            </a:extLst>
          </p:cNvPr>
          <p:cNvSpPr txBox="1">
            <a:spLocks/>
          </p:cNvSpPr>
          <p:nvPr/>
        </p:nvSpPr>
        <p:spPr>
          <a:xfrm>
            <a:off x="2237250" y="368991"/>
            <a:ext cx="7717500" cy="54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2800" dirty="0"/>
              <a:t>Variables qualitatives et croisements</a:t>
            </a:r>
          </a:p>
        </p:txBody>
      </p:sp>
      <p:sp>
        <p:nvSpPr>
          <p:cNvPr id="14" name="Google Shape;2024;p85">
            <a:extLst>
              <a:ext uri="{FF2B5EF4-FFF2-40B4-BE49-F238E27FC236}">
                <a16:creationId xmlns:a16="http://schemas.microsoft.com/office/drawing/2014/main" id="{5277EC28-AAAA-EBE7-326D-0F28C18525D5}"/>
              </a:ext>
            </a:extLst>
          </p:cNvPr>
          <p:cNvSpPr txBox="1">
            <a:spLocks/>
          </p:cNvSpPr>
          <p:nvPr/>
        </p:nvSpPr>
        <p:spPr>
          <a:xfrm>
            <a:off x="777028" y="1257098"/>
            <a:ext cx="387139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/>
              <a:t>Prop.table</a:t>
            </a:r>
            <a:r>
              <a:rPr lang="en-US" sz="1600" dirty="0"/>
              <a:t> : </a:t>
            </a:r>
            <a:r>
              <a:rPr lang="en-US" sz="1600" dirty="0" err="1"/>
              <a:t>fréquences</a:t>
            </a:r>
            <a:r>
              <a:rPr lang="en-US" sz="1600" dirty="0"/>
              <a:t> </a:t>
            </a:r>
            <a:r>
              <a:rPr lang="en-US" sz="1600" dirty="0" err="1"/>
              <a:t>d’apparition</a:t>
            </a:r>
            <a:r>
              <a:rPr lang="en-US" sz="1600" dirty="0"/>
              <a:t>, pertinent pour les variables </a:t>
            </a:r>
            <a:r>
              <a:rPr lang="en-US" sz="1600" dirty="0" err="1"/>
              <a:t>qualitatives</a:t>
            </a:r>
            <a:endParaRPr lang="en-US" sz="1600" dirty="0"/>
          </a:p>
        </p:txBody>
      </p:sp>
      <p:sp>
        <p:nvSpPr>
          <p:cNvPr id="15" name="Google Shape;2024;p85">
            <a:extLst>
              <a:ext uri="{FF2B5EF4-FFF2-40B4-BE49-F238E27FC236}">
                <a16:creationId xmlns:a16="http://schemas.microsoft.com/office/drawing/2014/main" id="{E9825771-4E02-5C6B-5D0D-6D3960F1F7E2}"/>
              </a:ext>
            </a:extLst>
          </p:cNvPr>
          <p:cNvSpPr txBox="1">
            <a:spLocks/>
          </p:cNvSpPr>
          <p:nvPr/>
        </p:nvSpPr>
        <p:spPr>
          <a:xfrm>
            <a:off x="777028" y="4715789"/>
            <a:ext cx="342211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Which : </a:t>
            </a:r>
            <a:r>
              <a:rPr lang="en-US" sz="1600" dirty="0" err="1"/>
              <a:t>mesures</a:t>
            </a:r>
            <a:r>
              <a:rPr lang="en-US" sz="1600" dirty="0"/>
              <a:t> sur un </a:t>
            </a:r>
            <a:r>
              <a:rPr lang="en-US" sz="1600" dirty="0" err="1"/>
              <a:t>groupe</a:t>
            </a:r>
            <a:r>
              <a:rPr lang="en-US" sz="1600" dirty="0"/>
              <a:t> </a:t>
            </a:r>
            <a:r>
              <a:rPr lang="en-US" sz="1600" dirty="0" err="1"/>
              <a:t>défini</a:t>
            </a:r>
            <a:r>
              <a:rPr lang="en-US" sz="1600" dirty="0"/>
              <a:t> et </a:t>
            </a:r>
            <a:r>
              <a:rPr lang="en-US" sz="1600" dirty="0" err="1"/>
              <a:t>croisement</a:t>
            </a:r>
            <a:r>
              <a:rPr lang="en-US" sz="1600" dirty="0"/>
              <a:t> de variables </a:t>
            </a:r>
            <a:r>
              <a:rPr lang="en-US" sz="1600" dirty="0" err="1"/>
              <a:t>quantitatives</a:t>
            </a:r>
            <a:r>
              <a:rPr lang="en-US" sz="1600" dirty="0"/>
              <a:t> et </a:t>
            </a:r>
            <a:r>
              <a:rPr lang="en-US" sz="1600" dirty="0" err="1"/>
              <a:t>qualitatives</a:t>
            </a:r>
            <a:r>
              <a:rPr lang="en-US" sz="1600" dirty="0"/>
              <a:t> :</a:t>
            </a:r>
          </a:p>
        </p:txBody>
      </p:sp>
      <p:sp>
        <p:nvSpPr>
          <p:cNvPr id="16" name="Google Shape;2024;p85">
            <a:extLst>
              <a:ext uri="{FF2B5EF4-FFF2-40B4-BE49-F238E27FC236}">
                <a16:creationId xmlns:a16="http://schemas.microsoft.com/office/drawing/2014/main" id="{7CE8157F-2C63-23B3-B63E-B48D803F02FC}"/>
              </a:ext>
            </a:extLst>
          </p:cNvPr>
          <p:cNvSpPr txBox="1">
            <a:spLocks/>
          </p:cNvSpPr>
          <p:nvPr/>
        </p:nvSpPr>
        <p:spPr>
          <a:xfrm>
            <a:off x="777028" y="2724163"/>
            <a:ext cx="3990281" cy="956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/>
              <a:t>as.factor</a:t>
            </a:r>
            <a:r>
              <a:rPr lang="en-US" sz="1600" dirty="0"/>
              <a:t> : </a:t>
            </a:r>
            <a:r>
              <a:rPr lang="en-US" sz="1600" dirty="0" err="1"/>
              <a:t>facilite</a:t>
            </a:r>
            <a:r>
              <a:rPr lang="en-US" sz="1600" dirty="0"/>
              <a:t> </a:t>
            </a:r>
            <a:r>
              <a:rPr lang="en-US" sz="1600" dirty="0" err="1"/>
              <a:t>l’étude</a:t>
            </a:r>
            <a:r>
              <a:rPr lang="en-US" sz="1600" dirty="0"/>
              <a:t> de variables </a:t>
            </a:r>
            <a:r>
              <a:rPr lang="en-US" sz="1600" dirty="0" err="1"/>
              <a:t>qualitatives</a:t>
            </a:r>
            <a:r>
              <a:rPr lang="en-US" sz="1600" dirty="0"/>
              <a:t>, </a:t>
            </a:r>
            <a:r>
              <a:rPr lang="en-US" sz="1600" dirty="0" err="1"/>
              <a:t>permet</a:t>
            </a:r>
            <a:r>
              <a:rPr lang="en-US" sz="1600" dirty="0"/>
              <a:t> </a:t>
            </a:r>
            <a:r>
              <a:rPr lang="en-US" sz="1600" dirty="0" err="1"/>
              <a:t>croisement</a:t>
            </a:r>
            <a:r>
              <a:rPr lang="en-US" sz="1600" dirty="0"/>
              <a:t> </a:t>
            </a:r>
            <a:r>
              <a:rPr lang="en-US" sz="1600" dirty="0" err="1"/>
              <a:t>quali-quali</a:t>
            </a:r>
            <a:endParaRPr lang="en-US" sz="1600" dirty="0"/>
          </a:p>
          <a:p>
            <a:r>
              <a:rPr lang="en-US" sz="1600" dirty="0"/>
              <a:t>(</a:t>
            </a:r>
            <a:r>
              <a:rPr lang="en-US" sz="1600" dirty="0" err="1"/>
              <a:t>ici</a:t>
            </a:r>
            <a:r>
              <a:rPr lang="en-US" sz="1600" dirty="0"/>
              <a:t> “induced et “education”)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B82A234-BB8D-CFC8-5DC9-675A32601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131"/>
          <a:stretch/>
        </p:blipFill>
        <p:spPr>
          <a:xfrm>
            <a:off x="5243869" y="1257098"/>
            <a:ext cx="3694599" cy="84612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2AB01B4-7C75-4C19-E987-03173044C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457" y="5423960"/>
            <a:ext cx="5519716" cy="5424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C93CCC2-DAB3-659E-B013-BF480F471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869" y="2534864"/>
            <a:ext cx="1990338" cy="178827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6C888CB-A160-7B40-E695-EDB966E1F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457" y="4810473"/>
            <a:ext cx="7934543" cy="231765"/>
          </a:xfrm>
          <a:prstGeom prst="rect">
            <a:avLst/>
          </a:prstGeom>
        </p:spPr>
      </p:pic>
      <p:sp>
        <p:nvSpPr>
          <p:cNvPr id="21" name="Google Shape;2024;p85">
            <a:extLst>
              <a:ext uri="{FF2B5EF4-FFF2-40B4-BE49-F238E27FC236}">
                <a16:creationId xmlns:a16="http://schemas.microsoft.com/office/drawing/2014/main" id="{2FC8A9CC-B9DF-00BC-5AF2-4393F8799CFE}"/>
              </a:ext>
            </a:extLst>
          </p:cNvPr>
          <p:cNvSpPr txBox="1">
            <a:spLocks/>
          </p:cNvSpPr>
          <p:nvPr/>
        </p:nvSpPr>
        <p:spPr>
          <a:xfrm>
            <a:off x="4257457" y="5966360"/>
            <a:ext cx="4134431" cy="446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Moyenne de “</a:t>
            </a:r>
            <a:r>
              <a:rPr lang="en-US" sz="1600" dirty="0" err="1"/>
              <a:t>strates</a:t>
            </a:r>
            <a:r>
              <a:rPr lang="en-US" sz="1600" dirty="0"/>
              <a:t> </a:t>
            </a:r>
            <a:r>
              <a:rPr lang="en-US" sz="1600" dirty="0" err="1"/>
              <a:t>regroupées</a:t>
            </a:r>
            <a:r>
              <a:rPr lang="en-US" sz="1600" dirty="0"/>
              <a:t>”, </a:t>
            </a:r>
            <a:r>
              <a:rPr lang="en-US" sz="1600" dirty="0" err="1"/>
              <a:t>selon</a:t>
            </a:r>
            <a:r>
              <a:rPr lang="en-US" sz="1600" dirty="0"/>
              <a:t> le </a:t>
            </a:r>
            <a:r>
              <a:rPr lang="en-US" sz="1600" dirty="0" err="1"/>
              <a:t>groupe</a:t>
            </a:r>
            <a:r>
              <a:rPr lang="en-US" sz="1600" dirty="0"/>
              <a:t> “education”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D59D22F-5548-1E40-7B10-E88E61AC0E9C}"/>
              </a:ext>
            </a:extLst>
          </p:cNvPr>
          <p:cNvCxnSpPr/>
          <p:nvPr/>
        </p:nvCxnSpPr>
        <p:spPr>
          <a:xfrm>
            <a:off x="4648418" y="5042238"/>
            <a:ext cx="0" cy="3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Google Shape;2024;p85">
            <a:extLst>
              <a:ext uri="{FF2B5EF4-FFF2-40B4-BE49-F238E27FC236}">
                <a16:creationId xmlns:a16="http://schemas.microsoft.com/office/drawing/2014/main" id="{2B05479A-3EB1-2F90-4DE8-7C0500D44DD5}"/>
              </a:ext>
            </a:extLst>
          </p:cNvPr>
          <p:cNvSpPr txBox="1">
            <a:spLocks/>
          </p:cNvSpPr>
          <p:nvPr/>
        </p:nvSpPr>
        <p:spPr>
          <a:xfrm>
            <a:off x="10397636" y="5452699"/>
            <a:ext cx="1604974" cy="360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Groupe </a:t>
            </a:r>
            <a:r>
              <a:rPr lang="en-US" sz="1600" dirty="0" err="1"/>
              <a:t>défini</a:t>
            </a:r>
            <a:endParaRPr lang="en-US" sz="1600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FF1987E-656E-A7E1-42A8-A461375BCD1D}"/>
              </a:ext>
            </a:extLst>
          </p:cNvPr>
          <p:cNvCxnSpPr>
            <a:cxnSpLocks/>
          </p:cNvCxnSpPr>
          <p:nvPr/>
        </p:nvCxnSpPr>
        <p:spPr>
          <a:xfrm flipV="1">
            <a:off x="11110810" y="5042238"/>
            <a:ext cx="4033" cy="48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7988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138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Bombenger</dc:creator>
  <cp:lastModifiedBy>Pierre Bombenger</cp:lastModifiedBy>
  <cp:revision>1</cp:revision>
  <dcterms:created xsi:type="dcterms:W3CDTF">2023-11-05T22:20:13Z</dcterms:created>
  <dcterms:modified xsi:type="dcterms:W3CDTF">2023-11-05T22:33:04Z</dcterms:modified>
</cp:coreProperties>
</file>