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gif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gif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Description des données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Thibaut FABACHER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Quelle différence ?</a:t>
            </a:r>
          </a:p>
        </p:txBody>
      </p:sp>
      <p:pic>
        <p:nvPicPr>
          <p:cNvPr descr="descriptif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 variabilité</a:t>
                </a:r>
              </a:p>
              <a:p>
                <a:pPr lvl="0"/>
                <a:r>
                  <a:rPr/>
                  <a:t>Phénomène de dispersion</a:t>
                </a:r>
                <a:br/>
              </a:p>
              <a:p>
                <a:pPr lvl="0"/>
                <a:r>
                  <a:rPr/>
                  <a:t>Indique la dispersion autour de la moyenne</a:t>
                </a:r>
              </a:p>
              <a:p>
                <a:pPr lvl="0"/>
                <a:r>
                  <a:rPr/>
                  <a:t>Plus elle est grande, moins bonne est la précision</a:t>
                </a:r>
              </a:p>
              <a:p>
                <a:pPr lvl="0"/>
                <a:r>
                  <a:rPr/>
                  <a:t>Information </a:t>
                </a:r>
                <a:r>
                  <a:rPr b="1"/>
                  <a:t>complémentaire</a:t>
                </a:r>
                <a:r>
                  <a:rPr/>
                  <a:t> à la moyenne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 variance</a:t>
                </a:r>
              </a:p>
              <a:p>
                <a:pPr lvl="0"/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0"/>
                            <m:supHide m:val="0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²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  <m:scr m:val="double-struck"/>
                      </m:rP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Écart-type : </a:t>
                </a:r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r>
                          <m:t>V</m:t>
                        </m:r>
                        <m:r>
                          <m:t>a</m:t>
                        </m:r>
                        <m:r>
                          <m:t>r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 variance : Un outil fondamental</a:t>
                </a:r>
              </a:p>
              <a:p>
                <a:pPr lvl="0"/>
                <a:r>
                  <a:rPr/>
                  <a:t>Permets de faire des comparaisons</a:t>
                </a:r>
              </a:p>
            </p:txBody>
          </p:sp>
        </mc:Choice>
      </mc:AlternateContent>
      <p:pic>
        <p:nvPicPr>
          <p:cNvPr descr="images/paste-E92C29F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08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BA2630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 variance : Un outil fondamental</a:t>
            </a:r>
          </a:p>
          <a:p>
            <a:pPr lvl="0"/>
            <a:r>
              <a:rPr/>
              <a:t>Comparer deux variables</a:t>
            </a:r>
          </a:p>
          <a:p>
            <a:pPr lvl="0"/>
            <a:r>
              <a:rPr/>
              <a:t>Comparer deux traitements</a:t>
            </a:r>
          </a:p>
          <a:p>
            <a:pPr lvl="0"/>
            <a:r>
              <a:rPr/>
              <a:t>Montrer qu’un traitement est meilleur.</a:t>
            </a:r>
          </a:p>
          <a:p>
            <a:pPr lvl="0"/>
            <a:r>
              <a:rPr/>
              <a:t>Mettre en avant un effet thérapeutique.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La moyenne ne suffit pas pour conclure. La variance est un indicateur indispensable 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Population et Échantillon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 population complète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Dans l’idéal, les comparaisons sont effectuées sur la population TOTALE</a:t>
            </a:r>
          </a:p>
          <a:p>
            <a:pPr lvl="0"/>
            <a:r>
              <a:rPr b="1"/>
              <a:t>Problème</a:t>
            </a:r>
            <a:r>
              <a:rPr/>
              <a:t>: Impossible de connaître TOUS les patients</a:t>
            </a:r>
          </a:p>
        </p:txBody>
      </p:sp>
      <p:pic>
        <p:nvPicPr>
          <p:cNvPr descr="images/paste-852778C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Échantillon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Échantillon</a:t>
            </a:r>
          </a:p>
          <a:p>
            <a:pPr lvl="0"/>
            <a:r>
              <a:rPr b="1"/>
              <a:t>Le plus grand possible !!!</a:t>
            </a:r>
          </a:p>
          <a:p>
            <a:pPr lvl="0"/>
            <a:r>
              <a:rPr/>
              <a:t>La précision des estimations augmente avec la taille d’échantillon.</a:t>
            </a:r>
          </a:p>
          <a:p>
            <a:pPr lvl="0"/>
            <a:r>
              <a:rPr/>
              <a:t>Exemple: Connaître le taux de vote pour un candidat aux présidentielles en interrogeant:</a:t>
            </a:r>
          </a:p>
          <a:p>
            <a:pPr lvl="1"/>
            <a:r>
              <a:rPr/>
              <a:t>4 personnes ?</a:t>
            </a:r>
          </a:p>
          <a:p>
            <a:pPr lvl="1"/>
            <a:r>
              <a:rPr/>
              <a:t>4590 personnes 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Échantillon</a:t>
            </a:r>
          </a:p>
          <a:p>
            <a:pPr lvl="0"/>
            <a:r>
              <a:rPr/>
              <a:t>Doit être représentatif de la population -&gt; éviter les problèmes de </a:t>
            </a:r>
            <a:r>
              <a:rPr b="1"/>
              <a:t>biais</a:t>
            </a:r>
          </a:p>
          <a:p>
            <a:pPr lvl="0"/>
            <a:r>
              <a:rPr/>
              <a:t>Choisi </a:t>
            </a:r>
            <a:r>
              <a:rPr b="1"/>
              <a:t>aléatoirement</a:t>
            </a:r>
          </a:p>
          <a:p>
            <a:pPr lvl="0"/>
            <a:r>
              <a:rPr/>
              <a:t>Patients comparables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 puissance</a:t>
            </a:r>
          </a:p>
          <a:p>
            <a:pPr lvl="0"/>
            <a:r>
              <a:rPr/>
              <a:t>Puissance d’un test, d’une conclusion</a:t>
            </a:r>
          </a:p>
        </p:txBody>
      </p:sp>
      <p:pic>
        <p:nvPicPr>
          <p:cNvPr descr="images/paste-3E64B0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L’échantillon : Problèmes usuels</a:t>
            </a:r>
          </a:p>
          <a:p>
            <a:pPr lvl="0"/>
            <a:r>
              <a:rPr/>
              <a:t>Données manquantes : Non relevées, perdues, patient absent</a:t>
            </a:r>
          </a:p>
          <a:p>
            <a:pPr lvl="0"/>
            <a:r>
              <a:rPr/>
              <a:t>Conséquences :</a:t>
            </a:r>
          </a:p>
          <a:p>
            <a:pPr lvl="1"/>
            <a:r>
              <a:rPr/>
              <a:t>Coût</a:t>
            </a:r>
          </a:p>
          <a:p>
            <a:pPr lvl="1"/>
            <a:r>
              <a:rPr/>
              <a:t>Temps</a:t>
            </a:r>
          </a:p>
          <a:p>
            <a:pPr lvl="1"/>
            <a:r>
              <a:rPr/>
              <a:t>Demandes d’augmentation auprès des autorités de santé…</a:t>
            </a:r>
          </a:p>
          <a:p>
            <a:pPr lvl="1"/>
            <a:r>
              <a:rPr/>
              <a:t>Etc..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Les erreurs d’échantillonnage</a:t>
            </a:r>
          </a:p>
        </p:txBody>
      </p:sp>
      <p:pic>
        <p:nvPicPr>
          <p:cNvPr descr="images/paste-4377D0F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874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Conclusions</a:t>
            </a:r>
          </a:p>
          <a:p>
            <a:pPr lvl="0"/>
            <a:r>
              <a:rPr/>
              <a:t>L’échantillon, un représentant de la population</a:t>
            </a:r>
          </a:p>
          <a:p>
            <a:pPr lvl="0"/>
            <a:r>
              <a:rPr/>
              <a:t>Savoir à l’avance quelle est la précision souhaitée</a:t>
            </a:r>
          </a:p>
          <a:p>
            <a:pPr lvl="0"/>
            <a:r>
              <a:rPr/>
              <a:t>Prévoir les coûts</a:t>
            </a:r>
          </a:p>
          <a:p>
            <a:pPr lvl="0"/>
            <a:r>
              <a:rPr/>
              <a:t>Attention aux données manquantes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Correction du devoir</a:t>
            </a:r>
          </a:p>
          <a:p>
            <a:pPr lvl="0" indent="-342900" marL="342900">
              <a:buAutoNum type="arabicPeriod"/>
            </a:pPr>
            <a:r>
              <a:rPr/>
              <a:t>Rappels</a:t>
            </a:r>
          </a:p>
          <a:p>
            <a:pPr lvl="0" indent="-342900" marL="342900">
              <a:buAutoNum type="arabicPeriod"/>
            </a:pPr>
            <a:r>
              <a:rPr/>
              <a:t>Définitions</a:t>
            </a:r>
          </a:p>
          <a:p>
            <a:pPr lvl="0" indent="-342900" marL="342900">
              <a:buAutoNum type="arabicPeriod"/>
            </a:pPr>
            <a:r>
              <a:rPr/>
              <a:t>Statistiques descriptives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quantitatives et qualitatives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quantitative</a:t>
            </a:r>
          </a:p>
          <a:p>
            <a:pPr lvl="0"/>
            <a:r>
              <a:rPr/>
              <a:t>Variable qu’il est possible de quantifier, de mesurer.</a:t>
            </a:r>
          </a:p>
          <a:p>
            <a:pPr lvl="0"/>
            <a:r>
              <a:rPr/>
              <a:t>Existe en deux formats: -continues: 12.4, 8.765, ( Taille, Pression artérielle etc…)</a:t>
            </a:r>
          </a:p>
          <a:p>
            <a:pPr lvl="1"/>
            <a:r>
              <a:rPr/>
              <a:t>Discrètes : 2, 8, 14, 165 ( Nombre de lésions, rechutes, accouchements, etc..)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qualitative</a:t>
            </a:r>
          </a:p>
          <a:p>
            <a:pPr lvl="0"/>
            <a:r>
              <a:rPr/>
              <a:t>Variable </a:t>
            </a:r>
            <a:r>
              <a:rPr b="1"/>
              <a:t>non dénombrable</a:t>
            </a:r>
          </a:p>
          <a:p>
            <a:pPr lvl="0"/>
            <a:r>
              <a:rPr/>
              <a:t>Les niveaux de la variable sont appelés </a:t>
            </a:r>
            <a:r>
              <a:rPr b="1"/>
              <a:t>modalités</a:t>
            </a:r>
          </a:p>
          <a:p>
            <a:pPr lvl="0"/>
            <a:r>
              <a:rPr/>
              <a:t>Nominales / ordinales / binaires</a:t>
            </a:r>
          </a:p>
          <a:p>
            <a:pPr lvl="0"/>
            <a:r>
              <a:rPr/>
              <a:t>Exemples:</a:t>
            </a:r>
          </a:p>
          <a:p>
            <a:pPr lvl="1"/>
            <a:r>
              <a:rPr/>
              <a:t>OUI / NON</a:t>
            </a:r>
          </a:p>
          <a:p>
            <a:pPr lvl="1"/>
            <a:r>
              <a:rPr/>
              <a:t>Un peu / beaucoup / passionnément /…</a:t>
            </a:r>
          </a:p>
          <a:p>
            <a:pPr lvl="1"/>
            <a:r>
              <a:rPr/>
              <a:t>Bleu / Vert / Rouge</a:t>
            </a:r>
          </a:p>
          <a:p>
            <a:pPr lvl="1"/>
            <a:r>
              <a:rPr/>
              <a:t>Homme / Femme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Autres types de variables</a:t>
            </a:r>
          </a:p>
          <a:p>
            <a:pPr lvl="0"/>
            <a:r>
              <a:rPr/>
              <a:t>Dates</a:t>
            </a:r>
          </a:p>
          <a:p>
            <a:pPr lvl="1"/>
            <a:r>
              <a:rPr/>
              <a:t>Date de naissance</a:t>
            </a:r>
          </a:p>
          <a:p>
            <a:pPr lvl="1"/>
            <a:r>
              <a:rPr/>
              <a:t>Date d’hospitalisation</a:t>
            </a:r>
          </a:p>
          <a:p>
            <a:pPr lvl="1"/>
            <a:r>
              <a:rPr/>
              <a:t>Date de décès</a:t>
            </a:r>
          </a:p>
          <a:p>
            <a:pPr lvl="0"/>
            <a:r>
              <a:rPr/>
              <a:t>Remarques (textes libres)</a:t>
            </a:r>
          </a:p>
          <a:p>
            <a:pPr lvl="1"/>
            <a:r>
              <a:rPr/>
              <a:t>Ressenti douleur</a:t>
            </a:r>
          </a:p>
          <a:p>
            <a:pPr lvl="1"/>
            <a:r>
              <a:rPr/>
              <a:t>Remarques sur l’opération</a:t>
            </a:r>
          </a:p>
          <a:p>
            <a:pPr lvl="1"/>
            <a:r>
              <a:rPr/>
              <a:t>Remarques du patient</a:t>
            </a:r>
          </a:p>
          <a:p>
            <a:pPr lvl="0"/>
            <a:r>
              <a:rPr/>
              <a:t>Numéro divers : identification patient, dossier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statistiques descriptives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 Quantitatives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Position et Dispersion</a:t>
            </a:r>
          </a:p>
        </p:txBody>
      </p:sp>
      <p:pic>
        <p:nvPicPr>
          <p:cNvPr descr="images/paste-C534BE4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03200"/>
            <a:ext cx="4889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But: </a:t>
                </a:r>
                <a:r>
                  <a:rPr b="1"/>
                  <a:t>“résumer”</a:t>
                </a:r>
                <a:r>
                  <a:rPr/>
                  <a:t> les données observées pour partager des résultats et comparer à d’autres données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Position et dispersion</a:t>
                </a:r>
              </a:p>
              <a:p>
                <a:pPr lvl="0"/>
                <a:r>
                  <a:rPr/>
                  <a:t>Il faut résumer en quelques nombres les valeurs prises par la variable quantitative (distribution). Ces nombres sont appelés des paramètres</a:t>
                </a:r>
              </a:p>
              <a:p>
                <a:pPr lvl="0"/>
                <a:r>
                  <a:rPr/>
                  <a:t>Il existe deux types de paramètres :</a:t>
                </a:r>
              </a:p>
              <a:p>
                <a:pPr lvl="1"/>
                <a:r>
                  <a:rPr/>
                  <a:t>Les paramètres de position</a:t>
                </a:r>
              </a:p>
              <a:p>
                <a:pPr lvl="1"/>
                <a:r>
                  <a:rPr/>
                  <a:t>Les paramètres de dispersion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Paramètres de position</a:t>
                </a:r>
              </a:p>
              <a:p>
                <a:pPr lvl="0"/>
                <a:r>
                  <a:rPr b="1"/>
                  <a:t>Moyenne (arithmétique)</a:t>
                </a:r>
                <a:r>
                  <a:rPr/>
                  <a:t> : paramètre de tendance centrale visant à résumer une série de données d’une variable quantitative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⋯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na.rm=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Paramètres de position</a:t>
                </a:r>
              </a:p>
              <a:p>
                <a:pPr lvl="0"/>
                <a:r>
                  <a:rPr/>
                  <a:t>Médiane: paramètre de tendance centrale. Valeur qui partagent la série d’individu en deux groupes d’effectifs égaux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  <m:r>
                      <m:t>e</m:t>
                    </m:r>
                    <m:r>
                      <m:t>t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≥</m:t>
                        </m:r>
                        <m: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median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na.rm=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T)</a:t>
                </a:r>
              </a:p>
              <a:p>
                <a:pPr lvl="0"/>
                <a:r>
                  <a:rPr/>
                  <a:t>Si le nombre de sujets est impair, la médiane est la valeur observée chez le sujet médian Ex : 2,2,4,7,8,12,17,19,20</a:t>
                </a:r>
              </a:p>
              <a:p>
                <a:pPr lvl="0"/>
                <a:r>
                  <a:rPr/>
                  <a:t>Si le nombre est pair, la médiane est située entre les deux valeurs qui partagent la série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Pourquoi médiane et moyenne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987CC5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47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66D91D9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657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si la distribution est asymétrique –&gt; Mauvais indicateur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Quartiles</a:t>
            </a:r>
          </a:p>
        </p:txBody>
      </p:sp>
      <p:pic>
        <p:nvPicPr>
          <p:cNvPr descr="images/paste-DA5CDD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67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Quartiles: les quartiles sont les trois valeurs qui partagent la distribution en 4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Déciles/ Percentiles</a:t>
            </a:r>
          </a:p>
          <a:p>
            <a:pPr lvl="0"/>
            <a:r>
              <a:rPr/>
              <a:t>Déciles: les déciles sont les 9 valeurs qui partagent la distribution en 10 groupes de tailles égales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aste-C13436F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3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Percentiles: idem, mais division en 100 groupes (percentile 97,5 ou 2,5)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(x,  </a:t>
            </a:r>
            <a:r>
              <a:rPr>
                <a:solidFill>
                  <a:srgbClr val="657422"/>
                </a:solidFill>
                <a:latin typeface="Courier"/>
              </a:rPr>
              <a:t>probs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</a:t>
            </a:r>
          </a:p>
          <a:p>
            <a:pPr lvl="0"/>
            <a:r>
              <a:rPr/>
              <a:t>Mode: le mode est la valeur qui revient le plus souvent dans la distribution.</a:t>
            </a:r>
          </a:p>
        </p:txBody>
      </p:sp>
      <p:pic>
        <p:nvPicPr>
          <p:cNvPr descr="images/paste-5565678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Paramètre de dispersion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Le paramètre de position ne suffit pas</a:t>
            </a:r>
          </a:p>
        </p:txBody>
      </p:sp>
      <p:pic>
        <p:nvPicPr>
          <p:cNvPr descr="images/paste-78B1FF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Extrèmes / Etendu</a:t>
            </a:r>
          </a:p>
          <a:p>
            <a:pPr lvl="0"/>
            <a:r>
              <a:rPr/>
              <a:t>Extrêmes: ce sont les 2 valeurs, minimum et maximum de la distribution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/>
            <a:r>
              <a:rPr/>
              <a:t>Etendue: C’est la différence entre les 2 valeurs extrêmes. Ce paramètre est utile si les valeurs extrêmes ne s’éloignent pas trop des valeurs voisines (Si une des 2 valeurs est aberrante, l’étendue donne une fausse idée de la dispersion)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L’intervalle interquartile:</a:t>
            </a:r>
          </a:p>
          <a:p>
            <a:pPr lvl="0"/>
            <a:r>
              <a:rPr/>
              <a:t>L’intervalle interquartile: c’est la différence entre les valeurs du premier et du troisième quartile</a:t>
            </a:r>
          </a:p>
          <a:p>
            <a:pPr lvl="0"/>
            <a:r>
              <a:rPr/>
              <a:t>Cet intervalle s’affranchit des valeurs extrêmes (contrairement à l’étendue), c’est donc un meilleur paramètre de dispersion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Variance</a:t>
            </a:r>
          </a:p>
          <a:p>
            <a:pPr lvl="0"/>
            <a:r>
              <a:rPr/>
              <a:t>Variance: la variance d’une distribution est la moyenne des carrés des écarts à la moyenne de chaque valeur</a:t>
            </a:r>
          </a:p>
        </p:txBody>
      </p:sp>
      <p:pic>
        <p:nvPicPr>
          <p:cNvPr descr="images/paste-BC35CA7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30200"/>
            <a:ext cx="51054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Correction du devoir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Éléments importants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Encodages de caractères</a:t>
            </a:r>
          </a:p>
        </p:txBody>
      </p:sp>
      <p:pic>
        <p:nvPicPr>
          <p:cNvPr descr="images/paste-2ACBDAA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56100" y="203200"/>
            <a:ext cx="3517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Indicateur de dispersion le plus utilisé</a:t>
                </a:r>
              </a:p>
              <a:p>
                <a:pPr lvl="0"/>
                <a:r>
                  <a:rPr/>
                  <a:t>Plusieurs formules possibles:</a:t>
                </a:r>
              </a:p>
              <a:p>
                <a:pPr lvl="0"/>
                <a:r>
                  <a:rPr/>
                  <a:t>Il existe une formule légèrement différente avec le terme “n-1” au dénominateur. Elle est utilisée lorsqu’on estime une variance inconnue en travaillant sur un échantillon de taille “n”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var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na.rm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T)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Écart-type</a:t>
                </a:r>
              </a:p>
              <a:p>
                <a:pPr lvl="0"/>
                <a:r>
                  <a:rPr/>
                  <a:t>Écart-type (déviation standard, sd : standard déviation)</a:t>
                </a:r>
              </a:p>
              <a:p>
                <a:pPr lvl="0"/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v</m:t>
                        </m:r>
                        <m:r>
                          <m:t>a</m:t>
                        </m:r>
                        <m:r>
                          <m:t>r</m:t>
                        </m:r>
                      </m:e>
                    </m:rad>
                  </m:oMath>
                </a14:m>
              </a:p>
              <a:p>
                <a:pPr lvl="0"/>
                <a:r>
                  <a:rPr/>
                  <a:t>unité : identique à l’unité de la variable étudiée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na.rm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T)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Coefficient de variation</a:t>
                </a:r>
              </a:p>
              <a:p>
                <a:pPr lvl="0"/>
                <a:r>
                  <a:rPr/>
                  <a:t>Coefficient de variation: indicateur combinant moyenne et écart-type</a:t>
                </a:r>
              </a:p>
              <a:p>
                <a:pPr lvl="0"/>
                <a:r>
                  <a:rPr/>
                  <a:t>Calcul :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σ</m:t>
                        </m:r>
                      </m:num>
                      <m:den>
                        <m:r>
                          <m:t>μ</m:t>
                        </m:r>
                      </m:den>
                    </m:f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0"/>
                <a:r>
                  <a:rPr/>
                  <a:t>C’est un nombre sans dimension, exprimé en pourcentage</a:t>
                </a:r>
              </a:p>
              <a:p>
                <a:pPr lvl="0"/>
                <a:r>
                  <a:rPr/>
                  <a:t>Il exprime le degré de dispersion d’une distribution en fonction de la valeur moyenne. Il est utilisé pour comparer la dispersion de 2 variables quantitatives de nature différente (unités différentes)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Variables qualitatives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Fréquences relatives</a:t>
            </a:r>
          </a:p>
          <a:p>
            <a:pPr lvl="0"/>
            <a:r>
              <a:rPr/>
              <a:t>Fréquence relative: pour résumer une distribution : calculer les fréquences relatives des sujets porteurs de chaque modalité. Ces proportions comprises entre 0 et 1,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(X)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prop.table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table</a:t>
            </a:r>
            <a:r>
              <a:rPr>
                <a:solidFill>
                  <a:srgbClr val="003B4F"/>
                </a:solidFill>
                <a:latin typeface="Courier"/>
              </a:rPr>
              <a:t>(X))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Croisements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Croisement entre les variables Quantitatives</a:t>
                </a:r>
              </a:p>
              <a:p>
                <a:pPr lvl="0"/>
                <a:r>
                  <a:rPr/>
                  <a:t>Évaluation graphique (cf. cours suivant)</a:t>
                </a:r>
              </a:p>
              <a:p>
                <a:pPr lvl="0"/>
                <a:r>
                  <a:rPr/>
                  <a:t>Coefficient de corrélation linéaire de Bravais Pearson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ρ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∑</m:t>
                        </m:r>
                        <m:d>
                          <m:dPr>
                            <m:begChr m:val="["/>
                            <m:endChr m:val="]"/>
                            <m:sepChr m:val=""/>
                            <m:grow/>
                          </m:dPr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x</m:t>
                                    </m:r>
                                  </m:e>
                                </m:bar>
                              </m:e>
                            </m:d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bar>
                                  <m:barPr>
                                    <m:pos m:val="top"/>
                                  </m:barPr>
                                  <m:e>
                                    <m:r>
                                      <m:t>y</m:t>
                                    </m:r>
                                  </m:e>
                                </m:ba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m:t>Σ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</m:bar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*</m:t>
                            </m:r>
                            <m:r>
                              <m:t> </m:t>
                            </m:r>
                            <m:r>
                              <m:rPr>
                                <m:sty m:val="p"/>
                              </m:rPr>
                              <m:t>Σ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t>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</m:bar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cor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(X,Y)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2E5D77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65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91B89F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548351202105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84300" y="1193800"/>
            <a:ext cx="638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548351202139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19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Croisement entre les variables qualitatives</a:t>
            </a:r>
          </a:p>
          <a:p>
            <a:pPr lvl="0"/>
            <a:r>
              <a:rPr/>
              <a:t>Tableau de contingence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/ 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0-5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1-18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Croisement Quanti/Quali</a:t>
            </a:r>
          </a:p>
          <a:p>
            <a:pPr lvl="0"/>
            <a:r>
              <a:rPr/>
              <a:t>Mêmes éléments que description quanti mais par groupe</a:t>
            </a:r>
          </a:p>
          <a:p>
            <a:pPr lvl="0" indent="0">
              <a:buNone/>
            </a:pPr>
            <a:r>
              <a:rPr>
                <a:latin typeface="Courier"/>
              </a:rPr>
              <a:t>The data contains 150 observations, grouped by Species, of the following 3 variables:
- setosa (n = 50):
  - Petal.Length: Mean = 1.46, SD = 0.17, range: [1, 1.90]
  - Petal.Width: Mean = 0.25, SD = 0.11, range: [0.10, 0.60]
- versicolor (n = 50):
  - Petal.Length: Mean = 4.26, SD = 0.47, range: [3, 5.10]
  - Petal.Width: Mean = 1.33, SD = 0.20, range: [1, 1.80]
- virginica (n = 50):
  - Petal.Length: Mean = 5.55, SD = 0.55, range: [4.50, 6.90]
  - Petal.Width: Mean = 2.03, SD = 0.27, range: [1.40, 2.50]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BBFD08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413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de fonction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Executer une fonction 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fonction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arg1 =</a:t>
            </a:r>
            <a:r>
              <a:rPr>
                <a:solidFill>
                  <a:srgbClr val="003B4F"/>
                </a:solidFill>
                <a:latin typeface="Courier"/>
              </a:rPr>
              <a:t> ... , </a:t>
            </a:r>
            <a:r>
              <a:rPr>
                <a:solidFill>
                  <a:srgbClr val="657422"/>
                </a:solidFill>
                <a:latin typeface="Courier"/>
              </a:rPr>
              <a:t>arg2 =</a:t>
            </a:r>
            <a:r>
              <a:rPr>
                <a:solidFill>
                  <a:srgbClr val="003B4F"/>
                </a:solidFill>
                <a:latin typeface="Courier"/>
              </a:rPr>
              <a:t> ... , </a:t>
            </a:r>
            <a:r>
              <a:rPr>
                <a:solidFill>
                  <a:srgbClr val="657422"/>
                </a:solidFill>
                <a:latin typeface="Courier"/>
              </a:rPr>
              <a:t>arg3 =</a:t>
            </a:r>
            <a:r>
              <a:rPr>
                <a:solidFill>
                  <a:srgbClr val="003B4F"/>
                </a:solidFill>
                <a:latin typeface="Courier"/>
              </a:rPr>
              <a:t> ....)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L'attribuer à un objet la sortie de la fonction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nom_objet &lt;- </a:t>
            </a:r>
            <a:r>
              <a:rPr>
                <a:solidFill>
                  <a:srgbClr val="4758AB"/>
                </a:solidFill>
                <a:latin typeface="Courier"/>
              </a:rPr>
              <a:t>fonction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arg1 =</a:t>
            </a:r>
            <a:r>
              <a:rPr>
                <a:solidFill>
                  <a:srgbClr val="003B4F"/>
                </a:solidFill>
                <a:latin typeface="Courier"/>
              </a:rPr>
              <a:t> ... , </a:t>
            </a:r>
            <a:r>
              <a:rPr>
                <a:solidFill>
                  <a:srgbClr val="657422"/>
                </a:solidFill>
                <a:latin typeface="Courier"/>
              </a:rPr>
              <a:t>arg2 =</a:t>
            </a:r>
            <a:r>
              <a:rPr>
                <a:solidFill>
                  <a:srgbClr val="003B4F"/>
                </a:solidFill>
                <a:latin typeface="Courier"/>
              </a:rPr>
              <a:t> ... , </a:t>
            </a:r>
            <a:r>
              <a:rPr>
                <a:solidFill>
                  <a:srgbClr val="657422"/>
                </a:solidFill>
                <a:latin typeface="Courier"/>
              </a:rPr>
              <a:t>arg3 =</a:t>
            </a:r>
            <a:r>
              <a:rPr>
                <a:solidFill>
                  <a:srgbClr val="003B4F"/>
                </a:solidFill>
                <a:latin typeface="Courier"/>
              </a:rPr>
              <a:t> ....)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Chargement d’un package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S'il n'est pas encore installé: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"nom_packages"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Code à exécuter une seule fois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Chargement du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(nom_packages)</a:t>
            </a:r>
            <a:br/>
            <a:r>
              <a:rPr i="1">
                <a:solidFill>
                  <a:srgbClr val="5E5E5E"/>
                </a:solidFill>
                <a:latin typeface="Courier"/>
              </a:rPr>
              <a:t>## Code à exécuter une fois par session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Différence entre chaîne de caractères et objet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Marche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BDD&lt;-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"path"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ne marche pas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BDD&lt;-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(path)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marche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chemin &lt;- </a:t>
            </a:r>
            <a:r>
              <a:rPr>
                <a:solidFill>
                  <a:srgbClr val="20794D"/>
                </a:solidFill>
                <a:latin typeface="Courier"/>
              </a:rPr>
              <a:t>"path"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BDD&lt;-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(chemin)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Rappels sur les statistiques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Les statistiques au lycée</a:t>
            </a:r>
          </a:p>
          <a:p>
            <a:pPr lvl="0"/>
            <a:r>
              <a:rPr/>
              <a:t>Moyennes, probabilités</a:t>
            </a:r>
          </a:p>
          <a:p>
            <a:pPr lvl="0"/>
            <a:r>
              <a:rPr/>
              <a:t>Espérance et variance ?</a:t>
            </a:r>
          </a:p>
          <a:p>
            <a:pPr lvl="0"/>
            <a:r>
              <a:rPr/>
              <a:t>Loi Bernoulli / binomiale 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Exemple : Notes d’un élève</a:t>
            </a:r>
          </a:p>
          <a:p>
            <a:pPr lvl="0"/>
            <a:r>
              <a:rPr/>
              <a:t>Notes d’un élève, relevées sur une année</a:t>
            </a:r>
          </a:p>
          <a:p>
            <a:pPr lvl="0"/>
            <a:r>
              <a:rPr/>
              <a:t>Contrôle de biologie</a:t>
            </a:r>
          </a:p>
          <a:p>
            <a:pPr lvl="0"/>
            <a:r>
              <a:rPr/>
              <a:t>5 notes sur le trimestre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Résultats d’un élève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Moy 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8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9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10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11</m:t>
                        </m:r>
                      </m:num>
                      <m:den>
                        <m: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9.8</m:t>
                    </m:r>
                  </m:oMath>
                </a14:m>
              </a:p>
              <a:p>
                <a:pPr lvl="0"/>
                <a:r>
                  <a:rPr/>
                  <a:t>Bon indicateur d’un profil moyen</a:t>
                </a:r>
              </a:p>
              <a:p>
                <a:pPr lvl="0"/>
                <a:r>
                  <a:rPr/>
                  <a:t>Pas de notion de régularité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2e élève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Moy 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4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19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20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5</m:t>
                        </m:r>
                      </m:num>
                      <m:den>
                        <m: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9.8</m:t>
                    </m:r>
                  </m:oMath>
                </a14:m>
              </a:p>
              <a:p>
                <a:pPr lvl="0"/>
                <a:r>
                  <a:rPr/>
                  <a:t>Même moyenne, mais élève irrégulier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Description des données</dc:title>
  <dc:creator>Thibaut FABACHER</dc:creator>
  <cp:keywords/>
  <dcterms:created xsi:type="dcterms:W3CDTF">2022-09-15T09:32:09Z</dcterms:created>
  <dcterms:modified xsi:type="dcterms:W3CDTF">2022-09-15T09:32:09Z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cap-location">
    <vt:lpwstr>bottom</vt:lpwstr>
  </property>
  <property fmtid="{D5CDD505-2E9C-101B-9397-08002B2CF9AE}" pid="4" name="editor">
    <vt:lpwstr>visual</vt:lpwstr>
  </property>
  <property fmtid="{D5CDD505-2E9C-101B-9397-08002B2CF9AE}" pid="5" name="execute">
    <vt:lpwstr/>
  </property>
  <property fmtid="{D5CDD505-2E9C-101B-9397-08002B2CF9AE}" pid="6" name="footer">
    <vt:lpwstr>Master Intelligence des données de santé / UE Technique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institute">
    <vt:lpwstr>GMRC</vt:lpwstr>
  </property>
  <property fmtid="{D5CDD505-2E9C-101B-9397-08002B2CF9AE}" pid="11" name="jupyter">
    <vt:lpwstr>False</vt:lpwstr>
  </property>
  <property fmtid="{D5CDD505-2E9C-101B-9397-08002B2CF9AE}" pid="12" name="page-layout">
    <vt:lpwstr>full</vt:lpwstr>
  </property>
  <property fmtid="{D5CDD505-2E9C-101B-9397-08002B2CF9AE}" pid="13" name="progress">
    <vt:lpwstr>True</vt:lpwstr>
  </property>
  <property fmtid="{D5CDD505-2E9C-101B-9397-08002B2CF9AE}" pid="14" name="show-slide-number">
    <vt:lpwstr>all</vt:lpwstr>
  </property>
  <property fmtid="{D5CDD505-2E9C-101B-9397-08002B2CF9AE}" pid="15" name="slide-number">
    <vt:lpwstr>h/v</vt:lpwstr>
  </property>
  <property fmtid="{D5CDD505-2E9C-101B-9397-08002B2CF9AE}" pid="16" name="toc-title">
    <vt:lpwstr>Table of contents</vt:lpwstr>
  </property>
</Properties>
</file>