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4"/>
  </p:sldMasterIdLst>
  <p:sldIdLst>
    <p:sldId id="256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66" r:id="rId19"/>
    <p:sldId id="270" r:id="rId20"/>
    <p:sldId id="272" r:id="rId21"/>
    <p:sldId id="271" r:id="rId22"/>
    <p:sldId id="274" r:id="rId23"/>
    <p:sldId id="275" r:id="rId24"/>
    <p:sldId id="276" r:id="rId25"/>
    <p:sldId id="277" r:id="rId26"/>
    <p:sldId id="299" r:id="rId27"/>
    <p:sldId id="290" r:id="rId28"/>
    <p:sldId id="291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7" r:id="rId38"/>
    <p:sldId id="288" r:id="rId39"/>
    <p:sldId id="289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B28A-D66E-4F50-95CF-0740A8B2881B}" v="30" dt="2021-09-14T14:42:07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519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6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570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6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8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4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56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7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B92F1-D3F6-41D0-ABEA-44ADAC557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Datamanagement</a:t>
            </a:r>
            <a:r>
              <a:rPr lang="fr-FR" dirty="0"/>
              <a:t>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5DE57-CB1C-4A31-AEB0-941CB2905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Thibaut FABACHER</a:t>
            </a:r>
          </a:p>
          <a:p>
            <a:r>
              <a:rPr lang="fr-FR" dirty="0"/>
              <a:t>Master intelligence des données de santé</a:t>
            </a:r>
          </a:p>
          <a:p>
            <a:r>
              <a:rPr lang="fr-FR" dirty="0"/>
              <a:t>UE Technique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2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8246A-4556-4AFF-97DE-11C5BA33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d’association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2FF52-A18A-4EB4-A608-64578D10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Table d'association">
            <a:extLst>
              <a:ext uri="{FF2B5EF4-FFF2-40B4-BE49-F238E27FC236}">
                <a16:creationId xmlns:a16="http://schemas.microsoft.com/office/drawing/2014/main" id="{3011A66E-5126-4FC6-B194-15DDFA6F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48" y="3184266"/>
            <a:ext cx="60388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4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5FE46-8AD5-4349-80E5-CDFD30C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272D0-06E7-465D-BF9B-A1485A01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Langage pour interroger ces bases</a:t>
            </a:r>
          </a:p>
          <a:p>
            <a:endParaRPr lang="fr-FR" dirty="0"/>
          </a:p>
          <a:p>
            <a:r>
              <a:rPr lang="fr-FR" dirty="0"/>
              <a:t>SELECT * FROM pommes 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9BC8610-D7F5-49B2-B33A-577081A6E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80269"/>
              </p:ext>
            </p:extLst>
          </p:nvPr>
        </p:nvGraphicFramePr>
        <p:xfrm>
          <a:off x="6096000" y="2345239"/>
          <a:ext cx="5456282" cy="2142576"/>
        </p:xfrm>
        <a:graphic>
          <a:graphicData uri="http://schemas.openxmlformats.org/drawingml/2006/table">
            <a:tbl>
              <a:tblPr firstRow="1" bandRow="1"/>
              <a:tblGrid>
                <a:gridCol w="1591660">
                  <a:extLst>
                    <a:ext uri="{9D8B030D-6E8A-4147-A177-3AD203B41FA5}">
                      <a16:colId xmlns:a16="http://schemas.microsoft.com/office/drawing/2014/main" val="3457611347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3553499260"/>
                    </a:ext>
                  </a:extLst>
                </a:gridCol>
                <a:gridCol w="1430145">
                  <a:extLst>
                    <a:ext uri="{9D8B030D-6E8A-4147-A177-3AD203B41FA5}">
                      <a16:colId xmlns:a16="http://schemas.microsoft.com/office/drawing/2014/main" val="3482176478"/>
                    </a:ext>
                  </a:extLst>
                </a:gridCol>
                <a:gridCol w="1283313">
                  <a:extLst>
                    <a:ext uri="{9D8B030D-6E8A-4147-A177-3AD203B41FA5}">
                      <a16:colId xmlns:a16="http://schemas.microsoft.com/office/drawing/2014/main" val="1624783086"/>
                    </a:ext>
                  </a:extLst>
                </a:gridCol>
              </a:tblGrid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identifiant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masse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diamètre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couleur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21348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151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8.3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rouge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66285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169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9.1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8654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134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8.0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3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5FE46-8AD5-4349-80E5-CDFD30C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272D0-06E7-465D-BF9B-A1485A01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Projection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SELECT identifiant, masse </a:t>
            </a:r>
            <a:r>
              <a:rPr lang="fr-FR" dirty="0" err="1"/>
              <a:t>from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Pommes 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9BC8610-D7F5-49B2-B33A-577081A6E2B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345239"/>
          <a:ext cx="5456282" cy="2142576"/>
        </p:xfrm>
        <a:graphic>
          <a:graphicData uri="http://schemas.openxmlformats.org/drawingml/2006/table">
            <a:tbl>
              <a:tblPr firstRow="1" bandRow="1"/>
              <a:tblGrid>
                <a:gridCol w="1591660">
                  <a:extLst>
                    <a:ext uri="{9D8B030D-6E8A-4147-A177-3AD203B41FA5}">
                      <a16:colId xmlns:a16="http://schemas.microsoft.com/office/drawing/2014/main" val="3457611347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3553499260"/>
                    </a:ext>
                  </a:extLst>
                </a:gridCol>
                <a:gridCol w="1430145">
                  <a:extLst>
                    <a:ext uri="{9D8B030D-6E8A-4147-A177-3AD203B41FA5}">
                      <a16:colId xmlns:a16="http://schemas.microsoft.com/office/drawing/2014/main" val="3482176478"/>
                    </a:ext>
                  </a:extLst>
                </a:gridCol>
                <a:gridCol w="1283313">
                  <a:extLst>
                    <a:ext uri="{9D8B030D-6E8A-4147-A177-3AD203B41FA5}">
                      <a16:colId xmlns:a16="http://schemas.microsoft.com/office/drawing/2014/main" val="1624783086"/>
                    </a:ext>
                  </a:extLst>
                </a:gridCol>
              </a:tblGrid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identifiant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masse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diamètre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couleur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21348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151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8.3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rouge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66285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169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9.1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8654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134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8.0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7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5FE46-8AD5-4349-80E5-CDFD30C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272D0-06E7-465D-BF9B-A1485A01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Restriction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SELECT * </a:t>
            </a:r>
            <a:r>
              <a:rPr lang="fr-FR" dirty="0" err="1"/>
              <a:t>from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Pommes </a:t>
            </a:r>
          </a:p>
          <a:p>
            <a:pPr marL="0" indent="0">
              <a:buNone/>
            </a:pPr>
            <a:r>
              <a:rPr lang="fr-FR" dirty="0" err="1"/>
              <a:t>Where</a:t>
            </a:r>
            <a:r>
              <a:rPr lang="fr-FR" dirty="0"/>
              <a:t> identifiant =1 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9BC8610-D7F5-49B2-B33A-577081A6E2B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345239"/>
          <a:ext cx="5456282" cy="2142576"/>
        </p:xfrm>
        <a:graphic>
          <a:graphicData uri="http://schemas.openxmlformats.org/drawingml/2006/table">
            <a:tbl>
              <a:tblPr firstRow="1" bandRow="1"/>
              <a:tblGrid>
                <a:gridCol w="1591660">
                  <a:extLst>
                    <a:ext uri="{9D8B030D-6E8A-4147-A177-3AD203B41FA5}">
                      <a16:colId xmlns:a16="http://schemas.microsoft.com/office/drawing/2014/main" val="3457611347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3553499260"/>
                    </a:ext>
                  </a:extLst>
                </a:gridCol>
                <a:gridCol w="1430145">
                  <a:extLst>
                    <a:ext uri="{9D8B030D-6E8A-4147-A177-3AD203B41FA5}">
                      <a16:colId xmlns:a16="http://schemas.microsoft.com/office/drawing/2014/main" val="3482176478"/>
                    </a:ext>
                  </a:extLst>
                </a:gridCol>
                <a:gridCol w="1283313">
                  <a:extLst>
                    <a:ext uri="{9D8B030D-6E8A-4147-A177-3AD203B41FA5}">
                      <a16:colId xmlns:a16="http://schemas.microsoft.com/office/drawing/2014/main" val="1624783086"/>
                    </a:ext>
                  </a:extLst>
                </a:gridCol>
              </a:tblGrid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identifiant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masse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diamètre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couleur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21348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151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8.3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rouge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66285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169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9.1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8654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134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8.0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5FE46-8AD5-4349-80E5-CDFD30C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272D0-06E7-465D-BF9B-A1485A01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Restriction : </a:t>
            </a:r>
          </a:p>
          <a:p>
            <a:pPr marL="0" indent="0">
              <a:buNone/>
            </a:pPr>
            <a:r>
              <a:rPr lang="fr-FR" dirty="0"/>
              <a:t>Opérateur disponible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Opérateur logique : </a:t>
            </a:r>
          </a:p>
          <a:p>
            <a:pPr marL="0" indent="0">
              <a:buNone/>
            </a:pPr>
            <a:r>
              <a:rPr lang="fr-FR" dirty="0"/>
              <a:t>OR, AND, NOT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F3A44F6-122C-456E-B95B-9D28C498B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02516"/>
              </p:ext>
            </p:extLst>
          </p:nvPr>
        </p:nvGraphicFramePr>
        <p:xfrm>
          <a:off x="1141411" y="2334795"/>
          <a:ext cx="4689234" cy="3379041"/>
        </p:xfrm>
        <a:graphic>
          <a:graphicData uri="http://schemas.openxmlformats.org/drawingml/2006/table">
            <a:tbl>
              <a:tblPr/>
              <a:tblGrid>
                <a:gridCol w="2218909">
                  <a:extLst>
                    <a:ext uri="{9D8B030D-6E8A-4147-A177-3AD203B41FA5}">
                      <a16:colId xmlns:a16="http://schemas.microsoft.com/office/drawing/2014/main" val="1425994926"/>
                    </a:ext>
                  </a:extLst>
                </a:gridCol>
                <a:gridCol w="2470325">
                  <a:extLst>
                    <a:ext uri="{9D8B030D-6E8A-4147-A177-3AD203B41FA5}">
                      <a16:colId xmlns:a16="http://schemas.microsoft.com/office/drawing/2014/main" val="2520321679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Opérateur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Teste si ...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98283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A =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A égal à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3537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&lt;&gt;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différent de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040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A &gt; BetA &lt;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A supérieur à B / A inférieur à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539796"/>
                  </a:ext>
                </a:extLst>
              </a:tr>
              <a:tr h="4992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&gt;= BetA &lt;=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supérieur ou égal à B / A inférieur ou égal à B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31918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 BETWEEN B AND C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A est compris entre B et C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153567"/>
                  </a:ext>
                </a:extLst>
              </a:tr>
              <a:tr h="4992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LIKE 'chaîne de caractères'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(nous verrons cet opérateur dans un prochain chapitre)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4122"/>
                  </a:ext>
                </a:extLst>
              </a:tr>
              <a:tr h="4992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A IN (B1, B2, B3, etc.)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A est présent dans la liste (B1, B2, etc.)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530017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IS NULL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n'a pas de valeur</a:t>
                      </a:r>
                    </a:p>
                  </a:txBody>
                  <a:tcPr marL="51573" marR="51573" marT="51573" marB="515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0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7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E4FAE-CDA2-40FD-89A7-3B725E8E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7D2F0-DB8C-428C-A972-73881DCC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/>
              <a:t>Jointure entre les tables : </a:t>
            </a:r>
          </a:p>
          <a:p>
            <a:endParaRPr lang="fr-FR" dirty="0"/>
          </a:p>
          <a:p>
            <a:r>
              <a:rPr lang="en-US" b="0" i="0" dirty="0">
                <a:solidFill>
                  <a:srgbClr val="FE4481"/>
                </a:solidFill>
                <a:effectLst/>
                <a:latin typeface="Monaco"/>
              </a:rPr>
              <a:t>SELECT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 * </a:t>
            </a:r>
            <a:r>
              <a:rPr lang="en-US" b="0" i="0" dirty="0">
                <a:solidFill>
                  <a:srgbClr val="FE4481"/>
                </a:solidFill>
                <a:effectLst/>
                <a:latin typeface="Monaco"/>
              </a:rPr>
              <a:t>FROM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 pommes,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Monaco"/>
              </a:rPr>
              <a:t>variete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FE4481"/>
                </a:solidFill>
                <a:effectLst/>
                <a:latin typeface="Monaco"/>
              </a:rPr>
              <a:t>WHERE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onaco"/>
              </a:rPr>
              <a:t>pommes.nom_varieté</a:t>
            </a:r>
            <a:r>
              <a:rPr lang="en-US" dirty="0">
                <a:solidFill>
                  <a:srgbClr val="F8F8F2"/>
                </a:solidFill>
                <a:latin typeface="Monaco"/>
              </a:rPr>
              <a:t> =</a:t>
            </a:r>
            <a:r>
              <a:rPr lang="en-US" dirty="0" err="1">
                <a:solidFill>
                  <a:srgbClr val="F8F8F2"/>
                </a:solidFill>
                <a:latin typeface="Monaco"/>
              </a:rPr>
              <a:t>variete.libellé</a:t>
            </a:r>
            <a:r>
              <a:rPr lang="en-US" dirty="0">
                <a:solidFill>
                  <a:srgbClr val="F8F8F2"/>
                </a:solidFill>
                <a:latin typeface="Monaco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;</a:t>
            </a:r>
          </a:p>
          <a:p>
            <a:endParaRPr lang="en-US" dirty="0">
              <a:solidFill>
                <a:srgbClr val="F8F8F2"/>
              </a:solidFill>
              <a:latin typeface="Monaco"/>
            </a:endParaRPr>
          </a:p>
          <a:p>
            <a:r>
              <a:rPr lang="en-US" b="0" i="0" dirty="0">
                <a:solidFill>
                  <a:srgbClr val="FE4481"/>
                </a:solidFill>
                <a:effectLst/>
                <a:latin typeface="Monaco"/>
              </a:rPr>
              <a:t>SELECT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 * </a:t>
            </a:r>
            <a:r>
              <a:rPr lang="en-US" b="0" i="0" dirty="0">
                <a:solidFill>
                  <a:srgbClr val="FE4481"/>
                </a:solidFill>
                <a:effectLst/>
                <a:latin typeface="Monaco"/>
              </a:rPr>
              <a:t>FROM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 pommes JOIN 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Monaco"/>
              </a:rPr>
              <a:t>variete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FE4481"/>
                </a:solidFill>
                <a:effectLst/>
                <a:latin typeface="Monaco"/>
              </a:rPr>
              <a:t>ON </a:t>
            </a:r>
            <a:r>
              <a:rPr lang="en-US" dirty="0" err="1">
                <a:solidFill>
                  <a:srgbClr val="F8F8F2"/>
                </a:solidFill>
                <a:latin typeface="Monaco"/>
              </a:rPr>
              <a:t>pommes.nom_varieté</a:t>
            </a:r>
            <a:r>
              <a:rPr lang="en-US" dirty="0">
                <a:solidFill>
                  <a:srgbClr val="F8F8F2"/>
                </a:solidFill>
                <a:latin typeface="Monaco"/>
              </a:rPr>
              <a:t> =</a:t>
            </a:r>
            <a:r>
              <a:rPr lang="en-US" dirty="0" err="1">
                <a:solidFill>
                  <a:srgbClr val="F8F8F2"/>
                </a:solidFill>
                <a:latin typeface="Monaco"/>
              </a:rPr>
              <a:t>variete.libellé</a:t>
            </a:r>
            <a:r>
              <a:rPr lang="en-US" dirty="0">
                <a:solidFill>
                  <a:srgbClr val="F8F8F2"/>
                </a:solidFill>
                <a:latin typeface="Monaco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Monaco"/>
              </a:rPr>
              <a:t>;</a:t>
            </a:r>
          </a:p>
          <a:p>
            <a:endParaRPr lang="en-US" dirty="0">
              <a:solidFill>
                <a:srgbClr val="F8F8F2"/>
              </a:solidFill>
              <a:latin typeface="Monaco"/>
            </a:endParaRP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E8246D-159A-46B1-8307-89C65C9E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3385404"/>
            <a:ext cx="4689234" cy="127781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6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971EA-044C-4F0C-B274-7598BAEA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jointures en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B1D17-A42D-4827-A953-50A28C20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endParaRPr lang="fr-FR" dirty="0"/>
          </a:p>
        </p:txBody>
      </p:sp>
      <p:pic>
        <p:nvPicPr>
          <p:cNvPr id="12290" name="Picture 2" descr="Intersection de 2 ensembles">
            <a:extLst>
              <a:ext uri="{FF2B5EF4-FFF2-40B4-BE49-F238E27FC236}">
                <a16:creationId xmlns:a16="http://schemas.microsoft.com/office/drawing/2014/main" id="{CA05CE1B-C39E-4390-8B9D-05738236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625357"/>
            <a:ext cx="4689234" cy="279790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971EA-044C-4F0C-B274-7598BAEA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jointures en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B1D17-A42D-4827-A953-50A28C20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endParaRPr lang="fr-FR" dirty="0"/>
          </a:p>
        </p:txBody>
      </p:sp>
      <p:pic>
        <p:nvPicPr>
          <p:cNvPr id="14340" name="Picture 4" descr="Jointure gauche (LEFT JOINT)">
            <a:extLst>
              <a:ext uri="{FF2B5EF4-FFF2-40B4-BE49-F238E27FC236}">
                <a16:creationId xmlns:a16="http://schemas.microsoft.com/office/drawing/2014/main" id="{C1D21077-28DE-4038-A7E1-EA495124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625357"/>
            <a:ext cx="4689234" cy="279790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0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971EA-044C-4F0C-B274-7598BAEA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257792"/>
            <a:ext cx="7389811" cy="1478570"/>
          </a:xfrm>
        </p:spPr>
        <p:txBody>
          <a:bodyPr>
            <a:normAutofit/>
          </a:bodyPr>
          <a:lstStyle/>
          <a:p>
            <a:r>
              <a:rPr lang="fr-FR" dirty="0"/>
              <a:t>Les jointures en SQL</a:t>
            </a:r>
          </a:p>
        </p:txBody>
      </p:sp>
      <p:sp>
        <p:nvSpPr>
          <p:cNvPr id="15370" name="Content Placeholder 15369">
            <a:extLst>
              <a:ext uri="{FF2B5EF4-FFF2-40B4-BE49-F238E27FC236}">
                <a16:creationId xmlns:a16="http://schemas.microsoft.com/office/drawing/2014/main" id="{B4FC4B93-63FA-4A71-A0EC-194385D4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r>
              <a:rPr lang="en-US" dirty="0"/>
              <a:t>Full join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 join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362" name="Picture 2" descr="Union de 2 ensembles">
            <a:extLst>
              <a:ext uri="{FF2B5EF4-FFF2-40B4-BE49-F238E27FC236}">
                <a16:creationId xmlns:a16="http://schemas.microsoft.com/office/drawing/2014/main" id="{44C2CFF1-708B-4DAB-B22D-E3302000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51" y="824962"/>
            <a:ext cx="2258568" cy="13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Jointure pleine (FULL JOINT sans intersection)">
            <a:extLst>
              <a:ext uri="{FF2B5EF4-FFF2-40B4-BE49-F238E27FC236}">
                <a16:creationId xmlns:a16="http://schemas.microsoft.com/office/drawing/2014/main" id="{AE0A3309-36C9-42E6-9177-573D5386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51" y="2735605"/>
            <a:ext cx="2258568" cy="13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115E606F-213A-4892-B6C8-D423CC86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52551" y="4650313"/>
            <a:ext cx="2258567" cy="13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0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">
            <a:extLst>
              <a:ext uri="{FF2B5EF4-FFF2-40B4-BE49-F238E27FC236}">
                <a16:creationId xmlns:a16="http://schemas.microsoft.com/office/drawing/2014/main" id="{AA8112C1-8B6F-41C5-8CE0-9BE7215DA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674" b="632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786E2A-3D5F-4E91-9182-2068EA0B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management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6B266E59-7AA1-45E5-BF2E-0F909D31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omputerskript auf einem Bildschirm">
            <a:extLst>
              <a:ext uri="{FF2B5EF4-FFF2-40B4-BE49-F238E27FC236}">
                <a16:creationId xmlns:a16="http://schemas.microsoft.com/office/drawing/2014/main" id="{1282E860-5A6C-42CA-AC54-DBA317AF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D4A62F-A4EF-484C-B197-77E4497C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EC221CA-078B-47C2-A2CA-898A239E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FB675-3750-4240-A81A-5AFF1F46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326E4-4883-47D7-BB8E-22AEE619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Les données sont des valeurs de variables quantitatives ou qualitatives appartenant à un ensemble de sujet.</a:t>
            </a:r>
          </a:p>
        </p:txBody>
      </p:sp>
    </p:spTree>
    <p:extLst>
      <p:ext uri="{BB962C8B-B14F-4D97-AF65-F5344CB8AC3E}">
        <p14:creationId xmlns:p14="http://schemas.microsoft.com/office/powerpoint/2010/main" val="284539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F0B7C-F50E-4FE3-A9A8-AA66BB58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Brutes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EE857-8A28-4509-90ED-2704DAD2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disponible dans la base de données d’origine </a:t>
            </a:r>
          </a:p>
          <a:p>
            <a:endParaRPr lang="fr-FR" dirty="0"/>
          </a:p>
          <a:p>
            <a:r>
              <a:rPr lang="fr-FR" dirty="0" err="1"/>
              <a:t>Preprocessing</a:t>
            </a:r>
            <a:r>
              <a:rPr lang="fr-FR" dirty="0"/>
              <a:t> nécessaire pour les analyser</a:t>
            </a:r>
          </a:p>
          <a:p>
            <a:endParaRPr lang="fr-FR" dirty="0"/>
          </a:p>
          <a:p>
            <a:r>
              <a:rPr lang="fr-FR" dirty="0"/>
              <a:t>Souvent dans des bases de données relationnelles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43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478CA5-55B0-443D-9461-CF6CBE0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2"/>
                </a:solidFill>
              </a:rPr>
              <a:t>Comment mettre en forme les données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3999C9-B073-446E-98B4-060C002E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fr-FR" sz="1800" dirty="0"/>
              <a:t>Notion de </a:t>
            </a:r>
            <a:r>
              <a:rPr lang="fr-FR" sz="1800" dirty="0" err="1"/>
              <a:t>tidy</a:t>
            </a:r>
            <a:r>
              <a:rPr lang="fr-FR" sz="1800" dirty="0"/>
              <a:t> data :</a:t>
            </a:r>
          </a:p>
          <a:p>
            <a:endParaRPr lang="fr-FR" sz="1800" dirty="0"/>
          </a:p>
          <a:p>
            <a:r>
              <a:rPr lang="fr-FR" sz="1800" dirty="0"/>
              <a:t>1 variable par colonne</a:t>
            </a:r>
          </a:p>
          <a:p>
            <a:endParaRPr lang="fr-FR" sz="1800" dirty="0"/>
          </a:p>
          <a:p>
            <a:r>
              <a:rPr lang="fr-FR" sz="1800" dirty="0"/>
              <a:t>1 une information par ligne</a:t>
            </a:r>
          </a:p>
          <a:p>
            <a:endParaRPr lang="fr-FR" sz="1800" dirty="0"/>
          </a:p>
          <a:p>
            <a:r>
              <a:rPr lang="fr-FR" sz="1800" dirty="0"/>
              <a:t>si tables multiples, clefs de lien présente dans les tables</a:t>
            </a:r>
          </a:p>
          <a:p>
            <a:endParaRPr lang="fr-FR" sz="1800" dirty="0"/>
          </a:p>
          <a:p>
            <a:r>
              <a:rPr lang="fr-FR" sz="1800" dirty="0"/>
              <a:t>1 ligne avec des noms de colonnes, noms des variables</a:t>
            </a:r>
          </a:p>
          <a:p>
            <a:endParaRPr lang="fr-FR" sz="1800" dirty="0"/>
          </a:p>
          <a:p>
            <a:r>
              <a:rPr lang="fr-FR" sz="1800" dirty="0"/>
              <a:t> 1 table par fichier</a:t>
            </a:r>
          </a:p>
        </p:txBody>
      </p:sp>
    </p:spTree>
    <p:extLst>
      <p:ext uri="{BB962C8B-B14F-4D97-AF65-F5344CB8AC3E}">
        <p14:creationId xmlns:p14="http://schemas.microsoft.com/office/powerpoint/2010/main" val="181071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DE892-E419-45C5-8A1A-78A3FDAE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pour l’analyse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41932-DB23-471D-A8B9-2644651D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Souvent dans un fichier plat :</a:t>
            </a:r>
          </a:p>
          <a:p>
            <a:pPr lvl="1"/>
            <a:r>
              <a:rPr lang="fr-FR" dirty="0"/>
              <a:t>1 Individu par ligne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Redondance d’information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Nécessité de croiser des tables d’origine</a:t>
            </a:r>
          </a:p>
        </p:txBody>
      </p:sp>
    </p:spTree>
    <p:extLst>
      <p:ext uri="{BB962C8B-B14F-4D97-AF65-F5344CB8AC3E}">
        <p14:creationId xmlns:p14="http://schemas.microsoft.com/office/powerpoint/2010/main" val="31046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83C61-3760-4737-BAA3-6C1ACC09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Noms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31C3D-7F8D-4FEB-BE5D-5738AE0E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 minuscule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Sans accent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Pas de doublons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Débutent pas une lettre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01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8679-210F-4D5D-9842-B1B8A06A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D73F7-7B02-4385-B61F-B95EDFF4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Brutes : pas d’unité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Descriptive:  Vrai/faux, oui/non , </a:t>
            </a:r>
            <a:r>
              <a:rPr lang="fr-FR" strike="dblStrike" dirty="0"/>
              <a:t>1/0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trike="dblStrike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Une donnée par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Homogène </a:t>
            </a:r>
            <a:r>
              <a:rPr lang="fr-FR" dirty="0"/>
              <a:t>: attention à la casse </a:t>
            </a:r>
          </a:p>
        </p:txBody>
      </p:sp>
    </p:spTree>
    <p:extLst>
      <p:ext uri="{BB962C8B-B14F-4D97-AF65-F5344CB8AC3E}">
        <p14:creationId xmlns:p14="http://schemas.microsoft.com/office/powerpoint/2010/main" val="383184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2AE68-7A8E-46CB-AF56-68CF660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descriptif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05A77-8851-4AB7-B146-0E2F6F3E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Information précises sur les variables (unités de mesure)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023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DA215-4657-44CF-9EF2-9807E283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d’instruction : données brutes &gt; </a:t>
            </a:r>
            <a:r>
              <a:rPr lang="fr-FR" dirty="0" err="1"/>
              <a:t>tidy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0C983-E0D9-45AA-87B1-4BC24194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L’idéal : un script R/python</a:t>
            </a:r>
          </a:p>
          <a:p>
            <a:r>
              <a:rPr lang="fr-FR" dirty="0"/>
              <a:t>En entrée les données brutes</a:t>
            </a:r>
          </a:p>
          <a:p>
            <a:r>
              <a:rPr lang="fr-FR" dirty="0"/>
              <a:t>En sortie les données propre</a:t>
            </a:r>
          </a:p>
          <a:p>
            <a:endParaRPr lang="fr-FR" dirty="0"/>
          </a:p>
          <a:p>
            <a:r>
              <a:rPr lang="fr-FR" dirty="0"/>
              <a:t>Préciser les étapes supplémentaires dans ce script</a:t>
            </a:r>
          </a:p>
        </p:txBody>
      </p:sp>
    </p:spTree>
    <p:extLst>
      <p:ext uri="{BB962C8B-B14F-4D97-AF65-F5344CB8AC3E}">
        <p14:creationId xmlns:p14="http://schemas.microsoft.com/office/powerpoint/2010/main" val="1008939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1E1D3-D4D5-47EA-ADDF-21AA3ACC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Importe 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873AB-F6D3-4D57-965C-7DF8F515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r : fonction read.csv</a:t>
            </a:r>
          </a:p>
        </p:txBody>
      </p:sp>
    </p:spTree>
    <p:extLst>
      <p:ext uri="{BB962C8B-B14F-4D97-AF65-F5344CB8AC3E}">
        <p14:creationId xmlns:p14="http://schemas.microsoft.com/office/powerpoint/2010/main" val="368550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FC6BE-E891-49D7-884C-77CA443D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Regarder la structure du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415F9-6D0B-4B9F-8405-A91E21FB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Str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08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BE697-3291-4B99-8855-DD58F77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59F47-F0E2-45B8-8533-96C27CFE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 d’interroger un logiciel </a:t>
            </a:r>
            <a:r>
              <a:rPr lang="fr-FR" dirty="0" err="1"/>
              <a:t>sgbdr</a:t>
            </a:r>
            <a:r>
              <a:rPr lang="fr-FR" dirty="0"/>
              <a:t> (système de gestion de base de données)</a:t>
            </a:r>
          </a:p>
          <a:p>
            <a:endParaRPr lang="fr-FR" dirty="0"/>
          </a:p>
          <a:p>
            <a:r>
              <a:rPr lang="fr-FR" dirty="0"/>
              <a:t>SGBR : MySQL, Oracle </a:t>
            </a:r>
            <a:r>
              <a:rPr lang="fr-FR" dirty="0" err="1"/>
              <a:t>Database</a:t>
            </a:r>
            <a:r>
              <a:rPr lang="fr-FR" dirty="0"/>
              <a:t>, SQLite…</a:t>
            </a:r>
          </a:p>
          <a:p>
            <a:endParaRPr lang="fr-FR" dirty="0"/>
          </a:p>
          <a:p>
            <a:r>
              <a:rPr lang="fr-FR" dirty="0"/>
              <a:t>! Différent SQL pour différente SGBR</a:t>
            </a:r>
          </a:p>
        </p:txBody>
      </p:sp>
    </p:spTree>
    <p:extLst>
      <p:ext uri="{BB962C8B-B14F-4D97-AF65-F5344CB8AC3E}">
        <p14:creationId xmlns:p14="http://schemas.microsoft.com/office/powerpoint/2010/main" val="1761228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08EC6-AA37-481A-88B5-18AC524A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les types de données présents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CE4A9-DCE1-43E0-9297-56D0E70A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Variable quantitatives vs qualitatives</a:t>
            </a:r>
          </a:p>
          <a:p>
            <a:endParaRPr lang="fr-FR" dirty="0"/>
          </a:p>
          <a:p>
            <a:r>
              <a:rPr lang="fr-FR" dirty="0"/>
              <a:t>Dates</a:t>
            </a:r>
          </a:p>
          <a:p>
            <a:endParaRPr lang="fr-FR" dirty="0"/>
          </a:p>
          <a:p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273227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897F8-1ED9-4849-898C-53C794EF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quantitatives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A4C47-877E-4A8F-91B0-034C061E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Stockées sous un format numérique</a:t>
            </a:r>
          </a:p>
          <a:p>
            <a:endParaRPr lang="fr-FR" dirty="0"/>
          </a:p>
          <a:p>
            <a:r>
              <a:rPr lang="fr-FR" dirty="0"/>
              <a:t>Discrètes ou continues</a:t>
            </a:r>
          </a:p>
          <a:p>
            <a:endParaRPr lang="fr-FR" dirty="0"/>
          </a:p>
          <a:p>
            <a:r>
              <a:rPr lang="fr-FR" dirty="0"/>
              <a:t>Possibilité de convertir de « </a:t>
            </a:r>
            <a:r>
              <a:rPr lang="fr-FR" dirty="0" err="1"/>
              <a:t>character</a:t>
            </a:r>
            <a:r>
              <a:rPr lang="fr-FR" dirty="0"/>
              <a:t> » à numérique :</a:t>
            </a:r>
          </a:p>
          <a:p>
            <a:r>
              <a:rPr lang="fr-FR" i="1" dirty="0" err="1"/>
              <a:t>as.numeric</a:t>
            </a:r>
            <a:r>
              <a:rPr lang="fr-FR" i="1" dirty="0"/>
              <a:t>()</a:t>
            </a:r>
          </a:p>
          <a:p>
            <a:endParaRPr lang="fr-FR" i="1" dirty="0"/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266855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9B4F9-5E7B-4B5D-9597-4AF05DE2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96487-754B-421A-B716-97D93D8E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Variables à plusieurs modalités :</a:t>
            </a:r>
          </a:p>
          <a:p>
            <a:r>
              <a:rPr lang="fr-FR" dirty="0"/>
              <a:t>- nominale </a:t>
            </a:r>
          </a:p>
          <a:p>
            <a:r>
              <a:rPr lang="fr-FR" dirty="0"/>
              <a:t>- ordinale</a:t>
            </a:r>
          </a:p>
          <a:p>
            <a:endParaRPr lang="fr-FR" dirty="0"/>
          </a:p>
          <a:p>
            <a:r>
              <a:rPr lang="fr-FR" dirty="0"/>
              <a:t>Représenter sous forme de facteur dans r </a:t>
            </a:r>
            <a:r>
              <a:rPr lang="fr-FR" i="1" dirty="0" err="1"/>
              <a:t>as.factor</a:t>
            </a:r>
            <a:r>
              <a:rPr lang="fr-FR" i="1" dirty="0"/>
              <a:t>()</a:t>
            </a:r>
          </a:p>
          <a:p>
            <a:endParaRPr lang="fr-FR" dirty="0"/>
          </a:p>
          <a:p>
            <a:r>
              <a:rPr lang="fr-FR" dirty="0"/>
              <a:t>Eviter les variables factoriel à plus de 5 modalités</a:t>
            </a:r>
          </a:p>
          <a:p>
            <a:endParaRPr lang="fr-FR" dirty="0"/>
          </a:p>
          <a:p>
            <a:r>
              <a:rPr lang="fr-FR" dirty="0"/>
              <a:t>Cas spécifique si deux modalités : variables binomiales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50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BBA0F-49C0-42D2-AE67-C046DF9D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89ABE-C1A1-4DED-8974-DB1C2626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! Questions à choix multiples dans un questionnaire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EDF4579-8A25-437C-B391-332997929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76007"/>
              </p:ext>
            </p:extLst>
          </p:nvPr>
        </p:nvGraphicFramePr>
        <p:xfrm>
          <a:off x="2062480" y="345207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51969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Maladies du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0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Diabètes; Infarctus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5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Infarctus; 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7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39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BBA0F-49C0-42D2-AE67-C046DF9D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89ABE-C1A1-4DED-8974-DB1C2626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Peuvent toujours être séparées en n variables binaires (n = nombre de modalités)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EDF4579-8A25-437C-B391-332997929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91660"/>
              </p:ext>
            </p:extLst>
          </p:nvPr>
        </p:nvGraphicFramePr>
        <p:xfrm>
          <a:off x="2062480" y="345207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1969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0991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7211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899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Maladies du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Diabète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Infarctus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0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Diabète; Infarctus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5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Infarctus; 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7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07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0DE8B-F7D8-4D42-925C-B5585A88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5FCD4-139B-4042-A976-DCFF4615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!!!!!</a:t>
            </a:r>
          </a:p>
          <a:p>
            <a:endParaRPr lang="fr-FR" dirty="0"/>
          </a:p>
          <a:p>
            <a:r>
              <a:rPr lang="fr-FR" dirty="0"/>
              <a:t>! Format anglais  : mois/jour/année</a:t>
            </a:r>
          </a:p>
          <a:p>
            <a:r>
              <a:rPr lang="fr-FR" dirty="0"/>
              <a:t>  Format français : jour/mois/année</a:t>
            </a:r>
          </a:p>
          <a:p>
            <a:endParaRPr lang="fr-FR" dirty="0"/>
          </a:p>
          <a:p>
            <a:r>
              <a:rPr lang="fr-FR" dirty="0"/>
              <a:t>Stockées sous forme de nombre par rapport à une date 1</a:t>
            </a:r>
            <a:r>
              <a:rPr lang="fr-FR" baseline="30000" dirty="0"/>
              <a:t>er</a:t>
            </a:r>
            <a:r>
              <a:rPr lang="fr-FR" dirty="0"/>
              <a:t> janvier 1900 dans </a:t>
            </a:r>
            <a:r>
              <a:rPr lang="fr-FR" dirty="0" err="1"/>
              <a:t>excel</a:t>
            </a:r>
            <a:endParaRPr lang="fr-FR" dirty="0"/>
          </a:p>
          <a:p>
            <a:r>
              <a:rPr lang="fr-FR" dirty="0"/>
              <a:t>! Lors de l’ouverture de fichier vérifier la cohérence entre les dates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953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19FA1-B77B-407B-9BEB-3A32A2F7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36909E-E537-4491-94F7-C0A0C5AB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R : format spécifique de données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293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5439C85-7865-41A3-BFD4-5F76DAA3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088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29DDC7-A13B-41C3-A3C5-270E982B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Open Data</a:t>
            </a:r>
          </a:p>
        </p:txBody>
      </p:sp>
    </p:spTree>
    <p:extLst>
      <p:ext uri="{BB962C8B-B14F-4D97-AF65-F5344CB8AC3E}">
        <p14:creationId xmlns:p14="http://schemas.microsoft.com/office/powerpoint/2010/main" val="100434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3C284-E08E-41DC-8726-4C3C84C4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Datagouv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E83E7-AA9C-44F1-8271-FE117C85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https://www.data.gouv.fr/fr/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Données sur les dotations territoriales en soins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Suivis de l’épidémie de covid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Dépense de santé en biologie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Fond de carte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2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92950-A645-447C-8EF2-65D9844F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/>
              <a:t>Base de données relationnelle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3A9BE-AD6E-4E3C-8DC3-00090ED9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fr-FR" sz="2000" dirty="0"/>
              <a:t>La relation, chaque ligne est unique</a:t>
            </a:r>
          </a:p>
          <a:p>
            <a:endParaRPr lang="fr-FR" sz="2000" dirty="0"/>
          </a:p>
          <a:p>
            <a:r>
              <a:rPr lang="fr-FR" sz="2000" dirty="0"/>
              <a:t>Possède une clef unique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73EDE9A-89FF-45D2-803A-B5AB4A62E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25738"/>
              </p:ext>
            </p:extLst>
          </p:nvPr>
        </p:nvGraphicFramePr>
        <p:xfrm>
          <a:off x="6096000" y="2345239"/>
          <a:ext cx="5456282" cy="2142576"/>
        </p:xfrm>
        <a:graphic>
          <a:graphicData uri="http://schemas.openxmlformats.org/drawingml/2006/table">
            <a:tbl>
              <a:tblPr firstRow="1" bandRow="1"/>
              <a:tblGrid>
                <a:gridCol w="1591660">
                  <a:extLst>
                    <a:ext uri="{9D8B030D-6E8A-4147-A177-3AD203B41FA5}">
                      <a16:colId xmlns:a16="http://schemas.microsoft.com/office/drawing/2014/main" val="3457611347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3553499260"/>
                    </a:ext>
                  </a:extLst>
                </a:gridCol>
                <a:gridCol w="1430145">
                  <a:extLst>
                    <a:ext uri="{9D8B030D-6E8A-4147-A177-3AD203B41FA5}">
                      <a16:colId xmlns:a16="http://schemas.microsoft.com/office/drawing/2014/main" val="3482176478"/>
                    </a:ext>
                  </a:extLst>
                </a:gridCol>
                <a:gridCol w="1283313">
                  <a:extLst>
                    <a:ext uri="{9D8B030D-6E8A-4147-A177-3AD203B41FA5}">
                      <a16:colId xmlns:a16="http://schemas.microsoft.com/office/drawing/2014/main" val="1624783086"/>
                    </a:ext>
                  </a:extLst>
                </a:gridCol>
              </a:tblGrid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identifiant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masse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diamètre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couleur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21348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151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8.3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rouge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66285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169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9.1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8654"/>
                  </a:ext>
                </a:extLst>
              </a:tr>
              <a:tr h="535644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134 g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8.0 cm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dirty="0">
                          <a:solidFill>
                            <a:srgbClr val="000000"/>
                          </a:solidFill>
                          <a:effectLst/>
                        </a:rPr>
                        <a:t>jaune</a:t>
                      </a:r>
                    </a:p>
                  </a:txBody>
                  <a:tcPr marL="88099" marR="88099" marT="88099" marB="88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11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A6E11-7D61-4C90-9291-FFF24827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0B0B8-FA2B-4BE7-BA84-28FB3334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3816629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AF36C-9E85-430F-A2D8-A791BF59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Atlasanté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130FA-CA8F-4670-B2BF-6DE3908C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géographique</a:t>
            </a:r>
          </a:p>
        </p:txBody>
      </p:sp>
    </p:spTree>
    <p:extLst>
      <p:ext uri="{BB962C8B-B14F-4D97-AF65-F5344CB8AC3E}">
        <p14:creationId xmlns:p14="http://schemas.microsoft.com/office/powerpoint/2010/main" val="1480315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07BB23-367D-4898-9E24-B348B1AF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2971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2774-6694-4718-9FBF-B52A7835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3ABA4-A10B-46DF-908F-C59883AD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8EA65-DB43-4191-9595-5F6175A5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fr-FR" sz="28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3AB6A-F6A0-4B05-B49F-B694AEAF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Une clef peut être définie par plusieurs attributs</a:t>
            </a:r>
          </a:p>
          <a:p>
            <a:endParaRPr lang="fr-FR" sz="1800" dirty="0">
              <a:solidFill>
                <a:srgbClr val="FFFFFF"/>
              </a:solidFill>
            </a:endParaRPr>
          </a:p>
          <a:p>
            <a:r>
              <a:rPr lang="fr-FR" sz="1800" dirty="0">
                <a:solidFill>
                  <a:srgbClr val="FFFFFF"/>
                </a:solidFill>
              </a:rPr>
              <a:t>Nombre d’attributs minimal pour retrouver un individu/ligne</a:t>
            </a:r>
          </a:p>
          <a:p>
            <a:endParaRPr lang="fr-FR" sz="1800" dirty="0">
              <a:solidFill>
                <a:srgbClr val="FFFFFF"/>
              </a:solidFill>
            </a:endParaRPr>
          </a:p>
          <a:p>
            <a:endParaRPr lang="fr-FR" sz="18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9AD6D7-C94A-4A55-B479-369E53B5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104512"/>
            <a:ext cx="6112382" cy="26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8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EAE2F-4DD0-4F79-AB62-0E6F3B85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Intérêt des clefs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ED1CE56-105E-4BA5-A3F1-691748B1A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74892"/>
              </p:ext>
            </p:extLst>
          </p:nvPr>
        </p:nvGraphicFramePr>
        <p:xfrm>
          <a:off x="1141411" y="2642407"/>
          <a:ext cx="9906000" cy="3181578"/>
        </p:xfrm>
        <a:graphic>
          <a:graphicData uri="http://schemas.openxmlformats.org/drawingml/2006/table">
            <a:tbl>
              <a:tblPr firstRow="1" bandRow="1"/>
              <a:tblGrid>
                <a:gridCol w="1927954">
                  <a:extLst>
                    <a:ext uri="{9D8B030D-6E8A-4147-A177-3AD203B41FA5}">
                      <a16:colId xmlns:a16="http://schemas.microsoft.com/office/drawing/2014/main" val="2380900668"/>
                    </a:ext>
                  </a:extLst>
                </a:gridCol>
                <a:gridCol w="2728769">
                  <a:extLst>
                    <a:ext uri="{9D8B030D-6E8A-4147-A177-3AD203B41FA5}">
                      <a16:colId xmlns:a16="http://schemas.microsoft.com/office/drawing/2014/main" val="2139848147"/>
                    </a:ext>
                  </a:extLst>
                </a:gridCol>
                <a:gridCol w="2458773">
                  <a:extLst>
                    <a:ext uri="{9D8B030D-6E8A-4147-A177-3AD203B41FA5}">
                      <a16:colId xmlns:a16="http://schemas.microsoft.com/office/drawing/2014/main" val="520822114"/>
                    </a:ext>
                  </a:extLst>
                </a:gridCol>
                <a:gridCol w="2790504">
                  <a:extLst>
                    <a:ext uri="{9D8B030D-6E8A-4147-A177-3AD203B41FA5}">
                      <a16:colId xmlns:a16="http://schemas.microsoft.com/office/drawing/2014/main" val="3127817607"/>
                    </a:ext>
                  </a:extLst>
                </a:gridCol>
              </a:tblGrid>
              <a:tr h="530263"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libellé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prix_au_kilo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maturation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 b="1">
                          <a:solidFill>
                            <a:srgbClr val="000000"/>
                          </a:solidFill>
                          <a:effectLst/>
                        </a:rPr>
                        <a:t>goût</a:t>
                      </a:r>
                      <a:endParaRPr lang="fr-FR" sz="2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56827"/>
                  </a:ext>
                </a:extLst>
              </a:tr>
              <a:tr h="530263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Ariane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3.19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tardive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sucré/acidulé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14886"/>
                  </a:ext>
                </a:extLst>
              </a:tr>
              <a:tr h="530263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Gala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3.49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précoce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sucré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18709"/>
                  </a:ext>
                </a:extLst>
              </a:tr>
              <a:tr h="530263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Reinette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3.19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mi-saison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sucré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420531"/>
                  </a:ext>
                </a:extLst>
              </a:tr>
              <a:tr h="530263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Boskoop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2.99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mi-saison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acidulé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33789"/>
                  </a:ext>
                </a:extLst>
              </a:tr>
              <a:tr h="530263"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1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87214" marR="87214" marT="87214" marB="87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2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1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3BD0F-E99A-43BD-94EE-ADF92B87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Intérêt des clefs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55A206E-23CF-4E37-B004-9A54D3D73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61940"/>
              </p:ext>
            </p:extLst>
          </p:nvPr>
        </p:nvGraphicFramePr>
        <p:xfrm>
          <a:off x="1180965" y="2440771"/>
          <a:ext cx="9826893" cy="3584850"/>
        </p:xfrm>
        <a:graphic>
          <a:graphicData uri="http://schemas.openxmlformats.org/drawingml/2006/table">
            <a:tbl>
              <a:tblPr firstRow="1" bandRow="1"/>
              <a:tblGrid>
                <a:gridCol w="2130470">
                  <a:extLst>
                    <a:ext uri="{9D8B030D-6E8A-4147-A177-3AD203B41FA5}">
                      <a16:colId xmlns:a16="http://schemas.microsoft.com/office/drawing/2014/main" val="1786107853"/>
                    </a:ext>
                  </a:extLst>
                </a:gridCol>
                <a:gridCol w="1540857">
                  <a:extLst>
                    <a:ext uri="{9D8B030D-6E8A-4147-A177-3AD203B41FA5}">
                      <a16:colId xmlns:a16="http://schemas.microsoft.com/office/drawing/2014/main" val="3825734723"/>
                    </a:ext>
                  </a:extLst>
                </a:gridCol>
                <a:gridCol w="1914279">
                  <a:extLst>
                    <a:ext uri="{9D8B030D-6E8A-4147-A177-3AD203B41FA5}">
                      <a16:colId xmlns:a16="http://schemas.microsoft.com/office/drawing/2014/main" val="1136984887"/>
                    </a:ext>
                  </a:extLst>
                </a:gridCol>
                <a:gridCol w="1717741">
                  <a:extLst>
                    <a:ext uri="{9D8B030D-6E8A-4147-A177-3AD203B41FA5}">
                      <a16:colId xmlns:a16="http://schemas.microsoft.com/office/drawing/2014/main" val="2418271162"/>
                    </a:ext>
                  </a:extLst>
                </a:gridCol>
                <a:gridCol w="2523546">
                  <a:extLst>
                    <a:ext uri="{9D8B030D-6E8A-4147-A177-3AD203B41FA5}">
                      <a16:colId xmlns:a16="http://schemas.microsoft.com/office/drawing/2014/main" val="1506429821"/>
                    </a:ext>
                  </a:extLst>
                </a:gridCol>
              </a:tblGrid>
              <a:tr h="716970">
                <a:tc>
                  <a:txBody>
                    <a:bodyPr/>
                    <a:lstStyle/>
                    <a:p>
                      <a:pPr fontAlgn="t"/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identifiant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masse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diamètre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couleur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nom_variété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32017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142 g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7.3 cm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rouge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Ariane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008309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182 g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7.5 cm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rouge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Gala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40077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140 g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7.9 cm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rouge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Ariane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08447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</a:p>
                  </a:txBody>
                  <a:tcPr marL="117923" marR="117923" marT="117923" marB="117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50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1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1E321-7F62-4A9D-8472-33C857F3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39974-DC0D-4595-A6AE-50357B48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75B841-3DE6-4139-ACF5-7F1F2354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57425"/>
            <a:ext cx="8572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C9DA1-F7EC-4E4F-B506-201DF760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de redondance pour le stockage</a:t>
            </a:r>
            <a:br>
              <a:rPr lang="fr-FR" dirty="0"/>
            </a:b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F97555-0F98-47BB-8854-1F52928D3A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0295" y="3300509"/>
            <a:ext cx="6723809" cy="1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003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AB8A9DD26674D9E194F155E65A7AA" ma:contentTypeVersion="4" ma:contentTypeDescription="Crée un document." ma:contentTypeScope="" ma:versionID="76c77233e17be6a8c42260dbeb134127">
  <xsd:schema xmlns:xsd="http://www.w3.org/2001/XMLSchema" xmlns:xs="http://www.w3.org/2001/XMLSchema" xmlns:p="http://schemas.microsoft.com/office/2006/metadata/properties" xmlns:ns3="e1f1a529-2215-4aab-bb27-b3a69f90f778" targetNamespace="http://schemas.microsoft.com/office/2006/metadata/properties" ma:root="true" ma:fieldsID="eb12cd8abb248e97edf637bc2a072625" ns3:_="">
    <xsd:import namespace="e1f1a529-2215-4aab-bb27-b3a69f90f7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1a529-2215-4aab-bb27-b3a69f90f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BB924B-8A62-4A4B-90F3-28EA93D123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A1CBB0-98EB-4F0D-86B5-9D983C51A8CE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1f1a529-2215-4aab-bb27-b3a69f90f77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884A633-8AA9-4CF3-94FC-A432D6ED64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1a529-2215-4aab-bb27-b3a69f90f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289</TotalTime>
  <Words>903</Words>
  <Application>Microsoft Office PowerPoint</Application>
  <PresentationFormat>Grand écran</PresentationFormat>
  <Paragraphs>318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Franklin Gothic Book</vt:lpstr>
      <vt:lpstr>Monaco</vt:lpstr>
      <vt:lpstr>Wingdings</vt:lpstr>
      <vt:lpstr>Cadrage</vt:lpstr>
      <vt:lpstr>Datamanagement </vt:lpstr>
      <vt:lpstr>SQL</vt:lpstr>
      <vt:lpstr>Le langage SQL</vt:lpstr>
      <vt:lpstr>Base de données relationnelle</vt:lpstr>
      <vt:lpstr>Présentation PowerPoint</vt:lpstr>
      <vt:lpstr>Intérêt des clefs</vt:lpstr>
      <vt:lpstr>Intérêt des clefs</vt:lpstr>
      <vt:lpstr>Présentation PowerPoint</vt:lpstr>
      <vt:lpstr>pas de redondance pour le stockage </vt:lpstr>
      <vt:lpstr>Table d’association</vt:lpstr>
      <vt:lpstr>LE SQL</vt:lpstr>
      <vt:lpstr>LE SQL</vt:lpstr>
      <vt:lpstr>LE SQL</vt:lpstr>
      <vt:lpstr>LE SQL</vt:lpstr>
      <vt:lpstr>Le SQL</vt:lpstr>
      <vt:lpstr>Les jointures en SQL</vt:lpstr>
      <vt:lpstr>Les jointures en SQL</vt:lpstr>
      <vt:lpstr>Les jointures en SQL</vt:lpstr>
      <vt:lpstr>Data management</vt:lpstr>
      <vt:lpstr>Les données</vt:lpstr>
      <vt:lpstr>Données Brutes</vt:lpstr>
      <vt:lpstr>Comment mettre en forme les données</vt:lpstr>
      <vt:lpstr>Données pour l’analyse</vt:lpstr>
      <vt:lpstr>Noms des variables</vt:lpstr>
      <vt:lpstr>Données</vt:lpstr>
      <vt:lpstr>Fichier descriptif </vt:lpstr>
      <vt:lpstr>Liste d’instruction : données brutes &gt; tidy</vt:lpstr>
      <vt:lpstr>Importe un fichier</vt:lpstr>
      <vt:lpstr>Regarder la structure du fichier</vt:lpstr>
      <vt:lpstr>Analyser les types de données présents</vt:lpstr>
      <vt:lpstr>Variables quantitatives</vt:lpstr>
      <vt:lpstr>Variables qualitatives</vt:lpstr>
      <vt:lpstr>Variables qualitatives</vt:lpstr>
      <vt:lpstr>Variables qualitatives</vt:lpstr>
      <vt:lpstr>Dates</vt:lpstr>
      <vt:lpstr>Dates </vt:lpstr>
      <vt:lpstr>R</vt:lpstr>
      <vt:lpstr>Open Data</vt:lpstr>
      <vt:lpstr>Datagouv</vt:lpstr>
      <vt:lpstr>INSEE</vt:lpstr>
      <vt:lpstr>Atlasanté</vt:lpstr>
      <vt:lpstr>API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Datamanagement</dc:title>
  <dc:creator>thibaut fabacher</dc:creator>
  <cp:lastModifiedBy>thibaut fabacher</cp:lastModifiedBy>
  <cp:revision>2</cp:revision>
  <dcterms:created xsi:type="dcterms:W3CDTF">2021-09-08T12:47:05Z</dcterms:created>
  <dcterms:modified xsi:type="dcterms:W3CDTF">2021-09-14T14:42:09Z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0x0101002E5AB8A9DD26674D9E194F155E65A7AA</vt:lpwstr>
  </property>
</Properties>
</file>