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80" r:id="rId8"/>
    <p:sldId id="281" r:id="rId9"/>
    <p:sldId id="282" r:id="rId10"/>
    <p:sldId id="284" r:id="rId11"/>
    <p:sldId id="285" r:id="rId12"/>
    <p:sldId id="259" r:id="rId13"/>
    <p:sldId id="286" r:id="rId14"/>
    <p:sldId id="288" r:id="rId15"/>
    <p:sldId id="289" r:id="rId16"/>
    <p:sldId id="290" r:id="rId17"/>
    <p:sldId id="260" r:id="rId18"/>
    <p:sldId id="287" r:id="rId19"/>
    <p:sldId id="291" r:id="rId20"/>
    <p:sldId id="292" r:id="rId21"/>
    <p:sldId id="261" r:id="rId22"/>
    <p:sldId id="262" r:id="rId23"/>
    <p:sldId id="263" r:id="rId24"/>
    <p:sldId id="264" r:id="rId25"/>
    <p:sldId id="265" r:id="rId26"/>
    <p:sldId id="266" r:id="rId27"/>
    <p:sldId id="269" r:id="rId28"/>
    <p:sldId id="272" r:id="rId29"/>
    <p:sldId id="273" r:id="rId30"/>
    <p:sldId id="274" r:id="rId31"/>
    <p:sldId id="275" r:id="rId32"/>
    <p:sldId id="276" r:id="rId33"/>
    <p:sldId id="278" r:id="rId34"/>
    <p:sldId id="277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Algorithme  Machine 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81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34F6D-C622-43D9-8F02-995AE5EA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l’arbre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536DD-858A-40BF-810D-955FE60F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mesure l’hétérogénéité avec :</a:t>
            </a:r>
          </a:p>
          <a:p>
            <a:pPr lvl="1"/>
            <a:r>
              <a:rPr lang="fr-FR" dirty="0"/>
              <a:t>Entropie : </a:t>
            </a:r>
          </a:p>
          <a:p>
            <a:pPr lvl="1"/>
            <a:r>
              <a:rPr lang="fr-FR" dirty="0"/>
              <a:t>Index de Gini : Gini = 1 −</a:t>
            </a:r>
          </a:p>
          <a:p>
            <a:pPr lvl="1"/>
            <a:r>
              <a:rPr lang="fr-FR" dirty="0"/>
              <a:t>Taux d’erreur : </a:t>
            </a:r>
            <a:r>
              <a:rPr lang="fr-FR" dirty="0" err="1"/>
              <a:t>Error</a:t>
            </a:r>
            <a:r>
              <a:rPr lang="fr-FR" dirty="0"/>
              <a:t> = 1 − </a:t>
            </a:r>
            <a:r>
              <a:rPr lang="fr-FR" dirty="0" err="1"/>
              <a:t>maxkP</a:t>
            </a:r>
            <a:r>
              <a:rPr lang="fr-FR" dirty="0"/>
              <a:t>[Y = k]</a:t>
            </a:r>
          </a:p>
          <a:p>
            <a:pPr lvl="1"/>
            <a:endParaRPr lang="fr-FR" dirty="0"/>
          </a:p>
          <a:p>
            <a:r>
              <a:rPr lang="fr-FR" dirty="0"/>
              <a:t>On cherche à maximiser l’homogénéité du gain d’une division donnée par : </a:t>
            </a:r>
          </a:p>
          <a:p>
            <a:endParaRPr lang="fr-FR" dirty="0"/>
          </a:p>
          <a:p>
            <a:endParaRPr lang="fr-FR" dirty="0"/>
          </a:p>
          <a:p>
            <a:pPr marL="36900" indent="0">
              <a:buNone/>
            </a:pPr>
            <a:r>
              <a:rPr lang="fr-FR" dirty="0"/>
              <a:t>avec t le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pere</a:t>
            </a:r>
            <a:r>
              <a:rPr lang="fr-FR" dirty="0"/>
              <a:t> et </a:t>
            </a:r>
            <a:r>
              <a:rPr lang="fr-FR" dirty="0" err="1"/>
              <a:t>tk</a:t>
            </a:r>
            <a:r>
              <a:rPr lang="fr-FR" dirty="0"/>
              <a:t> les </a:t>
            </a:r>
            <a:r>
              <a:rPr lang="fr-FR" dirty="0" err="1"/>
              <a:t>noeuds</a:t>
            </a:r>
            <a:r>
              <a:rPr lang="fr-FR" dirty="0"/>
              <a:t> fils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0B596F-FD3F-4AAC-8E47-53F8A94B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31" y="2166492"/>
            <a:ext cx="3990975" cy="371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AF897A-282D-48CF-8919-BA769FF51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"/>
          <a:stretch/>
        </p:blipFill>
        <p:spPr>
          <a:xfrm>
            <a:off x="3188160" y="2600534"/>
            <a:ext cx="3286125" cy="3714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E5A33F-0B3D-4772-A08C-D28CBB28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243" y="3016166"/>
            <a:ext cx="3486150" cy="381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8FCA65-4113-441B-A386-B1EF1EEEC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76" y="4381418"/>
            <a:ext cx="5476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24" y="609600"/>
            <a:ext cx="4346389" cy="5181600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795F0-561C-4739-A41A-80F29834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On calcule la probabilité de chaque classe:</a:t>
            </a:r>
          </a:p>
          <a:p>
            <a:endParaRPr lang="fr-FR" dirty="0"/>
          </a:p>
          <a:p>
            <a:r>
              <a:rPr lang="fr-FR" dirty="0"/>
              <a:t>P(jouer=oui) = 9/14</a:t>
            </a:r>
          </a:p>
          <a:p>
            <a:r>
              <a:rPr lang="fr-FR" dirty="0"/>
              <a:t>P(jouer=non) = 5/14</a:t>
            </a:r>
          </a:p>
          <a:p>
            <a:r>
              <a:rPr lang="fr-FR" dirty="0"/>
              <a:t>On calcule, ensuite, l’entropie de l’ensemble des données:</a:t>
            </a:r>
          </a:p>
          <a:p>
            <a:endParaRPr lang="fr-FR" dirty="0"/>
          </a:p>
          <a:p>
            <a:r>
              <a:rPr lang="fr-FR" dirty="0"/>
              <a:t>H(S) = P(jouer=oui) * log2(P(jouer=oui))  P(jouer=non) * log2(P(jouer=non))</a:t>
            </a:r>
          </a:p>
          <a:p>
            <a:endParaRPr lang="fr-FR" dirty="0"/>
          </a:p>
          <a:p>
            <a:r>
              <a:rPr lang="fr-FR" dirty="0"/>
              <a:t>H(S) = -9/14 * log2(9/14) + 5/14 * log2(9/14)</a:t>
            </a:r>
          </a:p>
          <a:p>
            <a:endParaRPr lang="fr-FR" dirty="0"/>
          </a:p>
          <a:p>
            <a:r>
              <a:rPr lang="fr-FR" dirty="0"/>
              <a:t>H(S) = 0.41 + 0.53 = 0.94</a:t>
            </a:r>
          </a:p>
        </p:txBody>
      </p:sp>
    </p:spTree>
    <p:extLst>
      <p:ext uri="{BB962C8B-B14F-4D97-AF65-F5344CB8AC3E}">
        <p14:creationId xmlns:p14="http://schemas.microsoft.com/office/powerpoint/2010/main" val="167268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graphicFrame>
        <p:nvGraphicFramePr>
          <p:cNvPr id="17" name="Espace réservé du contenu 16">
            <a:extLst>
              <a:ext uri="{FF2B5EF4-FFF2-40B4-BE49-F238E27FC236}">
                <a16:creationId xmlns:a16="http://schemas.microsoft.com/office/drawing/2014/main" id="{B6460214-272D-4644-8778-D9808EFBE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557082"/>
              </p:ext>
            </p:extLst>
          </p:nvPr>
        </p:nvGraphicFramePr>
        <p:xfrm>
          <a:off x="2024631" y="5234500"/>
          <a:ext cx="7924800" cy="1463040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424595727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90606227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3254333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temps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jouer (oui)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jouer (non)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290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ensoleilé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25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nuageux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18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pluvieux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068669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74DE8643-9A76-478F-8869-C680841AD9F2}"/>
              </a:ext>
            </a:extLst>
          </p:cNvPr>
          <p:cNvSpPr txBox="1"/>
          <p:nvPr/>
        </p:nvSpPr>
        <p:spPr>
          <a:xfrm>
            <a:off x="495655" y="1353453"/>
            <a:ext cx="1035376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temps:</a:t>
            </a:r>
          </a:p>
          <a:p>
            <a:r>
              <a:rPr lang="fr-FR" sz="1400" dirty="0"/>
              <a:t>Le caractéristique “temps” divise les données sur 3 sous ensembles. </a:t>
            </a:r>
          </a:p>
          <a:p>
            <a:endParaRPr lang="fr-FR" sz="1400" dirty="0"/>
          </a:p>
          <a:p>
            <a:r>
              <a:rPr lang="fr-FR" sz="1400" dirty="0"/>
              <a:t>On calcule la probabilité de chaque ensemble:</a:t>
            </a:r>
          </a:p>
          <a:p>
            <a:r>
              <a:rPr lang="fr-FR" sz="1400" dirty="0"/>
              <a:t>P(</a:t>
            </a:r>
            <a:r>
              <a:rPr lang="fr-FR" sz="1400" dirty="0" err="1"/>
              <a:t>S_ensoleilé</a:t>
            </a:r>
            <a:r>
              <a:rPr lang="fr-FR" sz="1400" dirty="0"/>
              <a:t>) = 5/14</a:t>
            </a:r>
          </a:p>
          <a:p>
            <a:r>
              <a:rPr lang="fr-FR" sz="1400" dirty="0"/>
              <a:t>P(</a:t>
            </a:r>
            <a:r>
              <a:rPr lang="fr-FR" sz="1400" dirty="0" err="1"/>
              <a:t>S_nuageux</a:t>
            </a:r>
            <a:r>
              <a:rPr lang="fr-FR" sz="1400" dirty="0"/>
              <a:t>) = 4/14</a:t>
            </a:r>
          </a:p>
          <a:p>
            <a:r>
              <a:rPr lang="fr-FR" sz="1400" dirty="0"/>
              <a:t>P(</a:t>
            </a:r>
            <a:r>
              <a:rPr lang="fr-FR" sz="1400" dirty="0" err="1"/>
              <a:t>S_pluvieux</a:t>
            </a:r>
            <a:r>
              <a:rPr lang="fr-FR" sz="1400" dirty="0"/>
              <a:t>) = 5/14</a:t>
            </a:r>
          </a:p>
          <a:p>
            <a:r>
              <a:rPr lang="fr-FR" sz="1400" dirty="0"/>
              <a:t>On calcule l’entropie de chaque ensemble:</a:t>
            </a:r>
          </a:p>
          <a:p>
            <a:r>
              <a:rPr lang="fr-FR" sz="1400" dirty="0"/>
              <a:t>H(</a:t>
            </a:r>
            <a:r>
              <a:rPr lang="fr-FR" sz="1400" dirty="0" err="1"/>
              <a:t>S_ensoleilé</a:t>
            </a:r>
            <a:r>
              <a:rPr lang="fr-FR" sz="1400" dirty="0"/>
              <a:t>) = - 2/5 * log2(2/5) - 3/5 * log2(3/5) = 0.971</a:t>
            </a:r>
          </a:p>
          <a:p>
            <a:r>
              <a:rPr lang="fr-FR" sz="1400" dirty="0"/>
              <a:t>P(</a:t>
            </a:r>
            <a:r>
              <a:rPr lang="fr-FR" sz="1400" dirty="0" err="1"/>
              <a:t>S_nuageux</a:t>
            </a:r>
            <a:r>
              <a:rPr lang="fr-FR" sz="1400" dirty="0"/>
              <a:t>) = - 4/4 * log2(4/4) - 0/4 * log2(0/4) = 0</a:t>
            </a:r>
          </a:p>
          <a:p>
            <a:r>
              <a:rPr lang="fr-FR" sz="1400" dirty="0"/>
              <a:t>P(</a:t>
            </a:r>
            <a:r>
              <a:rPr lang="fr-FR" sz="1400" dirty="0" err="1"/>
              <a:t>S_pluvieux</a:t>
            </a:r>
            <a:r>
              <a:rPr lang="fr-FR" sz="1400" dirty="0"/>
              <a:t>) = - 3/5 * log2(3/5) - 2/5 * log2(2/5) = 0.971</a:t>
            </a:r>
          </a:p>
          <a:p>
            <a:r>
              <a:rPr lang="fr-FR" sz="1400" dirty="0"/>
              <a:t>Le gain d’information de la caractéristique “temps”:</a:t>
            </a:r>
          </a:p>
          <a:p>
            <a:r>
              <a:rPr lang="fr-FR" sz="1400" dirty="0"/>
              <a:t>IG(S, temps) = H(S) - P(</a:t>
            </a:r>
            <a:r>
              <a:rPr lang="fr-FR" sz="1400" dirty="0" err="1"/>
              <a:t>S_ensoleilé</a:t>
            </a:r>
            <a:r>
              <a:rPr lang="fr-FR" sz="1400" dirty="0"/>
              <a:t>) * H(</a:t>
            </a:r>
            <a:r>
              <a:rPr lang="fr-FR" sz="1400" dirty="0" err="1"/>
              <a:t>S_ensoleilé</a:t>
            </a:r>
            <a:r>
              <a:rPr lang="fr-FR" sz="1400" dirty="0"/>
              <a:t>) - P(</a:t>
            </a:r>
            <a:r>
              <a:rPr lang="fr-FR" sz="1400" dirty="0" err="1"/>
              <a:t>S_nuageux</a:t>
            </a:r>
            <a:r>
              <a:rPr lang="fr-FR" sz="1400" dirty="0"/>
              <a:t>) * H(</a:t>
            </a:r>
            <a:r>
              <a:rPr lang="fr-FR" sz="1400" dirty="0" err="1"/>
              <a:t>S_nuageux</a:t>
            </a:r>
            <a:r>
              <a:rPr lang="fr-FR" sz="1400" dirty="0"/>
              <a:t>) - P(</a:t>
            </a:r>
            <a:r>
              <a:rPr lang="fr-FR" sz="1400" dirty="0" err="1"/>
              <a:t>S_pluvieux</a:t>
            </a:r>
            <a:r>
              <a:rPr lang="fr-FR" sz="1400" dirty="0"/>
              <a:t>) * H(</a:t>
            </a:r>
            <a:r>
              <a:rPr lang="fr-FR" sz="1400" dirty="0" err="1"/>
              <a:t>S_pluvieux</a:t>
            </a:r>
            <a:r>
              <a:rPr lang="fr-FR" sz="1400" dirty="0"/>
              <a:t>)</a:t>
            </a:r>
          </a:p>
          <a:p>
            <a:r>
              <a:rPr lang="fr-FR" sz="1400" dirty="0"/>
              <a:t>IG(S, temps) = 0.94 - 5/14 * 0.971 - 4/14 * 0 - 5/14 * 0.971</a:t>
            </a:r>
          </a:p>
          <a:p>
            <a:r>
              <a:rPr lang="fr-FR" sz="1400" dirty="0"/>
              <a:t>IG(S, temps) = 0.247</a:t>
            </a:r>
          </a:p>
        </p:txBody>
      </p:sp>
    </p:spTree>
    <p:extLst>
      <p:ext uri="{BB962C8B-B14F-4D97-AF65-F5344CB8AC3E}">
        <p14:creationId xmlns:p14="http://schemas.microsoft.com/office/powerpoint/2010/main" val="31794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B2BA3-8B38-4130-A991-77AF146B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2BB6080-8987-4CFA-83D3-4489FFEB04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28837" y="3395821"/>
          <a:ext cx="7924800" cy="731520"/>
        </p:xfrm>
        <a:graphic>
          <a:graphicData uri="http://schemas.openxmlformats.org/drawingml/2006/table">
            <a:tbl>
              <a:tblPr/>
              <a:tblGrid>
                <a:gridCol w="1584960">
                  <a:extLst>
                    <a:ext uri="{9D8B030D-6E8A-4147-A177-3AD203B41FA5}">
                      <a16:colId xmlns:a16="http://schemas.microsoft.com/office/drawing/2014/main" val="156198445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451863616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775686478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71188807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341469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temps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température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humidité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effectLst/>
                        </a:rPr>
                        <a:t>vent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8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IG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0.247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0.029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effectLst/>
                        </a:rPr>
                        <a:t>0.152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effectLst/>
                        </a:rPr>
                        <a:t>0.048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8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Y binaire </a:t>
                </a:r>
              </a:p>
              <a:p>
                <a:endParaRPr lang="fr-FR" dirty="0"/>
              </a:p>
              <a:p>
                <a:r>
                  <a:rPr lang="fr-FR" dirty="0"/>
                  <a:t>Modélisation de la probabilité d’être de la classe Y = 1 </a:t>
                </a:r>
              </a:p>
              <a:p>
                <a:r>
                  <a:rPr lang="fr-FR" dirty="0"/>
                  <a:t>A partir des caractéristiques du sujets X </a:t>
                </a: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0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Fonction sigmoïdale comprise entre 0 et 1 	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7D590-1B3C-4F05-B424-C0A1CC05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AC88D-A275-4AEE-A97E-2CE60FA3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993D73-1FBC-4CF8-BFC3-71E18279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116822"/>
            <a:ext cx="3369323" cy="329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A74DF-A192-4E1C-8572-33742E87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Arbres de décision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1750B-29C3-4C53-B1EB-34FEE5F8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à comprendre par un humain</a:t>
            </a:r>
          </a:p>
          <a:p>
            <a:r>
              <a:rPr lang="fr-FR" dirty="0"/>
              <a:t>Pas besoins de normaliser les données</a:t>
            </a:r>
          </a:p>
          <a:p>
            <a:r>
              <a:rPr lang="fr-FR" dirty="0"/>
              <a:t>Accepte les données numériques et nominales</a:t>
            </a:r>
          </a:p>
          <a:p>
            <a:endParaRPr lang="fr-FR" dirty="0"/>
          </a:p>
          <a:p>
            <a:r>
              <a:rPr lang="fr-FR" dirty="0"/>
              <a:t>Pb de surapprentissage</a:t>
            </a:r>
          </a:p>
          <a:p>
            <a:r>
              <a:rPr lang="fr-FR" dirty="0"/>
              <a:t>Pb avec les classifications non équilibrées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3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F8AAB-FC7D-4E6D-AC01-6E35B5A4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Élagage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7B1ED-E6B4-4942-BF58-695952D1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éviter le </a:t>
            </a:r>
            <a:r>
              <a:rPr lang="fr-FR" dirty="0" err="1"/>
              <a:t>sur-ajustement</a:t>
            </a:r>
            <a:r>
              <a:rPr lang="fr-FR" dirty="0"/>
              <a:t>, il faut élaguer l’arbre de décision,</a:t>
            </a:r>
          </a:p>
          <a:p>
            <a:pPr lvl="1"/>
            <a:r>
              <a:rPr lang="fr-FR" dirty="0"/>
              <a:t>bon compromis entre complexité de l’arbre et sa capacité à coller aux données</a:t>
            </a:r>
          </a:p>
          <a:p>
            <a:r>
              <a:rPr lang="fr-FR" dirty="0"/>
              <a:t>Pré-élagage : règle d’arrêt évaluer à chaque nouveau nœud qui stoppe la construction de l’arbre -&gt; méthode de haut en bas</a:t>
            </a:r>
          </a:p>
          <a:p>
            <a:r>
              <a:rPr lang="fr-FR" dirty="0"/>
              <a:t>Post-élagage (utilisé dans l’algorithme CART) : Construction de l’arbre dans son intégralité (chaque nœud terminal correspond à une unique classe) puis on évaluer l’intérêt de chaque nœud en partant des nœud terminaux -&gt; méthode de bas en haut</a:t>
            </a:r>
          </a:p>
        </p:txBody>
      </p:sp>
    </p:spTree>
    <p:extLst>
      <p:ext uri="{BB962C8B-B14F-4D97-AF65-F5344CB8AC3E}">
        <p14:creationId xmlns:p14="http://schemas.microsoft.com/office/powerpoint/2010/main" val="2269237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87" y="2209006"/>
            <a:ext cx="6896100" cy="3105150"/>
          </a:xfrm>
        </p:spPr>
      </p:pic>
    </p:spTree>
    <p:extLst>
      <p:ext uri="{BB962C8B-B14F-4D97-AF65-F5344CB8AC3E}">
        <p14:creationId xmlns:p14="http://schemas.microsoft.com/office/powerpoint/2010/main" val="7216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i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>
                            <a:latin typeface="Cambria Math" panose="02040503050406030204" pitchFamily="18" charset="0"/>
                          </a:rPr>
                          <m:t>ⅈ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Problématique pour des bases de données de grande dimension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69" y="1731963"/>
            <a:ext cx="3404937" cy="4059237"/>
          </a:xfrm>
        </p:spPr>
      </p:pic>
    </p:spTree>
    <p:extLst>
      <p:ext uri="{BB962C8B-B14F-4D97-AF65-F5344CB8AC3E}">
        <p14:creationId xmlns:p14="http://schemas.microsoft.com/office/powerpoint/2010/main" val="124167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pénalisée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Ridge  : minimiser (solution analytique unique)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Lasso : minimiser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« Bloque » artificiellement des coefficients à 0.</a:t>
            </a:r>
          </a:p>
          <a:p>
            <a:pPr marL="450000" lvl="1" indent="0">
              <a:buNone/>
            </a:pPr>
            <a:endParaRPr lang="fr-FR" dirty="0"/>
          </a:p>
          <a:p>
            <a:pPr marL="4500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356" y="2160373"/>
            <a:ext cx="4438650" cy="6096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356" y="3853506"/>
            <a:ext cx="4133850" cy="6667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017" y="2122273"/>
            <a:ext cx="1524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0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pénalisée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net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61" y="2658118"/>
            <a:ext cx="5810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Classificateur Bayésien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Applicable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Avec théorème</a:t>
                </a:r>
              </a:p>
              <a:p>
                <a:r>
                  <a:rPr lang="fr-FR" dirty="0"/>
                  <a:t> de bayes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79" y="2091380"/>
            <a:ext cx="5083389" cy="10016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762" y="3851447"/>
            <a:ext cx="5661712" cy="12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1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01" y="2696877"/>
            <a:ext cx="6683461" cy="10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61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4689" r="55833"/>
          <a:stretch/>
        </p:blipFill>
        <p:spPr>
          <a:xfrm>
            <a:off x="1" y="1030514"/>
            <a:ext cx="5384800" cy="59850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4801" y="1204686"/>
            <a:ext cx="6807199" cy="5653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147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4689" r="55833"/>
          <a:stretch/>
        </p:blipFill>
        <p:spPr>
          <a:xfrm>
            <a:off x="1" y="1030514"/>
            <a:ext cx="5384800" cy="59850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84801" y="4064000"/>
            <a:ext cx="6807199" cy="279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49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4689" r="55833"/>
          <a:stretch/>
        </p:blipFill>
        <p:spPr>
          <a:xfrm>
            <a:off x="1" y="1030514"/>
            <a:ext cx="5384800" cy="59850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9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B7147-2AAC-4FE8-8335-D4FE48AE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Classificateur Bayésien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B55F7-DA83-43BE-A152-3A810669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rapide</a:t>
            </a:r>
          </a:p>
          <a:p>
            <a:r>
              <a:rPr lang="fr-FR" dirty="0"/>
              <a:t>Bonne performance classification binaire (détection de spam)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 base sur l’indépendance des X</a:t>
            </a:r>
          </a:p>
          <a:p>
            <a:r>
              <a:rPr lang="fr-FR" dirty="0"/>
              <a:t>Coût computationnel élevé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49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1E643A-10A7-4C36-9DA1-8164576D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fr-FR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 plus proches voisins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D53A0-7A0B-4647-89B5-7D5491D7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fr-FR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Méthode non paramétrique</a:t>
            </a:r>
          </a:p>
          <a:p>
            <a:r>
              <a:rPr lang="fr-FR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Idée : Les individus sont projetés dans un espace de dimension "nombre de variables". On attribut à une nouvelle observation la classe majoritaire présente chez ses k plus proches voisins</a:t>
            </a:r>
          </a:p>
          <a:p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endParaRPr lang="fr-FR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02C219-4EC1-44CB-89F3-56E3BB21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62" y="643466"/>
            <a:ext cx="58183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60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7B7CF-CC1F-4C4A-B022-EF08EDEE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2B942-7769-45F0-BFED-B1A9BAEA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688E45-8383-4DC1-86EB-A9655206D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2"/>
          <a:stretch/>
        </p:blipFill>
        <p:spPr>
          <a:xfrm>
            <a:off x="3495675" y="1268963"/>
            <a:ext cx="5200650" cy="47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Arbre Compact </a:t>
            </a:r>
          </a:p>
          <a:p>
            <a:endParaRPr lang="fr-FR" dirty="0"/>
          </a:p>
          <a:p>
            <a:r>
              <a:rPr lang="fr-FR" dirty="0"/>
              <a:t>Arbre d’erreur faible</a:t>
            </a:r>
          </a:p>
          <a:p>
            <a:endParaRPr lang="fr-FR" dirty="0"/>
          </a:p>
          <a:p>
            <a:r>
              <a:rPr lang="fr-FR" dirty="0"/>
              <a:t>Complexité algorithmique acceptable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777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C7445-831D-4AC2-A74D-A1D9D484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 plus proches voisins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00C9B-69E6-4EDA-9BE0-5F3825E4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Hyperparamètres :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Méthode de mesure de la distance (Euclidienne, </a:t>
            </a:r>
            <a:r>
              <a:rPr lang="fr-FR" dirty="0" err="1"/>
              <a:t>manhattan</a:t>
            </a:r>
            <a:r>
              <a:rPr lang="fr-FR" dirty="0"/>
              <a:t> …)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Nombre de voisin</a:t>
            </a:r>
          </a:p>
        </p:txBody>
      </p:sp>
    </p:spTree>
    <p:extLst>
      <p:ext uri="{BB962C8B-B14F-4D97-AF65-F5344CB8AC3E}">
        <p14:creationId xmlns:p14="http://schemas.microsoft.com/office/powerpoint/2010/main" val="390078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85736-3E65-47B6-88A8-18BE7615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 plus proches voisins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50767-4173-4097-AE7D-93324CF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 simple </a:t>
            </a:r>
          </a:p>
          <a:p>
            <a:r>
              <a:rPr lang="fr-FR" dirty="0"/>
              <a:t>Pas d’entrainement mais potentiellement computationnellement long</a:t>
            </a:r>
          </a:p>
          <a:p>
            <a:r>
              <a:rPr lang="fr-FR" dirty="0"/>
              <a:t>Evolutif</a:t>
            </a:r>
          </a:p>
          <a:p>
            <a:endParaRPr lang="fr-FR" dirty="0"/>
          </a:p>
          <a:p>
            <a:r>
              <a:rPr lang="fr-FR" dirty="0"/>
              <a:t>Nécessité d’avoir des X homogènes</a:t>
            </a:r>
          </a:p>
          <a:p>
            <a:r>
              <a:rPr lang="fr-FR" dirty="0"/>
              <a:t>Difficulté en cas de classification non équilibrée</a:t>
            </a:r>
          </a:p>
          <a:p>
            <a:r>
              <a:rPr lang="fr-FR" dirty="0"/>
              <a:t>Sensible aux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33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4AC22-EB24-4F79-AD64-09653D04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/>
              <a:t>Forêt</a:t>
            </a:r>
            <a:r>
              <a:rPr lang="en-US" sz="2800" dirty="0"/>
              <a:t> </a:t>
            </a:r>
            <a:r>
              <a:rPr lang="en-US" sz="2800" dirty="0" err="1"/>
              <a:t>aléatoire</a:t>
            </a:r>
            <a:endParaRPr lang="en-US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114B8-5737-4B61-BE5E-339596C9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But </a:t>
            </a:r>
            <a:r>
              <a:rPr lang="en-US" sz="1600" dirty="0" err="1"/>
              <a:t>éviter</a:t>
            </a:r>
            <a:r>
              <a:rPr lang="en-US" sz="1600" dirty="0"/>
              <a:t> le sur </a:t>
            </a:r>
            <a:r>
              <a:rPr lang="en-US" sz="1600" dirty="0" err="1"/>
              <a:t>apprentissage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rajoutant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</a:t>
            </a:r>
            <a:r>
              <a:rPr lang="en-US" sz="1600" dirty="0" err="1"/>
              <a:t>dimensionaléatoire</a:t>
            </a:r>
            <a:r>
              <a:rPr lang="en-US" sz="1600" dirty="0"/>
              <a:t> aux </a:t>
            </a:r>
            <a:r>
              <a:rPr lang="en-US" sz="1600" dirty="0" err="1"/>
              <a:t>arbres</a:t>
            </a:r>
            <a:r>
              <a:rPr lang="en-US" sz="1600" dirty="0"/>
              <a:t> de </a:t>
            </a:r>
            <a:r>
              <a:rPr lang="en-US" sz="1600" dirty="0" err="1"/>
              <a:t>décisions</a:t>
            </a:r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4455EB-427F-4893-BE6F-FB567749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" r="4412" b="1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9119F-E744-4691-B69E-A8CECA8D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Forêt aléatoire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4CD4A-B9D2-4750-BF65-ED1FFE7A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bien avec des données de grande dimension</a:t>
            </a:r>
          </a:p>
          <a:p>
            <a:r>
              <a:rPr lang="fr-FR" dirty="0"/>
              <a:t>Effectue implicitement de la sélection de variables</a:t>
            </a:r>
          </a:p>
          <a:p>
            <a:r>
              <a:rPr lang="fr-FR" dirty="0"/>
              <a:t>Peu d’influence des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Généralement efficace</a:t>
            </a:r>
          </a:p>
          <a:p>
            <a:endParaRPr lang="fr-FR" dirty="0"/>
          </a:p>
          <a:p>
            <a:r>
              <a:rPr lang="fr-FR" dirty="0"/>
              <a:t>Computationnellement lourd</a:t>
            </a:r>
          </a:p>
          <a:p>
            <a:r>
              <a:rPr lang="fr-FR" dirty="0"/>
              <a:t>Black box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27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0AEE-8F86-4479-B20D-526A6162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Adaboost</a:t>
            </a:r>
            <a:endParaRPr lang="fr-FR" dirty="0"/>
          </a:p>
        </p:txBody>
      </p:sp>
      <p:pic>
        <p:nvPicPr>
          <p:cNvPr id="4098" name="Picture 2" descr="AdaBoost Gradient Boost">
            <a:extLst>
              <a:ext uri="{FF2B5EF4-FFF2-40B4-BE49-F238E27FC236}">
                <a16:creationId xmlns:a16="http://schemas.microsoft.com/office/drawing/2014/main" id="{CAE1B366-1E40-495B-AFF7-4F2D5F85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5" y="1841307"/>
            <a:ext cx="7400783" cy="416294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21072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8B6B0-9E87-4FA4-BB2E-D90AD989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8D49E6-F5B2-43F7-87BE-7DD7BC7A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Trouver l’hyperplan de séparation optimal qui sépare les deux classes en maximisant la distance au point le plus proche de chacune des classes (marge)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CCC3D3-4CFC-4760-A38C-D8B32D341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73" y="3041974"/>
            <a:ext cx="3143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04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EB66-9DCF-475A-9034-2E92E130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BA870-C5C3-4791-BC13-56F67795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Hyperplan : h(x) = b + a1x1 + · · · + anxn</a:t>
            </a:r>
          </a:p>
          <a:p>
            <a:r>
              <a:rPr lang="fr-FR" dirty="0"/>
              <a:t>Classification :</a:t>
            </a:r>
          </a:p>
          <a:p>
            <a:pPr lvl="1"/>
            <a:r>
              <a:rPr lang="fr-FR" dirty="0"/>
              <a:t>Si h(x) ≥ 0 alors la classe de y est 1</a:t>
            </a:r>
          </a:p>
          <a:p>
            <a:pPr lvl="1"/>
            <a:r>
              <a:rPr lang="fr-FR" dirty="0"/>
              <a:t>Sinon la classe de y est −1</a:t>
            </a:r>
          </a:p>
          <a:p>
            <a:pPr lvl="1"/>
            <a:r>
              <a:rPr lang="fr-FR" dirty="0"/>
              <a:t>Critère de séparation : y(</a:t>
            </a:r>
            <a:r>
              <a:rPr lang="fr-FR" dirty="0" err="1"/>
              <a:t>a^Tx</a:t>
            </a:r>
            <a:r>
              <a:rPr lang="fr-FR" dirty="0"/>
              <a:t> + b) ≥  0</a:t>
            </a:r>
          </a:p>
        </p:txBody>
      </p:sp>
    </p:spTree>
    <p:extLst>
      <p:ext uri="{BB962C8B-B14F-4D97-AF65-F5344CB8AC3E}">
        <p14:creationId xmlns:p14="http://schemas.microsoft.com/office/powerpoint/2010/main" val="2782940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D86B-D9FE-439D-9FDC-22627B4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83853-2B8A-4744-94A9-8D3B74B7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 : Trouver l’hyperplan de séparation optimal qui sépare les deux classes en maximisant la marge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168443-C242-4A80-B89A-D3BA4844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067" y="2726774"/>
            <a:ext cx="30670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03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4529C-F5CD-424A-9984-78E399E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11E12-C861-4F0F-BF49-EEFC5C79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problème n’est pas linéairement séparable, le modèle permet de transposé le problème dans une autre dimension afin d’avoir une séparation linéaire.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78EBD0-FE15-4147-AF77-057807F8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3236549"/>
            <a:ext cx="4829175" cy="1895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985437-C6FC-4127-BDF5-B9F75BD4E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64" y="3236549"/>
            <a:ext cx="3191393" cy="27641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4E3BCD-02DF-4BD7-831A-C1F712382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5625488"/>
            <a:ext cx="4486275" cy="9906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F8C4D2F-AE76-43DE-8DA6-FA0EA11B77E0}"/>
              </a:ext>
            </a:extLst>
          </p:cNvPr>
          <p:cNvCxnSpPr>
            <a:stCxn id="5" idx="2"/>
            <a:endCxn id="9" idx="1"/>
          </p:cNvCxnSpPr>
          <p:nvPr/>
        </p:nvCxnSpPr>
        <p:spPr>
          <a:xfrm>
            <a:off x="2819400" y="5132024"/>
            <a:ext cx="442912" cy="98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29537A8-DBEC-4276-A9B1-78B5762BF956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7748587" y="4618649"/>
            <a:ext cx="327577" cy="150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895C7-D451-4387-A05B-DE4B9FE3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E3334-AAC0-467A-8D77-402B923CE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Fonctionne bien en grande dimension</a:t>
            </a:r>
          </a:p>
          <a:p>
            <a:r>
              <a:rPr lang="fr-FR" dirty="0"/>
              <a:t>Fonctionne bien quand la séparation est claire</a:t>
            </a:r>
          </a:p>
          <a:p>
            <a:r>
              <a:rPr lang="fr-FR" dirty="0"/>
              <a:t>Efficient en terme de mémoire</a:t>
            </a:r>
          </a:p>
          <a:p>
            <a:endParaRPr lang="fr-FR" dirty="0"/>
          </a:p>
          <a:p>
            <a:r>
              <a:rPr lang="fr-FR" dirty="0"/>
              <a:t>Computation longue sur les grandes données</a:t>
            </a:r>
          </a:p>
          <a:p>
            <a:r>
              <a:rPr lang="fr-FR" dirty="0"/>
              <a:t>Difficulté si beaucoup de bruit</a:t>
            </a:r>
          </a:p>
          <a:p>
            <a:r>
              <a:rPr lang="fr-FR" dirty="0"/>
              <a:t>Ne donne pas une probabilité d’appartenir à une classe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2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récursif </a:t>
            </a:r>
          </a:p>
          <a:p>
            <a:endParaRPr lang="fr-FR" dirty="0"/>
          </a:p>
          <a:p>
            <a:r>
              <a:rPr lang="fr-FR" dirty="0"/>
              <a:t>Idée : Partitionner l’ ensemble des observations de manière optimale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172FD4-06B1-4989-9CF0-B13F09C3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144" y="3165959"/>
            <a:ext cx="7382264" cy="34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0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307F4-E313-4C6A-98E3-F4BEB4AE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1A3A2D-BAEC-4BEA-873F-824769BFA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2413794"/>
            <a:ext cx="4772025" cy="2695575"/>
          </a:xfrm>
        </p:spPr>
      </p:pic>
    </p:spTree>
    <p:extLst>
      <p:ext uri="{BB962C8B-B14F-4D97-AF65-F5344CB8AC3E}">
        <p14:creationId xmlns:p14="http://schemas.microsoft.com/office/powerpoint/2010/main" val="2406629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16743-28B8-406F-BB23-FEE4C907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déséquilibrée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EDC2F-FF09-4023-BC49-758D9926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Rééchantillonnage : over/</a:t>
            </a:r>
            <a:r>
              <a:rPr lang="fr-FR" dirty="0" err="1"/>
              <a:t>undersampling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Modifier le critère de performance</a:t>
            </a:r>
          </a:p>
          <a:p>
            <a:endParaRPr lang="fr-FR" dirty="0"/>
          </a:p>
          <a:p>
            <a:r>
              <a:rPr lang="fr-FR" dirty="0"/>
              <a:t>Générer des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77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F66EF-DCDF-4045-8681-75606C6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00391-FF43-48E9-B125-A4AFAA06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8B3FC0-1AF5-4287-A899-3F9260C6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38" y="1094825"/>
            <a:ext cx="9210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F3ADA-D90A-4B3F-AF9B-97D3BDAB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C7E18D-B143-44D2-96C5-895A4871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9FCBE5-9E7D-427F-BFBD-B2747D9E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928687"/>
            <a:ext cx="9401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92DC-D198-46BD-9C6E-91AD6D13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7FF9A-9142-4F8B-A014-E867777C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C392A8-E5F5-42A6-BAC5-431ED034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100137"/>
            <a:ext cx="95535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3957A-C9FD-4C76-822F-A988A7E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320F5-AB39-40B7-9170-FAA0ED95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FD5434-21D2-4E9E-8B5E-D1C9FA35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047750"/>
            <a:ext cx="9972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de l’arbre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algorithme existe : exemple ID3 C4.5, </a:t>
            </a:r>
            <a:r>
              <a:rPr lang="fr-FR" dirty="0" err="1"/>
              <a:t>cart</a:t>
            </a:r>
            <a:endParaRPr lang="fr-FR" dirty="0"/>
          </a:p>
          <a:p>
            <a:endParaRPr lang="fr-FR" dirty="0"/>
          </a:p>
          <a:p>
            <a:r>
              <a:rPr lang="fr-FR" dirty="0"/>
              <a:t>S : ensemble d’exemples</a:t>
            </a:r>
          </a:p>
          <a:p>
            <a:r>
              <a:rPr lang="fr-FR" dirty="0"/>
              <a:t>L : Liste des attributs non encore utilisés</a:t>
            </a:r>
          </a:p>
          <a:p>
            <a:endParaRPr lang="fr-FR" dirty="0"/>
          </a:p>
          <a:p>
            <a:pPr lvl="1"/>
            <a:r>
              <a:rPr lang="fr-FR" dirty="0"/>
              <a:t>1/ Si tous les exemples sont de la même classe, créer une feuille</a:t>
            </a:r>
          </a:p>
          <a:p>
            <a:pPr lvl="1"/>
            <a:r>
              <a:rPr lang="fr-FR" dirty="0"/>
              <a:t>2/ Trouver le meilleur attribut dans L : A, qui sépare le mieux les données</a:t>
            </a:r>
          </a:p>
        </p:txBody>
      </p:sp>
    </p:spTree>
    <p:extLst>
      <p:ext uri="{BB962C8B-B14F-4D97-AF65-F5344CB8AC3E}">
        <p14:creationId xmlns:p14="http://schemas.microsoft.com/office/powerpoint/2010/main" val="413398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AB8A9DD26674D9E194F155E65A7AA" ma:contentTypeVersion="4" ma:contentTypeDescription="Crée un document." ma:contentTypeScope="" ma:versionID="76c77233e17be6a8c42260dbeb134127">
  <xsd:schema xmlns:xsd="http://www.w3.org/2001/XMLSchema" xmlns:xs="http://www.w3.org/2001/XMLSchema" xmlns:p="http://schemas.microsoft.com/office/2006/metadata/properties" xmlns:ns3="e1f1a529-2215-4aab-bb27-b3a69f90f778" targetNamespace="http://schemas.microsoft.com/office/2006/metadata/properties" ma:root="true" ma:fieldsID="eb12cd8abb248e97edf637bc2a072625" ns3:_="">
    <xsd:import namespace="e1f1a529-2215-4aab-bb27-b3a69f90f7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1a529-2215-4aab-bb27-b3a69f90f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ABEC70-FCAA-43C7-BD50-A4EFCFFFFF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F7FDC-90F4-4F15-ACDB-0D343AAB2C0B}">
  <ds:schemaRefs>
    <ds:schemaRef ds:uri="e1f1a529-2215-4aab-bb27-b3a69f90f778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9FDA592-A9C1-44DB-BC8E-37F651D6B9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1a529-2215-4aab-bb27-b3a69f90f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762</TotalTime>
  <Words>1021</Words>
  <Application>Microsoft Office PowerPoint</Application>
  <PresentationFormat>Grand écran</PresentationFormat>
  <Paragraphs>193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Calisto MT</vt:lpstr>
      <vt:lpstr>Cambria Math</vt:lpstr>
      <vt:lpstr>Wingdings 2</vt:lpstr>
      <vt:lpstr>Ardoise</vt:lpstr>
      <vt:lpstr>Algorithme  Machine Learning</vt:lpstr>
      <vt:lpstr>Arbre de décision</vt:lpstr>
      <vt:lpstr>Arbre de décision</vt:lpstr>
      <vt:lpstr>Arbre de décision</vt:lpstr>
      <vt:lpstr>Présentation PowerPoint</vt:lpstr>
      <vt:lpstr>Présentation PowerPoint</vt:lpstr>
      <vt:lpstr>Présentation PowerPoint</vt:lpstr>
      <vt:lpstr>Présentation PowerPoint</vt:lpstr>
      <vt:lpstr>Construction de l’arbre</vt:lpstr>
      <vt:lpstr>Construction de l’arbre</vt:lpstr>
      <vt:lpstr>Arbre de décision</vt:lpstr>
      <vt:lpstr>Arbre de décision</vt:lpstr>
      <vt:lpstr>Arbre de décision</vt:lpstr>
      <vt:lpstr>Régression logistique</vt:lpstr>
      <vt:lpstr>Présentation PowerPoint</vt:lpstr>
      <vt:lpstr>Arbres de décision</vt:lpstr>
      <vt:lpstr>Élagage</vt:lpstr>
      <vt:lpstr>Présentation PowerPoint</vt:lpstr>
      <vt:lpstr>Régression linéaire</vt:lpstr>
      <vt:lpstr>Régression pénalisée</vt:lpstr>
      <vt:lpstr>Régression pénalisée</vt:lpstr>
      <vt:lpstr>Classificateur Bayésien</vt:lpstr>
      <vt:lpstr>Présentation PowerPoint</vt:lpstr>
      <vt:lpstr>Présentation PowerPoint</vt:lpstr>
      <vt:lpstr>Présentation PowerPoint</vt:lpstr>
      <vt:lpstr>Présentation PowerPoint</vt:lpstr>
      <vt:lpstr>Classificateur Bayésien</vt:lpstr>
      <vt:lpstr>K plus proches voisins</vt:lpstr>
      <vt:lpstr>Présentation PowerPoint</vt:lpstr>
      <vt:lpstr>K plus proches voisins</vt:lpstr>
      <vt:lpstr>K plus proches voisins</vt:lpstr>
      <vt:lpstr>Forêt aléatoire</vt:lpstr>
      <vt:lpstr>Forêt aléatoire</vt:lpstr>
      <vt:lpstr>Adaboost</vt:lpstr>
      <vt:lpstr>SVM</vt:lpstr>
      <vt:lpstr>SVM</vt:lpstr>
      <vt:lpstr>SVM</vt:lpstr>
      <vt:lpstr>SVM</vt:lpstr>
      <vt:lpstr>SVM</vt:lpstr>
      <vt:lpstr>Grid Search</vt:lpstr>
      <vt:lpstr>Classification déséquilibrée</vt:lpstr>
    </vt:vector>
  </TitlesOfParts>
  <Company>HUS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 Machine learning</dc:title>
  <dc:creator>FABACHER Thibaut</dc:creator>
  <cp:lastModifiedBy>Thibaut FABACHER</cp:lastModifiedBy>
  <cp:revision>21</cp:revision>
  <dcterms:created xsi:type="dcterms:W3CDTF">2022-02-01T08:57:53Z</dcterms:created>
  <dcterms:modified xsi:type="dcterms:W3CDTF">2022-02-02T14:34:59Z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0x0101002E5AB8A9DD26674D9E194F155E65A7AA</vt:lpwstr>
  </property>
</Properties>
</file>