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64"/>
  </p:notesMasterIdLst>
  <p:sldIdLst>
    <p:sldId id="256" r:id="rId5"/>
    <p:sldId id="257" r:id="rId6"/>
    <p:sldId id="273" r:id="rId7"/>
    <p:sldId id="328" r:id="rId8"/>
    <p:sldId id="327" r:id="rId9"/>
    <p:sldId id="258" r:id="rId10"/>
    <p:sldId id="261" r:id="rId11"/>
    <p:sldId id="260" r:id="rId12"/>
    <p:sldId id="262" r:id="rId13"/>
    <p:sldId id="329" r:id="rId14"/>
    <p:sldId id="263" r:id="rId15"/>
    <p:sldId id="264" r:id="rId16"/>
    <p:sldId id="265" r:id="rId17"/>
    <p:sldId id="330" r:id="rId18"/>
    <p:sldId id="274" r:id="rId19"/>
    <p:sldId id="334" r:id="rId20"/>
    <p:sldId id="335" r:id="rId21"/>
    <p:sldId id="336" r:id="rId22"/>
    <p:sldId id="338" r:id="rId23"/>
    <p:sldId id="339" r:id="rId24"/>
    <p:sldId id="464" r:id="rId25"/>
    <p:sldId id="340" r:id="rId26"/>
    <p:sldId id="279" r:id="rId27"/>
    <p:sldId id="280" r:id="rId28"/>
    <p:sldId id="281" r:id="rId29"/>
    <p:sldId id="282" r:id="rId30"/>
    <p:sldId id="341" r:id="rId31"/>
    <p:sldId id="283" r:id="rId32"/>
    <p:sldId id="342" r:id="rId33"/>
    <p:sldId id="344" r:id="rId34"/>
    <p:sldId id="275" r:id="rId35"/>
    <p:sldId id="526" r:id="rId36"/>
    <p:sldId id="497" r:id="rId37"/>
    <p:sldId id="345" r:id="rId38"/>
    <p:sldId id="498" r:id="rId39"/>
    <p:sldId id="346" r:id="rId40"/>
    <p:sldId id="347" r:id="rId41"/>
    <p:sldId id="494" r:id="rId42"/>
    <p:sldId id="499" r:id="rId43"/>
    <p:sldId id="501" r:id="rId44"/>
    <p:sldId id="502" r:id="rId45"/>
    <p:sldId id="503" r:id="rId46"/>
    <p:sldId id="504" r:id="rId47"/>
    <p:sldId id="505" r:id="rId48"/>
    <p:sldId id="506" r:id="rId49"/>
    <p:sldId id="350" r:id="rId50"/>
    <p:sldId id="349" r:id="rId51"/>
    <p:sldId id="460" r:id="rId52"/>
    <p:sldId id="507" r:id="rId53"/>
    <p:sldId id="508" r:id="rId54"/>
    <p:sldId id="509" r:id="rId55"/>
    <p:sldId id="308" r:id="rId56"/>
    <p:sldId id="309" r:id="rId57"/>
    <p:sldId id="469" r:id="rId58"/>
    <p:sldId id="470" r:id="rId59"/>
    <p:sldId id="471" r:id="rId60"/>
    <p:sldId id="353" r:id="rId61"/>
    <p:sldId id="310" r:id="rId62"/>
    <p:sldId id="528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3ED12-095C-4E53-B6DC-B5CFA45F4300}" type="datetimeFigureOut">
              <a:rPr lang="fr-FR" smtClean="0"/>
              <a:pPr/>
              <a:t>15/09/2021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CE746-89CD-42F1-891C-E28A53DFB3A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6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4F56D3-6EB8-4CAB-81B4-43C312F9DEEA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278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DA10-6AE4-411F-B1DA-F9222CB07B7B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4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23C9-78AB-4171-ADF4-D30F09F58C49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E07A-3402-4895-A38A-6CF4DC7EC5DD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A8F535-E4C5-4CB8-A284-9951E07683D1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0580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5700-BA8F-414E-B924-DFC7BE821C93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7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518E-F28B-4BEC-98F6-FAD932C6908B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56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7766-A9EF-4708-A6B0-B0A8CF209DEF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21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2393-2CC2-41C8-9825-4738A30704CA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78D1E7-4781-4D15-9255-00A529FE0978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70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A90483-393E-4313-B34E-8BD136FA35B2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8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3FD88EF-2C75-4E02-AA22-B12FFF3D0464}" type="datetime1">
              <a:rPr lang="fr-FR" smtClean="0"/>
              <a:pPr/>
              <a:t>15/09/2021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22E9921-34BC-4D64-B88B-0B3476116E7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9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Description des données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4005064"/>
            <a:ext cx="7088832" cy="1703040"/>
          </a:xfrm>
        </p:spPr>
        <p:txBody>
          <a:bodyPr/>
          <a:lstStyle/>
          <a:p>
            <a:r>
              <a:rPr lang="fr-FR" dirty="0"/>
              <a:t>Thibaut FABACHER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variabilité</a:t>
            </a:r>
          </a:p>
        </p:txBody>
      </p:sp>
      <p:sp>
        <p:nvSpPr>
          <p:cNvPr id="4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Phénomène de dispersion	</a:t>
            </a:r>
          </a:p>
          <a:p>
            <a:r>
              <a:rPr lang="fr-FR"/>
              <a:t>Indique la dispersion autour de la moyenne</a:t>
            </a:r>
          </a:p>
          <a:p>
            <a:endParaRPr lang="fr-FR"/>
          </a:p>
          <a:p>
            <a:r>
              <a:rPr lang="fr-FR"/>
              <a:t>Plus elle est grande, moins bonne est la précision</a:t>
            </a:r>
          </a:p>
          <a:p>
            <a:endParaRPr lang="fr-FR"/>
          </a:p>
          <a:p>
            <a:r>
              <a:rPr lang="fr-FR"/>
              <a:t>Information </a:t>
            </a:r>
            <a:r>
              <a:rPr lang="fr-FR" b="1" u="sng">
                <a:solidFill>
                  <a:srgbClr val="0070C0"/>
                </a:solidFill>
              </a:rPr>
              <a:t>complémentaire</a:t>
            </a:r>
            <a:r>
              <a:rPr lang="fr-FR">
                <a:solidFill>
                  <a:srgbClr val="0070C0"/>
                </a:solidFill>
              </a:rPr>
              <a:t> </a:t>
            </a:r>
            <a:r>
              <a:rPr lang="fr-FR"/>
              <a:t>à la moyenne</a:t>
            </a:r>
          </a:p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 lycée : la variance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Variabilité = variance</a:t>
            </a:r>
            <a:endParaRPr lang="en-US">
              <a:cs typeface="Lucida Sans Unicode"/>
            </a:endParaRPr>
          </a:p>
          <a:p>
            <a:endParaRPr lang="fr-FR"/>
          </a:p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276872"/>
            <a:ext cx="3619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539552" y="3068960"/>
            <a:ext cx="8229600" cy="867552"/>
          </a:xfrm>
          <a:prstGeom prst="rect">
            <a:avLst/>
          </a:prstGeom>
        </p:spPr>
        <p:txBody>
          <a:bodyPr vert="horz" lIns="91440" tIns="45720" rIns="91440" bIns="45720" anchor="t">
            <a:normAutofit fontScale="92500" lnSpcReduction="10000"/>
          </a:bodyPr>
          <a:lstStyle/>
          <a:p>
            <a:pPr marL="567055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 noProof="0"/>
              <a:t>La variabilité se traduit également par </a:t>
            </a:r>
            <a:endParaRPr lang="en-US"/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fr-FR" sz="2700" b="1" noProof="0"/>
              <a:t>l’écart-type</a:t>
            </a:r>
            <a:endParaRPr kumimoji="0" lang="fr-FR" sz="27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2736304" cy="64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37578" y="71080"/>
            <a:ext cx="7200900" cy="1485900"/>
          </a:xfrm>
        </p:spPr>
        <p:txBody>
          <a:bodyPr>
            <a:normAutofit/>
          </a:bodyPr>
          <a:lstStyle/>
          <a:p>
            <a:r>
              <a:rPr lang="fr-FR" dirty="0"/>
              <a:t>La variance : Un outil fondamental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/>
          <a:lstStyle/>
          <a:p>
            <a:r>
              <a:rPr lang="fr-FR" dirty="0"/>
              <a:t>Permet d’effectuer des     </a:t>
            </a:r>
            <a:r>
              <a:rPr lang="fr-FR" b="1" u="sng" dirty="0"/>
              <a:t>Comparaisons</a:t>
            </a:r>
          </a:p>
          <a:p>
            <a:pPr algn="ctr">
              <a:buNone/>
            </a:pPr>
            <a:endParaRPr lang="fr-FR" b="1" u="sng" dirty="0"/>
          </a:p>
          <a:p>
            <a:pPr algn="ctr">
              <a:buNone/>
            </a:pPr>
            <a:endParaRPr lang="fr-FR" b="1" u="sng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 t="13022" r="2153" b="17131"/>
          <a:stretch>
            <a:fillRect/>
          </a:stretch>
        </p:blipFill>
        <p:spPr bwMode="auto">
          <a:xfrm>
            <a:off x="1979712" y="1844824"/>
            <a:ext cx="6120680" cy="4361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9013" r="1111" b="16939"/>
          <a:stretch/>
        </p:blipFill>
        <p:spPr bwMode="auto">
          <a:xfrm>
            <a:off x="1313883" y="1017345"/>
            <a:ext cx="7272808" cy="5436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variance : Un outil fondamental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Comparer deux variables</a:t>
            </a:r>
            <a:endParaRPr lang="en-US"/>
          </a:p>
          <a:p>
            <a:pPr indent="-255905">
              <a:buFont typeface="Arial"/>
              <a:buChar char="•"/>
            </a:pPr>
            <a:r>
              <a:rPr lang="fr-FR"/>
              <a:t>Comparer deux traitements </a:t>
            </a:r>
            <a:endParaRPr lang="fr-FR">
              <a:cs typeface="Lucida Sans Unicode"/>
            </a:endParaRPr>
          </a:p>
          <a:p>
            <a:pPr marL="109855" indent="0">
              <a:buNone/>
            </a:pPr>
            <a:r>
              <a:rPr lang="fr-FR"/>
              <a:t>…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Montrer qu’un traitement est meilleur.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Mettre en avant un effet thérapeutique.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  <a:p>
            <a:pPr>
              <a:buNone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914400" y="5035863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2699792" y="4653136"/>
            <a:ext cx="5976664" cy="1728192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567055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endParaRPr lang="fr-FR" sz="2700" b="1" dirty="0"/>
          </a:p>
          <a:p>
            <a:pPr marL="567055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 b="1" dirty="0"/>
              <a:t>La moyenne ne suffit pas pour conclure. La variance est un indicateur indispensable !</a:t>
            </a:r>
            <a:endParaRPr lang="en-US" dirty="0"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Population &amp; Echantillon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population complète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 lnSpcReduction="10000"/>
          </a:bodyPr>
          <a:lstStyle/>
          <a:p>
            <a:pPr indent="-255905">
              <a:buFont typeface="Arial"/>
              <a:buChar char="•"/>
            </a:pPr>
            <a:r>
              <a:rPr lang="fr-FR" dirty="0"/>
              <a:t>Dans l’idéal, les comparaisons sont effectuées sur la population </a:t>
            </a:r>
            <a:r>
              <a:rPr lang="fr-FR" b="1" u="sng" dirty="0"/>
              <a:t>TOTALE</a:t>
            </a:r>
            <a:endParaRPr lang="en-US" dirty="0"/>
          </a:p>
          <a:p>
            <a:endParaRPr lang="fr-FR" b="1" u="sng" dirty="0"/>
          </a:p>
          <a:p>
            <a:pPr indent="-255905">
              <a:buFont typeface="Arial"/>
              <a:buChar char="•"/>
            </a:pPr>
            <a:r>
              <a:rPr lang="fr-FR" b="1" u="sng" dirty="0"/>
              <a:t>Problème:</a:t>
            </a:r>
            <a:r>
              <a:rPr lang="fr-FR" dirty="0"/>
              <a:t> Impossible de connaître TOUS les patients </a:t>
            </a:r>
            <a:endParaRPr lang="fr-FR" dirty="0">
              <a:cs typeface="Lucida Sans Unicode"/>
            </a:endParaRPr>
          </a:p>
          <a:p>
            <a:pPr lvl="3">
              <a:buFont typeface="Arial"/>
              <a:buChar char="•"/>
            </a:pPr>
            <a:r>
              <a:rPr lang="fr-FR" dirty="0"/>
              <a:t>( Relever la tension de tous les patients atteints d’un cancer du poumon dans le monde….)</a:t>
            </a:r>
            <a:endParaRPr lang="fr-FR" dirty="0">
              <a:cs typeface="Lucida Sans Unicode"/>
            </a:endParaRPr>
          </a:p>
          <a:p>
            <a:endParaRPr lang="fr-FR" b="1" u="sng" dirty="0"/>
          </a:p>
          <a:p>
            <a:endParaRPr lang="fr-FR" b="1" u="sng" dirty="0"/>
          </a:p>
          <a:p>
            <a:pPr lvl="8"/>
            <a:endParaRPr lang="fr-FR" sz="2800" b="1" u="sng" dirty="0"/>
          </a:p>
          <a:p>
            <a:pPr lvl="3">
              <a:buFont typeface="Arial"/>
              <a:buChar char="•"/>
            </a:pPr>
            <a:r>
              <a:rPr lang="fr-FR" sz="3200" b="1" u="sng" dirty="0"/>
              <a:t>Échantillon</a:t>
            </a:r>
            <a:endParaRPr lang="fr-FR" sz="3200" b="1" u="sng" dirty="0">
              <a:cs typeface="Lucida Sans Unicode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Flèche droite 3"/>
          <p:cNvSpPr/>
          <p:nvPr/>
        </p:nvSpPr>
        <p:spPr>
          <a:xfrm>
            <a:off x="1043608" y="5373216"/>
            <a:ext cx="129614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9258"/>
          <a:stretch/>
        </p:blipFill>
        <p:spPr bwMode="auto">
          <a:xfrm>
            <a:off x="5473339" y="4264268"/>
            <a:ext cx="3567756" cy="246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7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L’échantillon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Le plus grand possible	!!!</a:t>
            </a:r>
          </a:p>
          <a:p>
            <a:pPr marL="109728" indent="0">
              <a:buNone/>
            </a:pPr>
            <a:r>
              <a:rPr lang="fr-FR"/>
              <a:t>	</a:t>
            </a:r>
          </a:p>
          <a:p>
            <a:r>
              <a:rPr lang="fr-FR"/>
              <a:t>La précision des estimations augmente avec la taille d’échantillon.</a:t>
            </a:r>
          </a:p>
          <a:p>
            <a:endParaRPr lang="fr-FR"/>
          </a:p>
          <a:p>
            <a:r>
              <a:rPr lang="fr-FR"/>
              <a:t>Exemple: </a:t>
            </a:r>
          </a:p>
          <a:p>
            <a:pPr marL="109728" indent="0">
              <a:buNone/>
            </a:pPr>
            <a:r>
              <a:rPr lang="fr-FR" sz="2400" i="1"/>
              <a:t>Connaître le taux de vote pour un candidat aux présidentielles en interrogeant:</a:t>
            </a:r>
          </a:p>
          <a:p>
            <a:pPr lvl="1"/>
            <a:r>
              <a:rPr lang="fr-FR"/>
              <a:t>4 	personnes ?</a:t>
            </a:r>
          </a:p>
          <a:p>
            <a:pPr lvl="1"/>
            <a:r>
              <a:rPr lang="fr-FR"/>
              <a:t>4590 personnes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3074" name="Picture 2" descr="http://www.ceze-canoe.com/images/grou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60" y="-35510"/>
            <a:ext cx="2552801" cy="234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9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L’échantillon 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Doit être représentatif de la population</a:t>
            </a:r>
          </a:p>
          <a:p>
            <a:pPr marL="109728" indent="0">
              <a:buNone/>
            </a:pPr>
            <a:r>
              <a:rPr lang="fr-FR"/>
              <a:t>	-&gt; Éviter les problèmes de </a:t>
            </a:r>
            <a:r>
              <a:rPr lang="fr-FR" b="1" i="1" u="sng">
                <a:solidFill>
                  <a:srgbClr val="0070C0"/>
                </a:solidFill>
              </a:rPr>
              <a:t>biais</a:t>
            </a:r>
          </a:p>
          <a:p>
            <a:pPr marL="109728" indent="0">
              <a:buNone/>
            </a:pPr>
            <a:endParaRPr lang="fr-FR"/>
          </a:p>
          <a:p>
            <a:r>
              <a:rPr lang="fr-FR"/>
              <a:t>Choisis </a:t>
            </a:r>
            <a:r>
              <a:rPr lang="fr-FR" b="1" i="1" u="sng">
                <a:solidFill>
                  <a:srgbClr val="0070C0"/>
                </a:solidFill>
              </a:rPr>
              <a:t>aléatoirement</a:t>
            </a:r>
          </a:p>
          <a:p>
            <a:endParaRPr lang="fr-FR"/>
          </a:p>
          <a:p>
            <a:r>
              <a:rPr lang="fr-FR"/>
              <a:t>Patients comparables </a:t>
            </a:r>
          </a:p>
          <a:p>
            <a:pPr lvl="2"/>
            <a:r>
              <a:rPr lang="fr-FR"/>
              <a:t>Évaluer l’impact du tabac sur le Cancer du poumon, Comparer adultes entre eux…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7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17" y="2757686"/>
            <a:ext cx="6972054" cy="338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puissance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Puissance d’un test, d’une conclusion</a:t>
            </a:r>
            <a:endParaRPr lang="en-US">
              <a:cs typeface="Lucida Sans Unicode"/>
            </a:endParaRPr>
          </a:p>
          <a:p>
            <a:pPr indent="-255905"/>
            <a:endParaRPr lang="fr-FR">
              <a:cs typeface="Lucida Sans Unicode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3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8" t="6702" r="12630" b="6976"/>
          <a:stretch/>
        </p:blipFill>
        <p:spPr bwMode="auto">
          <a:xfrm>
            <a:off x="5796136" y="3245781"/>
            <a:ext cx="3228620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/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Rappels &amp; notion de variabilité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Population – Echantillon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Statistiques descriptives 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L’échantillon : Problèmes usuels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Données manquantes : Non relevées, perdues, patient absent</a:t>
            </a:r>
            <a:endParaRPr lang="en-US"/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Conséquences :</a:t>
            </a:r>
            <a:endParaRPr lang="fr-FR">
              <a:cs typeface="Lucida Sans Unicode"/>
            </a:endParaRPr>
          </a:p>
          <a:p>
            <a:pPr lvl="1"/>
            <a:r>
              <a:rPr lang="fr-FR"/>
              <a:t>Coût</a:t>
            </a:r>
          </a:p>
          <a:p>
            <a:pPr lvl="1"/>
            <a:r>
              <a:rPr lang="fr-FR"/>
              <a:t>Temps</a:t>
            </a:r>
          </a:p>
          <a:p>
            <a:pPr lvl="1"/>
            <a:r>
              <a:rPr lang="fr-FR"/>
              <a:t>Demandes d’augmentation auprès des autorités de santé…</a:t>
            </a:r>
          </a:p>
          <a:p>
            <a:pPr lvl="1"/>
            <a:r>
              <a:rPr lang="fr-FR"/>
              <a:t>Etc..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5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erreurs d’échantillonnage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9" y="1506484"/>
            <a:ext cx="8100392" cy="485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56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L’échantillon, un représentant de la population</a:t>
            </a:r>
            <a:endParaRPr lang="en-US"/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Savoir à l’avance quelle est la précision souhaitée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Prévoir les coûts</a:t>
            </a:r>
            <a:endParaRPr lang="fr-FR">
              <a:cs typeface="Lucida Sans Unicode"/>
            </a:endParaRPr>
          </a:p>
          <a:p>
            <a:endParaRPr lang="fr-FR"/>
          </a:p>
          <a:p>
            <a:pPr indent="-255905">
              <a:buFont typeface="Arial"/>
              <a:buChar char="•"/>
            </a:pPr>
            <a:r>
              <a:rPr lang="fr-FR"/>
              <a:t>Attention aux données manquantes</a:t>
            </a:r>
            <a:endParaRPr lang="fr-FR">
              <a:cs typeface="Lucida Sans Unicod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2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Variables quantitatives et qualitatives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2800"/>
              <a:t>Exemple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15616" y="764704"/>
            <a:ext cx="8229600" cy="5616624"/>
          </a:xfrm>
        </p:spPr>
        <p:txBody>
          <a:bodyPr>
            <a:normAutofit fontScale="47500" lnSpcReduction="20000"/>
          </a:bodyPr>
          <a:lstStyle/>
          <a:p>
            <a:r>
              <a:rPr lang="fr-FR" sz="3600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cap="all" dirty="0"/>
              <a:t> </a:t>
            </a:r>
            <a:r>
              <a:rPr lang="fr-FR" sz="3600" dirty="0"/>
              <a:t>Date de la visite	   </a:t>
            </a:r>
            <a:r>
              <a:rPr lang="fr-FR" sz="3600" dirty="0" err="1"/>
              <a:t>l___l___l</a:t>
            </a:r>
            <a:r>
              <a:rPr lang="fr-FR" sz="3600" dirty="0"/>
              <a:t>   </a:t>
            </a:r>
            <a:r>
              <a:rPr lang="fr-FR" sz="3600" dirty="0" err="1"/>
              <a:t>l___l___l</a:t>
            </a:r>
            <a:r>
              <a:rPr lang="fr-FR" sz="3600" dirty="0"/>
              <a:t>   </a:t>
            </a:r>
            <a:r>
              <a:rPr lang="fr-FR" sz="3600" dirty="0" err="1"/>
              <a:t>l___l___l___l___l</a:t>
            </a:r>
            <a:endParaRPr lang="fr-FR" sz="3600" dirty="0"/>
          </a:p>
          <a:p>
            <a:r>
              <a:rPr lang="fr-FR" sz="3600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 Age :  	|__|__| ans</a:t>
            </a:r>
          </a:p>
          <a:p>
            <a:r>
              <a:rPr lang="fr-FR" sz="3600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cap="all" dirty="0"/>
              <a:t> </a:t>
            </a:r>
            <a:r>
              <a:rPr lang="fr-FR" sz="3600" dirty="0"/>
              <a:t>Poids :   </a:t>
            </a:r>
            <a:r>
              <a:rPr lang="fr-FR" sz="3600" dirty="0" err="1"/>
              <a:t>l___l___l___l</a:t>
            </a:r>
            <a:r>
              <a:rPr lang="fr-FR" sz="3600" dirty="0"/>
              <a:t>,|__| kg</a:t>
            </a:r>
          </a:p>
          <a:p>
            <a:r>
              <a:rPr lang="fr-FR" sz="3600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cap="all" dirty="0"/>
              <a:t> </a:t>
            </a:r>
            <a:r>
              <a:rPr lang="fr-FR" sz="3600" dirty="0"/>
              <a:t>Taille :   </a:t>
            </a:r>
            <a:r>
              <a:rPr lang="fr-FR" sz="3600" dirty="0" err="1"/>
              <a:t>l___l___l___l</a:t>
            </a:r>
            <a:r>
              <a:rPr lang="fr-FR" sz="3600" dirty="0"/>
              <a:t> cm</a:t>
            </a:r>
          </a:p>
          <a:p>
            <a:r>
              <a:rPr lang="fr-FR" sz="3600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 Tension Artérielle : |__|__|__|/|__|__|__| </a:t>
            </a:r>
            <a:r>
              <a:rPr lang="fr-FR" sz="3600" dirty="0" err="1"/>
              <a:t>mmHg</a:t>
            </a:r>
            <a:r>
              <a:rPr lang="fr-FR" sz="3600" dirty="0"/>
              <a:t>    </a:t>
            </a:r>
          </a:p>
          <a:p>
            <a:r>
              <a:rPr lang="fr-FR" sz="3600" cap="all" dirty="0"/>
              <a:t>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 Fréquence cardiaque :   |__|__|__| bpm          </a:t>
            </a:r>
          </a:p>
          <a:p>
            <a:r>
              <a:rPr lang="fr-FR" sz="3600" dirty="0"/>
              <a:t>    	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 Fréquence respiratoire : |__|__| cycle mn</a:t>
            </a:r>
          </a:p>
          <a:p>
            <a:r>
              <a:rPr lang="fr-FR" sz="3600" dirty="0"/>
              <a:t>       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 ASA :       1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   2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   3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  4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   5 </a:t>
            </a:r>
            <a:r>
              <a:rPr lang="fr-FR" sz="3600" dirty="0">
                <a:sym typeface="Monotype Sorts"/>
              </a:rPr>
              <a:t></a:t>
            </a:r>
            <a:endParaRPr lang="fr-FR" sz="3600" dirty="0"/>
          </a:p>
          <a:p>
            <a:r>
              <a:rPr lang="fr-FR" sz="3600" dirty="0"/>
              <a:t>       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Tabagisme actif :         OUI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       NON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</a:t>
            </a:r>
          </a:p>
          <a:p>
            <a:r>
              <a:rPr lang="fr-FR" sz="3600" dirty="0"/>
              <a:t>                                             Nombre de paquet années :    </a:t>
            </a:r>
            <a:r>
              <a:rPr lang="fr-FR" sz="3600" dirty="0" err="1"/>
              <a:t>l___l___l___l</a:t>
            </a:r>
            <a:endParaRPr lang="fr-FR" sz="3600" dirty="0"/>
          </a:p>
          <a:p>
            <a:r>
              <a:rPr lang="fr-FR" sz="3600" dirty="0"/>
              <a:t>       </a:t>
            </a:r>
            <a:r>
              <a:rPr lang="fr-FR" sz="3600" cap="all" dirty="0">
                <a:sym typeface="Wingdings"/>
              </a:rPr>
              <a:t></a:t>
            </a:r>
            <a:r>
              <a:rPr lang="fr-FR" sz="3600" dirty="0"/>
              <a:t>Les explications suivantes ont-elles été données lors de la consultation   d’anesthésie (48h avant au minimum) :</a:t>
            </a:r>
          </a:p>
          <a:p>
            <a:pPr lvl="0"/>
            <a:r>
              <a:rPr lang="fr-FR" sz="3600" dirty="0"/>
              <a:t>Fonctionnement de la pompe d’analgésie autocontrôlée     OUI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NON </a:t>
            </a:r>
            <a:r>
              <a:rPr lang="fr-FR" sz="3600" dirty="0">
                <a:sym typeface="Monotype Sorts"/>
              </a:rPr>
              <a:t></a:t>
            </a:r>
            <a:endParaRPr lang="fr-FR" sz="3600" dirty="0"/>
          </a:p>
          <a:p>
            <a:pPr marL="0" indent="0">
              <a:buNone/>
            </a:pPr>
            <a:endParaRPr lang="fr-FR" sz="3600" dirty="0"/>
          </a:p>
          <a:p>
            <a:pPr lvl="0"/>
            <a:r>
              <a:rPr lang="fr-FR" sz="3600" dirty="0"/>
              <a:t>Utilisation de l’EVA de la douleur à l’aide d’une réglette      OUI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  NON </a:t>
            </a:r>
            <a:r>
              <a:rPr lang="fr-FR" sz="3600" dirty="0">
                <a:sym typeface="Monotype Sorts"/>
              </a:rPr>
              <a:t></a:t>
            </a:r>
            <a:r>
              <a:rPr lang="fr-FR" sz="3600" dirty="0"/>
              <a:t> 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quantitative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Variable qu’il est possible de quantifier, de mesurer.</a:t>
            </a:r>
          </a:p>
          <a:p>
            <a:endParaRPr lang="fr-FR"/>
          </a:p>
          <a:p>
            <a:r>
              <a:rPr lang="fr-FR"/>
              <a:t>Existe en deux formats:</a:t>
            </a:r>
          </a:p>
          <a:p>
            <a:pPr lvl="1"/>
            <a:r>
              <a:rPr lang="fr-FR"/>
              <a:t>Continues:	 12.4, 	8.765, </a:t>
            </a:r>
          </a:p>
          <a:p>
            <a:pPr lvl="8"/>
            <a:r>
              <a:rPr lang="fr-FR"/>
              <a:t>( Taille, Pression artérielle etc…)</a:t>
            </a:r>
          </a:p>
          <a:p>
            <a:pPr lvl="1"/>
            <a:r>
              <a:rPr lang="fr-FR"/>
              <a:t>Discrètes :	 2,   8 ,   14,   165</a:t>
            </a:r>
          </a:p>
          <a:p>
            <a:pPr lvl="8"/>
            <a:r>
              <a:rPr lang="fr-FR"/>
              <a:t>( Nombre de lésions, rechutes, accouchements, etc..)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Variable qualitative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Variable non </a:t>
            </a:r>
            <a:r>
              <a:rPr lang="fr-FR" b="1" u="sng"/>
              <a:t>dénombrable</a:t>
            </a:r>
          </a:p>
          <a:p>
            <a:endParaRPr lang="fr-FR"/>
          </a:p>
          <a:p>
            <a:r>
              <a:rPr lang="fr-FR"/>
              <a:t>Les niveaux de la variable sont appelés </a:t>
            </a:r>
            <a:r>
              <a:rPr lang="fr-FR" b="1" u="sng"/>
              <a:t>modalités</a:t>
            </a:r>
          </a:p>
          <a:p>
            <a:endParaRPr lang="fr-FR" b="1" u="sng"/>
          </a:p>
          <a:p>
            <a:r>
              <a:rPr lang="fr-FR"/>
              <a:t>Nominales / ordinales / binaires</a:t>
            </a:r>
          </a:p>
          <a:p>
            <a:endParaRPr lang="fr-FR" b="1" u="sng"/>
          </a:p>
          <a:p>
            <a:r>
              <a:rPr lang="fr-FR" b="1" u="sng"/>
              <a:t>Ex</a:t>
            </a:r>
          </a:p>
          <a:p>
            <a:pPr lvl="7"/>
            <a:r>
              <a:rPr lang="fr-FR"/>
              <a:t>OUI / NON</a:t>
            </a:r>
          </a:p>
          <a:p>
            <a:pPr lvl="7"/>
            <a:r>
              <a:rPr lang="fr-FR"/>
              <a:t>Un peu / beaucoup / passionnément /…</a:t>
            </a:r>
          </a:p>
          <a:p>
            <a:pPr lvl="7"/>
            <a:r>
              <a:rPr lang="fr-FR"/>
              <a:t>Bleu / Vert / Rouge </a:t>
            </a:r>
          </a:p>
          <a:p>
            <a:pPr lvl="7"/>
            <a:r>
              <a:rPr lang="fr-FR"/>
              <a:t>Homme / Femme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types de variables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Dates</a:t>
            </a:r>
            <a:endParaRPr lang="en-US"/>
          </a:p>
          <a:p>
            <a:pPr lvl="5">
              <a:buFont typeface="Arial"/>
              <a:buChar char="•"/>
            </a:pPr>
            <a:r>
              <a:rPr lang="fr-FR"/>
              <a:t>Date de naissance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Date d’hospitalisation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Date de décès</a:t>
            </a:r>
            <a:endParaRPr lang="fr-FR">
              <a:cs typeface="Lucida Sans Unicode"/>
            </a:endParaRPr>
          </a:p>
          <a:p>
            <a:pPr marL="1371600" lvl="5" indent="0">
              <a:buNone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467544" y="3068960"/>
            <a:ext cx="8229600" cy="158763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indent="-255905">
              <a:buFont typeface="Arial"/>
              <a:buChar char="•"/>
            </a:pPr>
            <a:r>
              <a:rPr lang="fr-FR"/>
              <a:t>Remarques</a:t>
            </a:r>
            <a:endParaRPr lang="en-US"/>
          </a:p>
          <a:p>
            <a:pPr lvl="5">
              <a:buFont typeface="Arial"/>
              <a:buChar char="•"/>
            </a:pPr>
            <a:r>
              <a:rPr lang="fr-FR"/>
              <a:t>Ressenti douleur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Remarques sur l’opération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r>
              <a:rPr lang="fr-FR"/>
              <a:t>Remarques du patient</a:t>
            </a:r>
            <a:endParaRPr lang="fr-FR">
              <a:cs typeface="Lucida Sans Unicode"/>
            </a:endParaRPr>
          </a:p>
          <a:p>
            <a:pPr lvl="5">
              <a:buFont typeface="Arial"/>
              <a:buChar char="•"/>
            </a:pPr>
            <a:endParaRPr lang="fr-FR">
              <a:cs typeface="Lucida Sans Unicode"/>
            </a:endParaRP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468206" y="4797152"/>
            <a:ext cx="8229600" cy="15876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Numéro divers : identification patient, dossier</a:t>
            </a:r>
          </a:p>
          <a:p>
            <a:pPr marL="1371600" lvl="5" indent="0">
              <a:buFont typeface="Wingdings 2"/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86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763688" y="1268760"/>
            <a:ext cx="237626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63688" y="1638092"/>
            <a:ext cx="266429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763688" y="2007424"/>
            <a:ext cx="266429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63688" y="2924944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763688" y="2492896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63688" y="3294276"/>
            <a:ext cx="41044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563888" y="4437112"/>
            <a:ext cx="367240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92280" y="1733221"/>
            <a:ext cx="18002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>
                <a:solidFill>
                  <a:schemeClr val="accent1"/>
                </a:solidFill>
              </a:rPr>
              <a:t>Quantitatives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4427984" y="1453426"/>
            <a:ext cx="2520280" cy="464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4716016" y="1917887"/>
            <a:ext cx="2384648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6060740" y="2192090"/>
            <a:ext cx="1103548" cy="73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6876256" y="2192090"/>
            <a:ext cx="440432" cy="2028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403648" y="3789040"/>
            <a:ext cx="4104456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409882" y="4221088"/>
            <a:ext cx="4098222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259632" y="5445224"/>
            <a:ext cx="6186454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231816" y="5864913"/>
            <a:ext cx="6186454" cy="27036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719352" y="2780928"/>
            <a:ext cx="2304256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 u="sng">
                <a:solidFill>
                  <a:schemeClr val="accent3"/>
                </a:solidFill>
              </a:rPr>
              <a:t>Qualitatives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5580112" y="3150260"/>
            <a:ext cx="1008112" cy="63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5652120" y="3302660"/>
            <a:ext cx="1088504" cy="918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7380312" y="3212976"/>
            <a:ext cx="80230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5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Rappels sur les statistiques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562074"/>
          </a:xfrm>
        </p:spPr>
        <p:txBody>
          <a:bodyPr>
            <a:normAutofit/>
          </a:bodyPr>
          <a:lstStyle/>
          <a:p>
            <a:r>
              <a:rPr lang="fr-FR" sz="2800"/>
              <a:t>Retour sur le questionnaire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584" y="908720"/>
            <a:ext cx="8229600" cy="5616624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Date de la visite	   l___l___l   l___l___l   l___l___l___l___l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Age :  	|__|__| ans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Poids :   l___l___l___l,|__| kg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 cap="all"/>
              <a:t> </a:t>
            </a:r>
            <a:r>
              <a:rPr lang="fr-FR"/>
              <a:t>Taille :   l___l___l___l cm</a:t>
            </a:r>
          </a:p>
          <a:p>
            <a:r>
              <a:rPr lang="fr-FR"/>
              <a:t> </a:t>
            </a:r>
          </a:p>
          <a:p>
            <a:r>
              <a:rPr lang="fr-FR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Tension Artérielle : |__|__|__|/|__|__|__| mmHg    </a:t>
            </a:r>
          </a:p>
          <a:p>
            <a:r>
              <a:rPr lang="fr-FR"/>
              <a:t> </a:t>
            </a:r>
          </a:p>
          <a:p>
            <a:r>
              <a:rPr lang="fr-FR" cap="all"/>
              <a:t>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cardiaque :   |__|__|__| bpm          </a:t>
            </a:r>
          </a:p>
          <a:p>
            <a:r>
              <a:rPr lang="fr-FR"/>
              <a:t>       </a:t>
            </a:r>
          </a:p>
          <a:p>
            <a:r>
              <a:rPr lang="fr-FR"/>
              <a:t>    	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Fréquence respiratoire : |__|__| cycle mn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 ASA :       1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2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3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4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5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Tabagisme actif :   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    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</a:t>
            </a:r>
          </a:p>
          <a:p>
            <a:r>
              <a:rPr lang="fr-FR"/>
              <a:t>                                             Nombre de paquet années :    l___l___l___l</a:t>
            </a:r>
          </a:p>
          <a:p>
            <a:r>
              <a:rPr lang="fr-FR"/>
              <a:t> </a:t>
            </a:r>
          </a:p>
          <a:p>
            <a:r>
              <a:rPr lang="fr-FR"/>
              <a:t>       </a:t>
            </a:r>
            <a:r>
              <a:rPr lang="fr-FR" cap="all">
                <a:sym typeface="Wingdings"/>
              </a:rPr>
              <a:t></a:t>
            </a:r>
            <a:r>
              <a:rPr lang="fr-FR"/>
              <a:t>Les explications suivantes ont-elles été données lors de la consultation   d’anesthésie (48h avant au minimum) :</a:t>
            </a:r>
          </a:p>
          <a:p>
            <a:r>
              <a:rPr lang="fr-FR"/>
              <a:t> </a:t>
            </a:r>
          </a:p>
          <a:p>
            <a:r>
              <a:rPr lang="fr-FR"/>
              <a:t>Fonctionnement de la pompe d’analgésie autocontrôlée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endParaRPr lang="fr-FR"/>
          </a:p>
          <a:p>
            <a:r>
              <a:rPr lang="fr-FR"/>
              <a:t>   </a:t>
            </a:r>
          </a:p>
          <a:p>
            <a:r>
              <a:rPr lang="fr-FR"/>
              <a:t>Utilisation de l’EVA de la douleur à l’aide d’une réglette      OUI </a:t>
            </a:r>
            <a:r>
              <a:rPr lang="fr-FR">
                <a:sym typeface="Monotype Sorts"/>
              </a:rPr>
              <a:t></a:t>
            </a:r>
            <a:r>
              <a:rPr lang="fr-FR"/>
              <a:t>   NON </a:t>
            </a:r>
            <a:r>
              <a:rPr lang="fr-FR">
                <a:sym typeface="Monotype Sorts"/>
              </a:rPr>
              <a:t></a:t>
            </a:r>
            <a:r>
              <a:rPr lang="fr-FR"/>
              <a:t>  </a:t>
            </a:r>
          </a:p>
          <a:p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684476" y="836712"/>
            <a:ext cx="311977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7092280" y="1733221"/>
            <a:ext cx="180020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i="1">
                <a:solidFill>
                  <a:srgbClr val="00B050"/>
                </a:solidFill>
              </a:rPr>
              <a:t>Dates, divers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6876256" y="1021378"/>
            <a:ext cx="1728192" cy="5678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3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Les statistiques descriptives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485515-3D1D-4865-9018-46C62013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45" y="3100823"/>
            <a:ext cx="8229600" cy="1143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err="1">
                <a:cs typeface="Lucida Sans Unicode"/>
              </a:rPr>
              <a:t>Utilisation</a:t>
            </a:r>
            <a:r>
              <a:rPr lang="en-US">
                <a:cs typeface="Lucida Sans Unicode"/>
              </a:rPr>
              <a:t> de 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8B9CC-2CC1-4555-847B-E52B40FD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82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Mesures en statistiques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/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Variables quantitatives</a:t>
            </a:r>
            <a:endParaRPr lang="fr-FR">
              <a:cs typeface="Lucida Sans Unicode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203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500"/>
              <a:t>Quantitative : Position &amp; dispersion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3" y="2132856"/>
            <a:ext cx="3438413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11560" y="1556792"/>
            <a:ext cx="5184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But : « </a:t>
            </a:r>
            <a:r>
              <a:rPr lang="fr-FR" sz="2000" b="1"/>
              <a:t>résumer</a:t>
            </a:r>
            <a:r>
              <a:rPr lang="fr-FR" sz="2000"/>
              <a:t> » les données observées </a:t>
            </a:r>
          </a:p>
          <a:p>
            <a:r>
              <a:rPr lang="fr-FR"/>
              <a:t> </a:t>
            </a:r>
            <a:r>
              <a:rPr lang="fr-FR" sz="1700"/>
              <a:t>- Exprimer des résultats</a:t>
            </a:r>
          </a:p>
          <a:p>
            <a:r>
              <a:rPr lang="fr-FR" sz="1700"/>
              <a:t> - Comparer à d’autres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1560" y="2663299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Il faut résumer en quelques nombres les valeurs prises par la variable quantitative (distribution). Ces nombres sont appelés des </a:t>
            </a:r>
            <a:r>
              <a:rPr lang="fr-FR" sz="2000" b="1"/>
              <a:t>paramètres</a:t>
            </a:r>
            <a:endParaRPr lang="fr-FR" sz="1700" b="1"/>
          </a:p>
        </p:txBody>
      </p:sp>
      <p:sp>
        <p:nvSpPr>
          <p:cNvPr id="7" name="ZoneTexte 6"/>
          <p:cNvSpPr txBox="1"/>
          <p:nvPr/>
        </p:nvSpPr>
        <p:spPr>
          <a:xfrm>
            <a:off x="683568" y="4221088"/>
            <a:ext cx="5184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Il existe deux types de paramètres :</a:t>
            </a:r>
          </a:p>
          <a:p>
            <a:r>
              <a:rPr lang="fr-FR" sz="2000" b="1"/>
              <a:t> </a:t>
            </a:r>
            <a:r>
              <a:rPr lang="fr-FR" sz="2000"/>
              <a:t>- Les paramètres de </a:t>
            </a:r>
            <a:r>
              <a:rPr lang="fr-FR" sz="2000" b="1"/>
              <a:t>position</a:t>
            </a:r>
          </a:p>
          <a:p>
            <a:r>
              <a:rPr lang="fr-FR" sz="2000"/>
              <a:t> - Les paramètres de </a:t>
            </a:r>
            <a:r>
              <a:rPr lang="fr-FR" sz="2000" b="1"/>
              <a:t>dispersion</a:t>
            </a:r>
            <a:endParaRPr lang="fr-FR" sz="1700" b="1"/>
          </a:p>
        </p:txBody>
      </p:sp>
    </p:spTree>
    <p:extLst>
      <p:ext uri="{BB962C8B-B14F-4D97-AF65-F5344CB8AC3E}">
        <p14:creationId xmlns:p14="http://schemas.microsoft.com/office/powerpoint/2010/main" val="1439055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Moyenne (arithmétique)</a:t>
            </a:r>
            <a:r>
              <a:rPr lang="fr-FR"/>
              <a:t> : paramètre de tendance centrale visant à résumer une série de données d’une variable quantitative</a:t>
            </a:r>
          </a:p>
          <a:p>
            <a:endParaRPr lang="fr-FR"/>
          </a:p>
          <a:p>
            <a:r>
              <a:rPr lang="fr-FR"/>
              <a:t>Calcul :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35</a:t>
            </a:fld>
            <a:endParaRPr lang="fr-F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8" y="4474594"/>
            <a:ext cx="5010150" cy="100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60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" y="260648"/>
            <a:ext cx="4254804" cy="424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5137"/>
            <a:ext cx="4320480" cy="4314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499992" y="448737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dirty="0"/>
          </a:p>
          <a:p>
            <a:r>
              <a:rPr lang="fr-FR" b="1" dirty="0"/>
              <a:t>Pose parfois problème:</a:t>
            </a:r>
          </a:p>
          <a:p>
            <a:pPr marL="285750" indent="-285750">
              <a:buFont typeface="Arial" charset="0"/>
              <a:buChar char="•"/>
            </a:pPr>
            <a:r>
              <a:rPr lang="fr-FR" dirty="0"/>
              <a:t>si la distribution est asymétrique </a:t>
            </a:r>
          </a:p>
          <a:p>
            <a:r>
              <a:rPr lang="fr-FR" dirty="0"/>
              <a:t>	–&gt; Mauvais indicateur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Médiane:</a:t>
            </a:r>
            <a:r>
              <a:rPr lang="fr-FR"/>
              <a:t> paramètre de tendance centrale visant à résumer une série de données d’une variable quantitative.</a:t>
            </a:r>
          </a:p>
          <a:p>
            <a:r>
              <a:rPr lang="fr-FR"/>
              <a:t>Valeur qui partagent la série d’individu en deux groupes d’effectifs égaux : autant de patients </a:t>
            </a:r>
            <a:r>
              <a:rPr lang="fr-FR" u="sng"/>
              <a:t>sous la médiane </a:t>
            </a:r>
            <a:r>
              <a:rPr lang="fr-FR"/>
              <a:t>qu’au </a:t>
            </a:r>
            <a:r>
              <a:rPr lang="fr-FR" u="sng"/>
              <a:t>dessus de la médiane</a:t>
            </a:r>
          </a:p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37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653136"/>
            <a:ext cx="5124450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941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médiane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Calcul : il s’agit d’une estimation. Elle nécessite de classer les sujets par ordre de valeur croissante de la variable.</a:t>
            </a:r>
          </a:p>
          <a:p>
            <a:r>
              <a:rPr lang="fr-FR"/>
              <a:t>Si le </a:t>
            </a:r>
            <a:r>
              <a:rPr lang="fr-FR" err="1"/>
              <a:t>nbe</a:t>
            </a:r>
            <a:r>
              <a:rPr lang="fr-FR"/>
              <a:t> de sujets est impair, la médiane est la valeur observée chez le sujet médian</a:t>
            </a:r>
          </a:p>
          <a:p>
            <a:pPr lvl="1"/>
            <a:r>
              <a:rPr lang="fr-FR"/>
              <a:t>Ex : 	2,2,4,7,8,12,17,19,20</a:t>
            </a:r>
          </a:p>
          <a:p>
            <a:pPr lvl="1"/>
            <a:endParaRPr lang="fr-FR"/>
          </a:p>
          <a:p>
            <a:endParaRPr lang="fr-FR"/>
          </a:p>
          <a:p>
            <a:r>
              <a:rPr lang="fr-FR"/>
              <a:t>Si le </a:t>
            </a:r>
            <a:r>
              <a:rPr lang="fr-FR" err="1"/>
              <a:t>nbe</a:t>
            </a:r>
            <a:r>
              <a:rPr lang="fr-FR"/>
              <a:t> est pair, la médiane est située entre les deux valeurs qui partagent la série (en pratique on prend la moyenne des deux valeurs centrales)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347864" y="3429000"/>
            <a:ext cx="28803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fermante 5"/>
          <p:cNvSpPr/>
          <p:nvPr/>
        </p:nvSpPr>
        <p:spPr>
          <a:xfrm rot="5400000">
            <a:off x="2591780" y="3370099"/>
            <a:ext cx="288032" cy="10801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fermante 7"/>
          <p:cNvSpPr/>
          <p:nvPr/>
        </p:nvSpPr>
        <p:spPr>
          <a:xfrm rot="5400000">
            <a:off x="4427984" y="3068960"/>
            <a:ext cx="288032" cy="17281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27784" y="4077072"/>
            <a:ext cx="3715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984" y="4077072"/>
            <a:ext cx="36004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5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98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Quartiles: </a:t>
            </a:r>
            <a:r>
              <a:rPr lang="fr-FR"/>
              <a:t>les quartiles sont les trois valeurs qui partagent la distribution en 4</a:t>
            </a:r>
          </a:p>
          <a:p>
            <a:endParaRPr lang="fr-FR"/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39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3555653" cy="286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51104"/>
          <a:stretch>
            <a:fillRect/>
          </a:stretch>
        </p:blipFill>
        <p:spPr bwMode="auto">
          <a:xfrm rot="655342">
            <a:off x="5459961" y="1445855"/>
            <a:ext cx="3395845" cy="5136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statistiques au lycée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Moyennes, probabilités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Espérance et variance ?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Loi Bernoulli / binomiale ?</a:t>
            </a:r>
            <a:endParaRPr lang="fr-FR">
              <a:cs typeface="Lucida Sans Unicode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395536" y="4365104"/>
            <a:ext cx="8229600" cy="11555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28700" y="1571348"/>
            <a:ext cx="7200900" cy="4296052"/>
          </a:xfrm>
        </p:spPr>
        <p:txBody>
          <a:bodyPr>
            <a:normAutofit fontScale="92500" lnSpcReduction="10000"/>
          </a:bodyPr>
          <a:lstStyle/>
          <a:p>
            <a:r>
              <a:rPr lang="fr-FR" sz="2500" b="1" u="sng" dirty="0"/>
              <a:t>Déciles:</a:t>
            </a:r>
            <a:r>
              <a:rPr lang="fr-FR" sz="2500" dirty="0"/>
              <a:t> les déciles sont les 9 valeurs qui partagent la distribution en 10 groupes de tailles égales</a:t>
            </a:r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dirty="0"/>
          </a:p>
          <a:p>
            <a:endParaRPr lang="fr-FR" sz="2500" b="1" u="sng" dirty="0"/>
          </a:p>
          <a:p>
            <a:r>
              <a:rPr lang="fr-FR" sz="2500" b="1" u="sng" dirty="0"/>
              <a:t>Percentiles:</a:t>
            </a:r>
            <a:r>
              <a:rPr lang="fr-FR" sz="2500" dirty="0"/>
              <a:t> idem, mais division en 100 groupes</a:t>
            </a:r>
          </a:p>
          <a:p>
            <a:pPr marL="109728" indent="0">
              <a:buNone/>
            </a:pPr>
            <a:r>
              <a:rPr lang="fr-FR" sz="2100" dirty="0"/>
              <a:t>(percentile 97,5 ou 2,5)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44754" y="2438643"/>
            <a:ext cx="6768792" cy="2339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094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Mode: </a:t>
            </a:r>
            <a:r>
              <a:rPr lang="fr-FR"/>
              <a:t>le mode est la valeur qui revient le plus souvent dans la distribution.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42441" y="3027680"/>
            <a:ext cx="5760720" cy="3144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8143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 paramètre de position ne suffit pas !</a:t>
            </a:r>
          </a:p>
          <a:p>
            <a:endParaRPr lang="fr-FR"/>
          </a:p>
          <a:p>
            <a:pPr marL="109728" indent="0">
              <a:buNone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42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040103" y="3026543"/>
            <a:ext cx="35814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45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Extrêmes: </a:t>
            </a:r>
            <a:r>
              <a:rPr lang="fr-FR"/>
              <a:t>ce sont les 2 valeurs, minimum et maximum de la distribution</a:t>
            </a:r>
          </a:p>
          <a:p>
            <a:endParaRPr lang="fr-FR"/>
          </a:p>
          <a:p>
            <a:r>
              <a:rPr lang="fr-FR" b="1" u="sng"/>
              <a:t>Etendue: </a:t>
            </a:r>
            <a:r>
              <a:rPr lang="fr-FR"/>
              <a:t>C’est la différence entre les 2 valeurs extrêmes. Ce paramètre est utile si les valeurs extrêmes ne s’éloignent pas trop des valeurs voisines (Si une des 2 valeurs est aberrante, l’étendue donne une fausse idée de la dispersion)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853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/>
              <a:t>L’intervalle interquartile:</a:t>
            </a:r>
            <a:r>
              <a:rPr lang="fr-FR"/>
              <a:t> c’est la différence entre les valeurs du premier et du troisième quartile</a:t>
            </a:r>
          </a:p>
          <a:p>
            <a:r>
              <a:rPr lang="fr-FR"/>
              <a:t>Cet intervalle s’affranchit des valeurs extrêmes (contrairement à l’étendue), c’est donc un meilleur paramètre de dispersion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77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Variance: la variance d’une distribution est la moyenne des carrés des écarts à la moyenne de chaque valeur</a:t>
            </a:r>
          </a:p>
          <a:p>
            <a:endParaRPr lang="fr-FR"/>
          </a:p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43" y="3233690"/>
            <a:ext cx="4411875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82" y="4097786"/>
            <a:ext cx="3787455" cy="115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618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500"/>
              <a:t>Indicateur de dispersion le plus utilisé</a:t>
            </a:r>
          </a:p>
          <a:p>
            <a:pPr marL="109728" indent="0">
              <a:buNone/>
            </a:pPr>
            <a:endParaRPr lang="fr-FR" sz="2500"/>
          </a:p>
          <a:p>
            <a:r>
              <a:rPr lang="fr-FR" sz="2500"/>
              <a:t>Plusieurs formules possibles: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 sz="2500"/>
              <a:t>Il existe une formule légèrement différente avec le terme « n-1 » au dénominateur. Elle est utilisée lorsqu’on estime une variance inconnue en travaillant sur un échantillon de taille n 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46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004" y="2834194"/>
            <a:ext cx="2664296" cy="906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925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Exemple de calcul de la variance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7 Notes :    8,12,15,11,13,14,14</a:t>
            </a:r>
          </a:p>
          <a:p>
            <a:endParaRPr lang="fr-FR"/>
          </a:p>
          <a:p>
            <a:pPr marL="109728" indent="0">
              <a:buNone/>
            </a:pPr>
            <a:r>
              <a:rPr lang="fr-FR"/>
              <a:t>		m=12,43</a:t>
            </a:r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endParaRPr lang="fr-FR"/>
          </a:p>
          <a:p>
            <a:pPr marL="109728" indent="0">
              <a:buNone/>
            </a:pPr>
            <a:r>
              <a:rPr lang="fr-FR"/>
              <a:t>			</a:t>
            </a:r>
          </a:p>
          <a:p>
            <a:pPr marL="109728" indent="0">
              <a:buNone/>
            </a:pPr>
            <a:r>
              <a:rPr lang="fr-FR"/>
              <a:t>		     4.781</a:t>
            </a:r>
          </a:p>
          <a:p>
            <a:pPr marL="109728" indent="0">
              <a:buNone/>
            </a:pPr>
            <a:endParaRPr lang="fr-FR" sz="1500"/>
          </a:p>
          <a:p>
            <a:pPr marL="109728" indent="0">
              <a:buNone/>
            </a:pPr>
            <a:r>
              <a:rPr lang="fr-FR" sz="1500"/>
              <a:t>(4.816362 sans les arrondis)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47</a:t>
            </a:fld>
            <a:endParaRPr lang="fr-FR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"/>
          <a:stretch/>
        </p:blipFill>
        <p:spPr bwMode="auto">
          <a:xfrm>
            <a:off x="552519" y="3404747"/>
            <a:ext cx="4880293" cy="942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65701"/>
            <a:ext cx="2833468" cy="855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95" y="3541426"/>
            <a:ext cx="4667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44" y="4744975"/>
            <a:ext cx="4667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3072" y="4685783"/>
            <a:ext cx="1998887" cy="497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054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Paramètres de dispersion		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24025"/>
            <a:ext cx="805815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30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dispersion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/>
              <a:t>Coefficient de variation:</a:t>
            </a:r>
            <a:r>
              <a:rPr lang="fr-FR"/>
              <a:t> indicateur combinant moyenne et écart-type</a:t>
            </a:r>
          </a:p>
          <a:p>
            <a:endParaRPr lang="fr-FR"/>
          </a:p>
          <a:p>
            <a:r>
              <a:rPr lang="fr-FR"/>
              <a:t>Calcul :</a:t>
            </a:r>
          </a:p>
          <a:p>
            <a:endParaRPr lang="fr-FR"/>
          </a:p>
          <a:p>
            <a:r>
              <a:rPr lang="fr-FR"/>
              <a:t>C’est un nombre sans dimension, exprimé en pourcentage</a:t>
            </a:r>
          </a:p>
          <a:p>
            <a:r>
              <a:rPr lang="fr-FR"/>
              <a:t>Il exprime le degré de dispersion d’une distribution en fonction de la valeur moyenne. Il est utilisé pour comparer la dispersion de 2 variables quantitatives de nature différente (unités différentes)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49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69080" y="2924944"/>
            <a:ext cx="1800200" cy="10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60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Exemple : Notes d’un élève au contrôle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204864"/>
            <a:ext cx="8229600" cy="3315824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Notes d’un élève, relevées sur une année</a:t>
            </a:r>
            <a:endParaRPr lang="en-US"/>
          </a:p>
          <a:p>
            <a:pPr indent="-255905">
              <a:buFont typeface="Arial"/>
              <a:buChar char="•"/>
            </a:pPr>
            <a:r>
              <a:rPr lang="fr-FR"/>
              <a:t>Contrôle de biologie</a:t>
            </a:r>
            <a:endParaRPr lang="fr-FR">
              <a:cs typeface="Lucida Sans Unicode"/>
            </a:endParaRPr>
          </a:p>
          <a:p>
            <a:pPr indent="-255905">
              <a:buFont typeface="Arial"/>
              <a:buChar char="•"/>
            </a:pPr>
            <a:r>
              <a:rPr lang="fr-FR"/>
              <a:t>5 notes sur le trimestre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Mesures en statistiques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Variables qualitatives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78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Paramètres de position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b="1" u="sng"/>
              <a:t>Fréquence relative:</a:t>
            </a:r>
            <a:r>
              <a:rPr lang="fr-FR" sz="2500"/>
              <a:t> pour résumer une distribution : calculer les fréquences relatives des sujets porteurs de chaque modalité. Ces proportions comprises entre 0 et 1, s’expriment en % en les multipliant par 100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69222"/>
              </p:ext>
            </p:extLst>
          </p:nvPr>
        </p:nvGraphicFramePr>
        <p:xfrm>
          <a:off x="899592" y="3789040"/>
          <a:ext cx="5544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Stade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Pi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54,0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7,4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100,0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588224" y="3789040"/>
            <a:ext cx="2448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Pour les variables qualitatives ordinales, on peut rajouter les fréquences cumulées</a:t>
            </a:r>
          </a:p>
        </p:txBody>
      </p:sp>
    </p:spTree>
    <p:extLst>
      <p:ext uri="{BB962C8B-B14F-4D97-AF65-F5344CB8AC3E}">
        <p14:creationId xmlns:p14="http://schemas.microsoft.com/office/powerpoint/2010/main" val="3140901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liaison entre variables quantitatives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8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/>
              <a:t>Évaluation </a:t>
            </a:r>
          </a:p>
          <a:p>
            <a:pPr marL="109728" indent="0">
              <a:buNone/>
            </a:pPr>
            <a:r>
              <a:rPr lang="fr-FR" dirty="0"/>
              <a:t>	Graphique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52</a:t>
            </a:fld>
            <a:endParaRPr lang="fr-FR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957" y="1872937"/>
            <a:ext cx="4968552" cy="478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467544" y="3022696"/>
            <a:ext cx="8229600" cy="227851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/>
              <a:t>Indicateur</a:t>
            </a:r>
          </a:p>
          <a:p>
            <a:pPr marL="109728" indent="0">
              <a:buNone/>
            </a:pPr>
            <a:r>
              <a:rPr lang="fr-FR"/>
              <a:t>	 numérique</a:t>
            </a:r>
          </a:p>
          <a:p>
            <a:pPr marL="109728" indent="0">
              <a:buFont typeface="Wingdings 3"/>
              <a:buNone/>
            </a:pPr>
            <a:r>
              <a:rPr lang="fr-FR"/>
              <a:t>	</a:t>
            </a:r>
          </a:p>
          <a:p>
            <a:pPr marL="109728" indent="0">
              <a:buFont typeface="Wingdings 3"/>
              <a:buNone/>
            </a:pPr>
            <a:r>
              <a:rPr lang="fr-FR"/>
              <a:t>Coefficient de</a:t>
            </a:r>
          </a:p>
          <a:p>
            <a:pPr marL="109728" indent="0">
              <a:buFont typeface="Wingdings 3"/>
              <a:buNone/>
            </a:pPr>
            <a:r>
              <a:rPr lang="fr-FR"/>
              <a:t>Corrélation linéaire de</a:t>
            </a:r>
          </a:p>
          <a:p>
            <a:pPr marL="109728" indent="0">
              <a:buFont typeface="Wingdings 3"/>
              <a:buNone/>
            </a:pPr>
            <a:r>
              <a:rPr lang="fr-FR"/>
              <a:t>Bravais - Pearson</a:t>
            </a:r>
          </a:p>
          <a:p>
            <a:pPr marL="109728" indent="0">
              <a:buFont typeface="Wingdings 3"/>
              <a:buNone/>
            </a:pPr>
            <a:endParaRPr lang="fr-FR"/>
          </a:p>
          <a:p>
            <a:pPr marL="109728" indent="0">
              <a:buFont typeface="Wingdings 3"/>
              <a:buNone/>
            </a:pPr>
            <a:endParaRPr lang="fr-F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53</a:t>
            </a:fld>
            <a:endParaRPr lang="fr-FR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81729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54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76" y="2176101"/>
            <a:ext cx="3035885" cy="296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59472"/>
            <a:ext cx="1584176" cy="76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56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0" y="2176101"/>
            <a:ext cx="309169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176" y="2176101"/>
            <a:ext cx="3035885" cy="296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6101"/>
            <a:ext cx="286176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59472"/>
            <a:ext cx="1584176" cy="76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14192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23220"/>
            <a:ext cx="1794022" cy="6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55601"/>
            <a:ext cx="2448272" cy="727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20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corrélation linéaire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57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32052"/>
            <a:ext cx="6309890" cy="263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941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tableau de contingence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955437"/>
          </a:xfrm>
        </p:spPr>
        <p:txBody>
          <a:bodyPr/>
          <a:lstStyle/>
          <a:p>
            <a:r>
              <a:rPr lang="fr-FR" dirty="0"/>
              <a:t>Permet de croiser des variables:</a:t>
            </a:r>
          </a:p>
          <a:p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58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22" y="1988840"/>
            <a:ext cx="3009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E2C2EB6-7741-4DFE-B645-1BE94B3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 !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B51D5A6-E96F-43A0-9AFE-AB4448BA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3722DD-F518-4EA2-B7F9-49E3535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96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 d’un élève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indent="-255905">
              <a:buFont typeface="Arial"/>
              <a:buChar char="•"/>
            </a:pPr>
            <a:r>
              <a:rPr lang="fr-FR"/>
              <a:t>Moyennes de 5 valeurs : 11, 8, 9, 10, 11</a:t>
            </a:r>
            <a:endParaRPr lang="en-US">
              <a:cs typeface="Lucida Sans Unicode"/>
            </a:endParaRPr>
          </a:p>
          <a:p>
            <a:pPr indent="-255905">
              <a:buFont typeface="Arial"/>
              <a:buChar char="•"/>
            </a:pPr>
            <a:endParaRPr lang="fr-FR">
              <a:cs typeface="Lucida Sans Unicode"/>
            </a:endParaRPr>
          </a:p>
          <a:p>
            <a:pPr indent="-255905" algn="ctr">
              <a:buFont typeface="Arial"/>
              <a:buChar char="•"/>
            </a:pPr>
            <a:r>
              <a:rPr lang="fr-FR"/>
              <a:t>( 11+ 8 +9 + 10 + 11 ) / 5 </a:t>
            </a:r>
            <a:endParaRPr lang="fr-FR">
              <a:cs typeface="Lucida Sans Unicode"/>
            </a:endParaRPr>
          </a:p>
          <a:p>
            <a:pPr marL="109855" indent="0" algn="ctr">
              <a:buNone/>
            </a:pPr>
            <a:r>
              <a:rPr lang="fr-FR"/>
              <a:t>= </a:t>
            </a:r>
            <a:endParaRPr lang="fr-FR">
              <a:cs typeface="Lucida Sans Unicode"/>
            </a:endParaRPr>
          </a:p>
          <a:p>
            <a:pPr indent="-255905" algn="ctr">
              <a:buFont typeface="Arial"/>
              <a:buChar char="•"/>
            </a:pPr>
            <a:r>
              <a:rPr lang="fr-FR"/>
              <a:t>9.8 </a:t>
            </a:r>
            <a:endParaRPr lang="fr-FR">
              <a:cs typeface="Lucida Sans Unicode"/>
            </a:endParaRPr>
          </a:p>
          <a:p>
            <a:pPr>
              <a:buNone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395536" y="4365104"/>
            <a:ext cx="8229600" cy="115558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624205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Arial"/>
              <a:buChar char="•"/>
              <a:tabLst/>
              <a:defRPr/>
            </a:pPr>
            <a:r>
              <a:rPr lang="fr-FR" sz="2700"/>
              <a:t>Bon indicateur d’un profil moyen mais pas de régularité</a:t>
            </a:r>
            <a:endParaRPr lang="en-US">
              <a:cs typeface="Lucida Sans Unicode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r-FR" sz="2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</a:t>
            </a:r>
            <a:r>
              <a:rPr lang="fr-FR" baseline="30000"/>
              <a:t>ème</a:t>
            </a:r>
            <a:r>
              <a:rPr lang="fr-FR"/>
              <a:t> élève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5 notes :		</a:t>
            </a:r>
          </a:p>
          <a:p>
            <a:r>
              <a:rPr lang="fr-FR"/>
              <a:t>Elève irrégulier :</a:t>
            </a:r>
          </a:p>
          <a:p>
            <a:endParaRPr lang="fr-FR"/>
          </a:p>
          <a:p>
            <a:pPr algn="ctr"/>
            <a:r>
              <a:rPr lang="fr-FR"/>
              <a:t>4, 19, 1, 20, 5 </a:t>
            </a:r>
          </a:p>
          <a:p>
            <a:pPr algn="ctr"/>
            <a:endParaRPr lang="fr-FR"/>
          </a:p>
          <a:p>
            <a:pPr algn="ctr"/>
            <a:r>
              <a:rPr lang="fr-FR"/>
              <a:t>Moyenne = 9.8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Quelle différence ?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974" b="8974"/>
          <a:stretch>
            <a:fillRect/>
          </a:stretch>
        </p:blipFill>
        <p:spPr bwMode="auto">
          <a:xfrm>
            <a:off x="1187624" y="620688"/>
            <a:ext cx="7321344" cy="511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-582" b="14392"/>
          <a:stretch>
            <a:fillRect/>
          </a:stretch>
        </p:blipFill>
        <p:spPr bwMode="auto">
          <a:xfrm>
            <a:off x="1331640" y="260648"/>
            <a:ext cx="6768752" cy="5750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variabilité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E9921-34BC-4D64-B88B-0B3476116E7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193A19DFDAF04E8D1085CBD6DE4DF2" ma:contentTypeVersion="2" ma:contentTypeDescription="Crée un document." ma:contentTypeScope="" ma:versionID="ecbbc78b01a8822a50526536524f69ff">
  <xsd:schema xmlns:xsd="http://www.w3.org/2001/XMLSchema" xmlns:xs="http://www.w3.org/2001/XMLSchema" xmlns:p="http://schemas.microsoft.com/office/2006/metadata/properties" xmlns:ns2="a46d05d1-15b4-4624-83df-af5c9df5c61d" targetNamespace="http://schemas.microsoft.com/office/2006/metadata/properties" ma:root="true" ma:fieldsID="6ae4d33315fade7c7d7b2eca3a6a5dad" ns2:_="">
    <xsd:import namespace="a46d05d1-15b4-4624-83df-af5c9df5c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d05d1-15b4-4624-83df-af5c9df5c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3E168F-1D5D-4327-A60C-0B2499D8C58A}">
  <ds:schemaRefs>
    <ds:schemaRef ds:uri="a46d05d1-15b4-4624-83df-af5c9df5c6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659AF12-A6D2-41AA-918B-DC5BBD327929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a46d05d1-15b4-4624-83df-af5c9df5c61d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48C2FD-44E8-43A4-AE68-431021782E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Cadrage</Template>
  <TotalTime>1393</TotalTime>
  <Words>1976</Words>
  <Application>Microsoft Office PowerPoint</Application>
  <PresentationFormat>Affichage à l'écran (4:3)</PresentationFormat>
  <Paragraphs>419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5" baseType="lpstr">
      <vt:lpstr>Arial</vt:lpstr>
      <vt:lpstr>Calibri</vt:lpstr>
      <vt:lpstr>Franklin Gothic Book</vt:lpstr>
      <vt:lpstr>Wingdings 2</vt:lpstr>
      <vt:lpstr>Wingdings 3</vt:lpstr>
      <vt:lpstr>Cadrage</vt:lpstr>
      <vt:lpstr>Description des données</vt:lpstr>
      <vt:lpstr>Programme</vt:lpstr>
      <vt:lpstr>Rappels sur les statistiques</vt:lpstr>
      <vt:lpstr>Les statistiques au lycée</vt:lpstr>
      <vt:lpstr>Exemple : Notes d’un élève au contrôle</vt:lpstr>
      <vt:lpstr>Résultats d’un élève</vt:lpstr>
      <vt:lpstr>2ème élève</vt:lpstr>
      <vt:lpstr>Quelle différence ? </vt:lpstr>
      <vt:lpstr>La variabilité</vt:lpstr>
      <vt:lpstr>La variabilité</vt:lpstr>
      <vt:lpstr>Au lycée : la variance</vt:lpstr>
      <vt:lpstr>La variance : Un outil fondamental</vt:lpstr>
      <vt:lpstr>Présentation PowerPoint</vt:lpstr>
      <vt:lpstr>La variance : Un outil fondamental</vt:lpstr>
      <vt:lpstr>Population &amp; Echantillon</vt:lpstr>
      <vt:lpstr>La population complète</vt:lpstr>
      <vt:lpstr>L’échantillon</vt:lpstr>
      <vt:lpstr>L’échantillon </vt:lpstr>
      <vt:lpstr>La puissance</vt:lpstr>
      <vt:lpstr>L’échantillon : Problèmes usuels</vt:lpstr>
      <vt:lpstr>Les erreurs d’échantillonnage</vt:lpstr>
      <vt:lpstr>Conclusions</vt:lpstr>
      <vt:lpstr>Variables quantitatives et qualitatives</vt:lpstr>
      <vt:lpstr>Exemple</vt:lpstr>
      <vt:lpstr>Variable quantitative</vt:lpstr>
      <vt:lpstr>Variable qualitative</vt:lpstr>
      <vt:lpstr>Autres types de variables</vt:lpstr>
      <vt:lpstr>Retour sur le questionnaire</vt:lpstr>
      <vt:lpstr>Retour sur le questionnaire</vt:lpstr>
      <vt:lpstr>Retour sur le questionnaire</vt:lpstr>
      <vt:lpstr>Les statistiques descriptives</vt:lpstr>
      <vt:lpstr>Utilisation de R</vt:lpstr>
      <vt:lpstr>Mesures en statistiques</vt:lpstr>
      <vt:lpstr>Quantitative : Position &amp; dispersion</vt:lpstr>
      <vt:lpstr>Paramètres de position</vt:lpstr>
      <vt:lpstr>Présentation PowerPoint</vt:lpstr>
      <vt:lpstr>Paramètres de position</vt:lpstr>
      <vt:lpstr>La médiane</vt:lpstr>
      <vt:lpstr>Paramètres de position</vt:lpstr>
      <vt:lpstr>Paramètres de position</vt:lpstr>
      <vt:lpstr>Paramètres de position</vt:lpstr>
      <vt:lpstr>Paramètres de dispersion</vt:lpstr>
      <vt:lpstr>Paramètres de dispersion</vt:lpstr>
      <vt:lpstr>Paramètres de dispersion</vt:lpstr>
      <vt:lpstr>Paramètres de dispersion</vt:lpstr>
      <vt:lpstr>La variance</vt:lpstr>
      <vt:lpstr>Exemple de calcul de la variance</vt:lpstr>
      <vt:lpstr>Paramètres de dispersion  </vt:lpstr>
      <vt:lpstr>Paramètres de dispersion</vt:lpstr>
      <vt:lpstr>Mesures en statistiques</vt:lpstr>
      <vt:lpstr>Paramètres de position</vt:lpstr>
      <vt:lpstr>La liaison entre variables quantitatives</vt:lpstr>
      <vt:lpstr>La corrélation linéaire</vt:lpstr>
      <vt:lpstr>La corrélation linéaire</vt:lpstr>
      <vt:lpstr>La corrélation linéaire</vt:lpstr>
      <vt:lpstr>La corrélation linéaire</vt:lpstr>
      <vt:lpstr>La corrélation linéaire</vt:lpstr>
      <vt:lpstr>Le tableau de contingence</vt:lpstr>
      <vt:lpstr>Merci de votre attention 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biostatistiques</dc:title>
  <dc:creator>Mickaël</dc:creator>
  <cp:lastModifiedBy>thibaut fabacher</cp:lastModifiedBy>
  <cp:revision>11</cp:revision>
  <dcterms:created xsi:type="dcterms:W3CDTF">2014-01-05T12:24:08Z</dcterms:created>
  <dcterms:modified xsi:type="dcterms:W3CDTF">2021-09-15T11:36:46Z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0x01010038193A19DFDAF04E8D1085CBD6DE4DF2</vt:lpwstr>
  </property>
</Properties>
</file>