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4283-3535-46FC-9410-764423DA2343}"/>
              </a:ext>
            </a:extLst>
          </p:cNvPr>
          <p:cNvSpPr>
            <a:spLocks noGrp="1"/>
          </p:cNvSpPr>
          <p:nvPr>
            <p:ph type="ctrTitle"/>
          </p:nvPr>
        </p:nvSpPr>
        <p:spPr/>
        <p:txBody>
          <a:bodyPr/>
          <a:lstStyle/>
          <a:p>
            <a:r>
              <a:rPr lang="en-US" dirty="0"/>
              <a:t>Game objects and animation</a:t>
            </a:r>
          </a:p>
        </p:txBody>
      </p:sp>
      <p:sp>
        <p:nvSpPr>
          <p:cNvPr id="3" name="Subtitle 2">
            <a:extLst>
              <a:ext uri="{FF2B5EF4-FFF2-40B4-BE49-F238E27FC236}">
                <a16:creationId xmlns:a16="http://schemas.microsoft.com/office/drawing/2014/main" id="{D7756452-525B-42ED-B651-682749FAA489}"/>
              </a:ext>
            </a:extLst>
          </p:cNvPr>
          <p:cNvSpPr>
            <a:spLocks noGrp="1"/>
          </p:cNvSpPr>
          <p:nvPr>
            <p:ph type="subTitle" idx="1"/>
          </p:nvPr>
        </p:nvSpPr>
        <p:spPr/>
        <p:txBody>
          <a:bodyPr/>
          <a:lstStyle/>
          <a:p>
            <a:r>
              <a:rPr lang="en-US" dirty="0"/>
              <a:t>Created by Jayson McCune</a:t>
            </a:r>
          </a:p>
        </p:txBody>
      </p:sp>
    </p:spTree>
    <p:extLst>
      <p:ext uri="{BB962C8B-B14F-4D97-AF65-F5344CB8AC3E}">
        <p14:creationId xmlns:p14="http://schemas.microsoft.com/office/powerpoint/2010/main" val="179465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7CBF-2CF9-45FB-885E-CD5CC3FD4C51}"/>
              </a:ext>
            </a:extLst>
          </p:cNvPr>
          <p:cNvSpPr>
            <a:spLocks noGrp="1"/>
          </p:cNvSpPr>
          <p:nvPr>
            <p:ph type="title"/>
          </p:nvPr>
        </p:nvSpPr>
        <p:spPr/>
        <p:txBody>
          <a:bodyPr/>
          <a:lstStyle/>
          <a:p>
            <a:r>
              <a:rPr lang="en-US" dirty="0"/>
              <a:t>How to make objects</a:t>
            </a:r>
          </a:p>
        </p:txBody>
      </p:sp>
      <p:sp>
        <p:nvSpPr>
          <p:cNvPr id="3" name="Content Placeholder 2">
            <a:extLst>
              <a:ext uri="{FF2B5EF4-FFF2-40B4-BE49-F238E27FC236}">
                <a16:creationId xmlns:a16="http://schemas.microsoft.com/office/drawing/2014/main" id="{B0A3E30A-BE74-4631-9FE6-70BEF5EADEBD}"/>
              </a:ext>
            </a:extLst>
          </p:cNvPr>
          <p:cNvSpPr>
            <a:spLocks noGrp="1"/>
          </p:cNvSpPr>
          <p:nvPr>
            <p:ph idx="1"/>
          </p:nvPr>
        </p:nvSpPr>
        <p:spPr/>
        <p:txBody>
          <a:bodyPr/>
          <a:lstStyle/>
          <a:p>
            <a:r>
              <a:rPr lang="en-US" dirty="0"/>
              <a:t>You can also add methods or functions to an object.</a:t>
            </a:r>
          </a:p>
        </p:txBody>
      </p:sp>
      <p:pic>
        <p:nvPicPr>
          <p:cNvPr id="6" name="Picture 5">
            <a:extLst>
              <a:ext uri="{FF2B5EF4-FFF2-40B4-BE49-F238E27FC236}">
                <a16:creationId xmlns:a16="http://schemas.microsoft.com/office/drawing/2014/main" id="{9787B015-965E-4583-926A-012473B187FA}"/>
              </a:ext>
            </a:extLst>
          </p:cNvPr>
          <p:cNvPicPr>
            <a:picLocks noChangeAspect="1"/>
          </p:cNvPicPr>
          <p:nvPr/>
        </p:nvPicPr>
        <p:blipFill>
          <a:blip r:embed="rId2"/>
          <a:stretch>
            <a:fillRect/>
          </a:stretch>
        </p:blipFill>
        <p:spPr>
          <a:xfrm>
            <a:off x="1076989" y="2742019"/>
            <a:ext cx="8449854" cy="2553056"/>
          </a:xfrm>
          <a:prstGeom prst="rect">
            <a:avLst/>
          </a:prstGeom>
        </p:spPr>
      </p:pic>
      <p:pic>
        <p:nvPicPr>
          <p:cNvPr id="7" name="Picture 6">
            <a:extLst>
              <a:ext uri="{FF2B5EF4-FFF2-40B4-BE49-F238E27FC236}">
                <a16:creationId xmlns:a16="http://schemas.microsoft.com/office/drawing/2014/main" id="{020D5FE1-40E6-4523-853C-E7CEC3923CDD}"/>
              </a:ext>
            </a:extLst>
          </p:cNvPr>
          <p:cNvPicPr>
            <a:picLocks noChangeAspect="1"/>
          </p:cNvPicPr>
          <p:nvPr/>
        </p:nvPicPr>
        <p:blipFill>
          <a:blip r:embed="rId3"/>
          <a:stretch>
            <a:fillRect/>
          </a:stretch>
        </p:blipFill>
        <p:spPr>
          <a:xfrm>
            <a:off x="1076989" y="5727797"/>
            <a:ext cx="3570846" cy="513310"/>
          </a:xfrm>
          <a:prstGeom prst="rect">
            <a:avLst/>
          </a:prstGeom>
        </p:spPr>
      </p:pic>
    </p:spTree>
    <p:extLst>
      <p:ext uri="{BB962C8B-B14F-4D97-AF65-F5344CB8AC3E}">
        <p14:creationId xmlns:p14="http://schemas.microsoft.com/office/powerpoint/2010/main" val="101190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7CBF-2CF9-45FB-885E-CD5CC3FD4C51}"/>
              </a:ext>
            </a:extLst>
          </p:cNvPr>
          <p:cNvSpPr>
            <a:spLocks noGrp="1"/>
          </p:cNvSpPr>
          <p:nvPr>
            <p:ph type="title"/>
          </p:nvPr>
        </p:nvSpPr>
        <p:spPr/>
        <p:txBody>
          <a:bodyPr/>
          <a:lstStyle/>
          <a:p>
            <a:r>
              <a:rPr lang="en-US" dirty="0"/>
              <a:t>How to make objects</a:t>
            </a:r>
          </a:p>
        </p:txBody>
      </p:sp>
      <p:sp>
        <p:nvSpPr>
          <p:cNvPr id="3" name="Content Placeholder 2">
            <a:extLst>
              <a:ext uri="{FF2B5EF4-FFF2-40B4-BE49-F238E27FC236}">
                <a16:creationId xmlns:a16="http://schemas.microsoft.com/office/drawing/2014/main" id="{B0A3E30A-BE74-4631-9FE6-70BEF5EADEBD}"/>
              </a:ext>
            </a:extLst>
          </p:cNvPr>
          <p:cNvSpPr>
            <a:spLocks noGrp="1"/>
          </p:cNvSpPr>
          <p:nvPr>
            <p:ph idx="1"/>
          </p:nvPr>
        </p:nvSpPr>
        <p:spPr/>
        <p:txBody>
          <a:bodyPr/>
          <a:lstStyle/>
          <a:p>
            <a:r>
              <a:rPr lang="en-US" dirty="0"/>
              <a:t>Reference properties inside object function with the key word this.</a:t>
            </a:r>
          </a:p>
        </p:txBody>
      </p:sp>
      <p:pic>
        <p:nvPicPr>
          <p:cNvPr id="4" name="Picture 3">
            <a:extLst>
              <a:ext uri="{FF2B5EF4-FFF2-40B4-BE49-F238E27FC236}">
                <a16:creationId xmlns:a16="http://schemas.microsoft.com/office/drawing/2014/main" id="{95FD89CD-ECD7-4AA2-976A-1DF76A6F2FD5}"/>
              </a:ext>
            </a:extLst>
          </p:cNvPr>
          <p:cNvPicPr>
            <a:picLocks noChangeAspect="1"/>
          </p:cNvPicPr>
          <p:nvPr/>
        </p:nvPicPr>
        <p:blipFill>
          <a:blip r:embed="rId2"/>
          <a:stretch>
            <a:fillRect/>
          </a:stretch>
        </p:blipFill>
        <p:spPr>
          <a:xfrm>
            <a:off x="1008661" y="2578987"/>
            <a:ext cx="9719135" cy="4024125"/>
          </a:xfrm>
          <a:prstGeom prst="rect">
            <a:avLst/>
          </a:prstGeom>
        </p:spPr>
      </p:pic>
    </p:spTree>
    <p:extLst>
      <p:ext uri="{BB962C8B-B14F-4D97-AF65-F5344CB8AC3E}">
        <p14:creationId xmlns:p14="http://schemas.microsoft.com/office/powerpoint/2010/main" val="116087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4649-1B00-4B55-83B7-F4078167BA63}"/>
              </a:ext>
            </a:extLst>
          </p:cNvPr>
          <p:cNvSpPr>
            <a:spLocks noGrp="1"/>
          </p:cNvSpPr>
          <p:nvPr>
            <p:ph type="title"/>
          </p:nvPr>
        </p:nvSpPr>
        <p:spPr/>
        <p:txBody>
          <a:bodyPr/>
          <a:lstStyle/>
          <a:p>
            <a:r>
              <a:rPr lang="en-US" dirty="0"/>
              <a:t>Making copies of objects</a:t>
            </a:r>
          </a:p>
        </p:txBody>
      </p:sp>
      <p:sp>
        <p:nvSpPr>
          <p:cNvPr id="3" name="Content Placeholder 2">
            <a:extLst>
              <a:ext uri="{FF2B5EF4-FFF2-40B4-BE49-F238E27FC236}">
                <a16:creationId xmlns:a16="http://schemas.microsoft.com/office/drawing/2014/main" id="{A267F053-61AE-45A5-80DF-3E31652E13D9}"/>
              </a:ext>
            </a:extLst>
          </p:cNvPr>
          <p:cNvSpPr>
            <a:spLocks noGrp="1"/>
          </p:cNvSpPr>
          <p:nvPr>
            <p:ph idx="1"/>
          </p:nvPr>
        </p:nvSpPr>
        <p:spPr/>
        <p:txBody>
          <a:bodyPr/>
          <a:lstStyle/>
          <a:p>
            <a:r>
              <a:rPr lang="en-US" dirty="0"/>
              <a:t>Use </a:t>
            </a:r>
            <a:r>
              <a:rPr lang="en-US" dirty="0" err="1"/>
              <a:t>Object.create</a:t>
            </a:r>
            <a:r>
              <a:rPr lang="en-US" dirty="0"/>
              <a:t>() to create a copy of an object.</a:t>
            </a:r>
          </a:p>
          <a:p>
            <a:endParaRPr lang="en-US" dirty="0"/>
          </a:p>
          <a:p>
            <a:endParaRPr lang="en-US" dirty="0"/>
          </a:p>
          <a:p>
            <a:endParaRPr lang="en-US" dirty="0"/>
          </a:p>
          <a:p>
            <a:endParaRPr lang="en-US" dirty="0"/>
          </a:p>
          <a:p>
            <a:endParaRPr lang="en-US" dirty="0"/>
          </a:p>
          <a:p>
            <a:r>
              <a:rPr lang="en-US" dirty="0"/>
              <a:t>If you use an assignment (=) operator it will have the two variables pointing to the same object and will not create a new object. DON’T DO THIS</a:t>
            </a:r>
          </a:p>
        </p:txBody>
      </p:sp>
      <p:pic>
        <p:nvPicPr>
          <p:cNvPr id="4" name="Picture 3">
            <a:extLst>
              <a:ext uri="{FF2B5EF4-FFF2-40B4-BE49-F238E27FC236}">
                <a16:creationId xmlns:a16="http://schemas.microsoft.com/office/drawing/2014/main" id="{24E8E7C4-C43A-4420-BB46-F1700829648B}"/>
              </a:ext>
            </a:extLst>
          </p:cNvPr>
          <p:cNvPicPr>
            <a:picLocks noChangeAspect="1"/>
          </p:cNvPicPr>
          <p:nvPr/>
        </p:nvPicPr>
        <p:blipFill>
          <a:blip r:embed="rId2"/>
          <a:stretch>
            <a:fillRect/>
          </a:stretch>
        </p:blipFill>
        <p:spPr>
          <a:xfrm>
            <a:off x="978335" y="2765188"/>
            <a:ext cx="5748862" cy="1698527"/>
          </a:xfrm>
          <a:prstGeom prst="rect">
            <a:avLst/>
          </a:prstGeom>
        </p:spPr>
      </p:pic>
      <p:pic>
        <p:nvPicPr>
          <p:cNvPr id="5" name="Picture 4">
            <a:extLst>
              <a:ext uri="{FF2B5EF4-FFF2-40B4-BE49-F238E27FC236}">
                <a16:creationId xmlns:a16="http://schemas.microsoft.com/office/drawing/2014/main" id="{841E2C19-1915-4CD4-BB73-F5E58149A008}"/>
              </a:ext>
            </a:extLst>
          </p:cNvPr>
          <p:cNvPicPr>
            <a:picLocks noChangeAspect="1"/>
          </p:cNvPicPr>
          <p:nvPr/>
        </p:nvPicPr>
        <p:blipFill>
          <a:blip r:embed="rId3"/>
          <a:stretch>
            <a:fillRect/>
          </a:stretch>
        </p:blipFill>
        <p:spPr>
          <a:xfrm>
            <a:off x="978335" y="5559825"/>
            <a:ext cx="4084930" cy="658859"/>
          </a:xfrm>
          <a:prstGeom prst="rect">
            <a:avLst/>
          </a:prstGeom>
        </p:spPr>
      </p:pic>
    </p:spTree>
    <p:extLst>
      <p:ext uri="{BB962C8B-B14F-4D97-AF65-F5344CB8AC3E}">
        <p14:creationId xmlns:p14="http://schemas.microsoft.com/office/powerpoint/2010/main" val="40110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19E9-C76C-4BE4-83DF-B96A5B3BDC78}"/>
              </a:ext>
            </a:extLst>
          </p:cNvPr>
          <p:cNvSpPr>
            <a:spLocks noGrp="1"/>
          </p:cNvSpPr>
          <p:nvPr>
            <p:ph type="title"/>
          </p:nvPr>
        </p:nvSpPr>
        <p:spPr/>
        <p:txBody>
          <a:bodyPr/>
          <a:lstStyle/>
          <a:p>
            <a:r>
              <a:rPr lang="en-US" dirty="0"/>
              <a:t>Add new properties and methods</a:t>
            </a:r>
          </a:p>
        </p:txBody>
      </p:sp>
      <p:sp>
        <p:nvSpPr>
          <p:cNvPr id="3" name="Content Placeholder 2">
            <a:extLst>
              <a:ext uri="{FF2B5EF4-FFF2-40B4-BE49-F238E27FC236}">
                <a16:creationId xmlns:a16="http://schemas.microsoft.com/office/drawing/2014/main" id="{BC625446-7376-4DF0-827B-57EE76E50826}"/>
              </a:ext>
            </a:extLst>
          </p:cNvPr>
          <p:cNvSpPr>
            <a:spLocks noGrp="1"/>
          </p:cNvSpPr>
          <p:nvPr>
            <p:ph idx="1"/>
          </p:nvPr>
        </p:nvSpPr>
        <p:spPr/>
        <p:txBody>
          <a:bodyPr/>
          <a:lstStyle/>
          <a:p>
            <a:r>
              <a:rPr lang="en-US" dirty="0"/>
              <a:t>To add properties and methods use the dot notation and then the new property or method name</a:t>
            </a:r>
          </a:p>
          <a:p>
            <a:endParaRPr lang="en-US" dirty="0"/>
          </a:p>
          <a:p>
            <a:endParaRPr lang="en-US" dirty="0"/>
          </a:p>
          <a:p>
            <a:endParaRPr lang="en-US" dirty="0"/>
          </a:p>
          <a:p>
            <a:endParaRPr lang="en-US" dirty="0"/>
          </a:p>
          <a:p>
            <a:endParaRPr lang="en-US" dirty="0"/>
          </a:p>
          <a:p>
            <a:r>
              <a:rPr lang="en-US" dirty="0"/>
              <a:t>You can add a method to only one object instead of all of them</a:t>
            </a:r>
          </a:p>
        </p:txBody>
      </p:sp>
      <p:pic>
        <p:nvPicPr>
          <p:cNvPr id="4" name="Picture 3">
            <a:extLst>
              <a:ext uri="{FF2B5EF4-FFF2-40B4-BE49-F238E27FC236}">
                <a16:creationId xmlns:a16="http://schemas.microsoft.com/office/drawing/2014/main" id="{10F0D102-1F9B-4A6E-8CB1-F11FC16A4358}"/>
              </a:ext>
            </a:extLst>
          </p:cNvPr>
          <p:cNvPicPr>
            <a:picLocks noChangeAspect="1"/>
          </p:cNvPicPr>
          <p:nvPr/>
        </p:nvPicPr>
        <p:blipFill>
          <a:blip r:embed="rId2"/>
          <a:stretch>
            <a:fillRect/>
          </a:stretch>
        </p:blipFill>
        <p:spPr>
          <a:xfrm>
            <a:off x="1015825" y="3032946"/>
            <a:ext cx="3372295" cy="492307"/>
          </a:xfrm>
          <a:prstGeom prst="rect">
            <a:avLst/>
          </a:prstGeom>
        </p:spPr>
      </p:pic>
      <p:pic>
        <p:nvPicPr>
          <p:cNvPr id="5" name="Picture 4">
            <a:extLst>
              <a:ext uri="{FF2B5EF4-FFF2-40B4-BE49-F238E27FC236}">
                <a16:creationId xmlns:a16="http://schemas.microsoft.com/office/drawing/2014/main" id="{D7BA6E09-6F71-41D5-98BC-3A45EE674C75}"/>
              </a:ext>
            </a:extLst>
          </p:cNvPr>
          <p:cNvPicPr>
            <a:picLocks noChangeAspect="1"/>
          </p:cNvPicPr>
          <p:nvPr/>
        </p:nvPicPr>
        <p:blipFill>
          <a:blip r:embed="rId3"/>
          <a:stretch>
            <a:fillRect/>
          </a:stretch>
        </p:blipFill>
        <p:spPr>
          <a:xfrm>
            <a:off x="1015825" y="3732397"/>
            <a:ext cx="8381846" cy="996014"/>
          </a:xfrm>
          <a:prstGeom prst="rect">
            <a:avLst/>
          </a:prstGeom>
        </p:spPr>
      </p:pic>
      <p:pic>
        <p:nvPicPr>
          <p:cNvPr id="6" name="Picture 5">
            <a:extLst>
              <a:ext uri="{FF2B5EF4-FFF2-40B4-BE49-F238E27FC236}">
                <a16:creationId xmlns:a16="http://schemas.microsoft.com/office/drawing/2014/main" id="{6D775A24-6347-484D-AE80-819481EE8438}"/>
              </a:ext>
            </a:extLst>
          </p:cNvPr>
          <p:cNvPicPr>
            <a:picLocks noChangeAspect="1"/>
          </p:cNvPicPr>
          <p:nvPr/>
        </p:nvPicPr>
        <p:blipFill>
          <a:blip r:embed="rId4"/>
          <a:stretch>
            <a:fillRect/>
          </a:stretch>
        </p:blipFill>
        <p:spPr>
          <a:xfrm>
            <a:off x="1015824" y="5710068"/>
            <a:ext cx="3940887" cy="645776"/>
          </a:xfrm>
          <a:prstGeom prst="rect">
            <a:avLst/>
          </a:prstGeom>
        </p:spPr>
      </p:pic>
    </p:spTree>
    <p:extLst>
      <p:ext uri="{BB962C8B-B14F-4D97-AF65-F5344CB8AC3E}">
        <p14:creationId xmlns:p14="http://schemas.microsoft.com/office/powerpoint/2010/main" val="383709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156C-D5EC-40D1-AF62-1D6D470E7FD8}"/>
              </a:ext>
            </a:extLst>
          </p:cNvPr>
          <p:cNvSpPr>
            <a:spLocks noGrp="1"/>
          </p:cNvSpPr>
          <p:nvPr>
            <p:ph type="title"/>
          </p:nvPr>
        </p:nvSpPr>
        <p:spPr/>
        <p:txBody>
          <a:bodyPr/>
          <a:lstStyle/>
          <a:p>
            <a:r>
              <a:rPr lang="en-US" dirty="0"/>
              <a:t>Looping through objects</a:t>
            </a:r>
          </a:p>
        </p:txBody>
      </p:sp>
      <p:sp>
        <p:nvSpPr>
          <p:cNvPr id="3" name="Content Placeholder 2">
            <a:extLst>
              <a:ext uri="{FF2B5EF4-FFF2-40B4-BE49-F238E27FC236}">
                <a16:creationId xmlns:a16="http://schemas.microsoft.com/office/drawing/2014/main" id="{F626C467-504E-42EA-8737-C13C70653BE3}"/>
              </a:ext>
            </a:extLst>
          </p:cNvPr>
          <p:cNvSpPr>
            <a:spLocks noGrp="1"/>
          </p:cNvSpPr>
          <p:nvPr>
            <p:ph idx="1"/>
          </p:nvPr>
        </p:nvSpPr>
        <p:spPr/>
        <p:txBody>
          <a:bodyPr/>
          <a:lstStyle/>
          <a:p>
            <a:r>
              <a:rPr lang="en-US" dirty="0"/>
              <a:t>Use for loop to loop through an object’s properties and methods</a:t>
            </a:r>
          </a:p>
          <a:p>
            <a:endParaRPr lang="en-US" dirty="0"/>
          </a:p>
          <a:p>
            <a:endParaRPr lang="en-US" dirty="0"/>
          </a:p>
          <a:p>
            <a:endParaRPr lang="en-US" dirty="0"/>
          </a:p>
          <a:p>
            <a:endParaRPr lang="en-US" dirty="0"/>
          </a:p>
          <a:p>
            <a:endParaRPr lang="en-US" dirty="0"/>
          </a:p>
          <a:p>
            <a:r>
              <a:rPr lang="en-US" dirty="0"/>
              <a:t>To find a specific property</a:t>
            </a:r>
          </a:p>
        </p:txBody>
      </p:sp>
      <p:pic>
        <p:nvPicPr>
          <p:cNvPr id="4" name="Picture 3">
            <a:extLst>
              <a:ext uri="{FF2B5EF4-FFF2-40B4-BE49-F238E27FC236}">
                <a16:creationId xmlns:a16="http://schemas.microsoft.com/office/drawing/2014/main" id="{17CC6BCF-BF40-43C9-B8F6-4E84A89901AD}"/>
              </a:ext>
            </a:extLst>
          </p:cNvPr>
          <p:cNvPicPr>
            <a:picLocks noChangeAspect="1"/>
          </p:cNvPicPr>
          <p:nvPr/>
        </p:nvPicPr>
        <p:blipFill>
          <a:blip r:embed="rId2"/>
          <a:stretch>
            <a:fillRect/>
          </a:stretch>
        </p:blipFill>
        <p:spPr>
          <a:xfrm>
            <a:off x="841793" y="2742599"/>
            <a:ext cx="5585517" cy="1668980"/>
          </a:xfrm>
          <a:prstGeom prst="rect">
            <a:avLst/>
          </a:prstGeom>
        </p:spPr>
      </p:pic>
      <p:pic>
        <p:nvPicPr>
          <p:cNvPr id="5" name="Picture 4">
            <a:extLst>
              <a:ext uri="{FF2B5EF4-FFF2-40B4-BE49-F238E27FC236}">
                <a16:creationId xmlns:a16="http://schemas.microsoft.com/office/drawing/2014/main" id="{7645A07E-54EB-4B3E-83BB-967093B9868B}"/>
              </a:ext>
            </a:extLst>
          </p:cNvPr>
          <p:cNvPicPr>
            <a:picLocks noChangeAspect="1"/>
          </p:cNvPicPr>
          <p:nvPr/>
        </p:nvPicPr>
        <p:blipFill>
          <a:blip r:embed="rId3"/>
          <a:stretch>
            <a:fillRect/>
          </a:stretch>
        </p:blipFill>
        <p:spPr>
          <a:xfrm>
            <a:off x="841793" y="5283889"/>
            <a:ext cx="6176275" cy="1277332"/>
          </a:xfrm>
          <a:prstGeom prst="rect">
            <a:avLst/>
          </a:prstGeom>
        </p:spPr>
      </p:pic>
    </p:spTree>
    <p:extLst>
      <p:ext uri="{BB962C8B-B14F-4D97-AF65-F5344CB8AC3E}">
        <p14:creationId xmlns:p14="http://schemas.microsoft.com/office/powerpoint/2010/main" val="166392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E68F-AB48-49EA-83DD-CBD3303273F3}"/>
              </a:ext>
            </a:extLst>
          </p:cNvPr>
          <p:cNvSpPr>
            <a:spLocks noGrp="1"/>
          </p:cNvSpPr>
          <p:nvPr>
            <p:ph type="title"/>
          </p:nvPr>
        </p:nvSpPr>
        <p:spPr/>
        <p:txBody>
          <a:bodyPr/>
          <a:lstStyle/>
          <a:p>
            <a:r>
              <a:rPr lang="en-US" dirty="0"/>
              <a:t>Find a property</a:t>
            </a:r>
          </a:p>
        </p:txBody>
      </p:sp>
      <p:sp>
        <p:nvSpPr>
          <p:cNvPr id="3" name="Content Placeholder 2">
            <a:extLst>
              <a:ext uri="{FF2B5EF4-FFF2-40B4-BE49-F238E27FC236}">
                <a16:creationId xmlns:a16="http://schemas.microsoft.com/office/drawing/2014/main" id="{5B111F4A-040D-408E-9B03-BC60663B3F9E}"/>
              </a:ext>
            </a:extLst>
          </p:cNvPr>
          <p:cNvSpPr>
            <a:spLocks noGrp="1"/>
          </p:cNvSpPr>
          <p:nvPr>
            <p:ph idx="1"/>
          </p:nvPr>
        </p:nvSpPr>
        <p:spPr/>
        <p:txBody>
          <a:bodyPr/>
          <a:lstStyle/>
          <a:p>
            <a:r>
              <a:rPr lang="en-US" dirty="0"/>
              <a:t>Use </a:t>
            </a:r>
            <a:r>
              <a:rPr lang="en-US" dirty="0" err="1"/>
              <a:t>hasOwnProperty</a:t>
            </a:r>
            <a:r>
              <a:rPr lang="en-US" dirty="0"/>
              <a:t> to find properties that are original to the specific object</a:t>
            </a:r>
          </a:p>
        </p:txBody>
      </p:sp>
      <p:pic>
        <p:nvPicPr>
          <p:cNvPr id="4" name="Picture 3">
            <a:extLst>
              <a:ext uri="{FF2B5EF4-FFF2-40B4-BE49-F238E27FC236}">
                <a16:creationId xmlns:a16="http://schemas.microsoft.com/office/drawing/2014/main" id="{523D4427-F136-418F-A723-57AB9B7C66A8}"/>
              </a:ext>
            </a:extLst>
          </p:cNvPr>
          <p:cNvPicPr>
            <a:picLocks noChangeAspect="1"/>
          </p:cNvPicPr>
          <p:nvPr/>
        </p:nvPicPr>
        <p:blipFill>
          <a:blip r:embed="rId2"/>
          <a:stretch>
            <a:fillRect/>
          </a:stretch>
        </p:blipFill>
        <p:spPr>
          <a:xfrm>
            <a:off x="979881" y="2824077"/>
            <a:ext cx="4715065" cy="2093753"/>
          </a:xfrm>
          <a:prstGeom prst="rect">
            <a:avLst/>
          </a:prstGeom>
        </p:spPr>
      </p:pic>
    </p:spTree>
    <p:extLst>
      <p:ext uri="{BB962C8B-B14F-4D97-AF65-F5344CB8AC3E}">
        <p14:creationId xmlns:p14="http://schemas.microsoft.com/office/powerpoint/2010/main" val="240612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F3F8-95AD-45B5-98B9-8A7EFC511158}"/>
              </a:ext>
            </a:extLst>
          </p:cNvPr>
          <p:cNvSpPr>
            <a:spLocks noGrp="1"/>
          </p:cNvSpPr>
          <p:nvPr>
            <p:ph type="title"/>
          </p:nvPr>
        </p:nvSpPr>
        <p:spPr/>
        <p:txBody>
          <a:bodyPr/>
          <a:lstStyle/>
          <a:p>
            <a:r>
              <a:rPr lang="en-US"/>
              <a:t>Object states</a:t>
            </a:r>
          </a:p>
        </p:txBody>
      </p:sp>
      <p:sp>
        <p:nvSpPr>
          <p:cNvPr id="3" name="Content Placeholder 2">
            <a:extLst>
              <a:ext uri="{FF2B5EF4-FFF2-40B4-BE49-F238E27FC236}">
                <a16:creationId xmlns:a16="http://schemas.microsoft.com/office/drawing/2014/main" id="{D149010B-464C-4B0B-9CFC-9DF78F9F3160}"/>
              </a:ext>
            </a:extLst>
          </p:cNvPr>
          <p:cNvSpPr>
            <a:spLocks noGrp="1"/>
          </p:cNvSpPr>
          <p:nvPr>
            <p:ph idx="1"/>
          </p:nvPr>
        </p:nvSpPr>
        <p:spPr/>
        <p:txBody>
          <a:bodyPr/>
          <a:lstStyle/>
          <a:p>
            <a:r>
              <a:rPr lang="en-US" dirty="0"/>
              <a:t>State is a form of existence</a:t>
            </a:r>
          </a:p>
          <a:p>
            <a:r>
              <a:rPr lang="en-US" dirty="0"/>
              <a:t>Can use a variable inside the object to keep track of its state</a:t>
            </a:r>
          </a:p>
          <a:p>
            <a:r>
              <a:rPr lang="en-US" dirty="0"/>
              <a:t>Sword object could have two states, dull and sharp</a:t>
            </a:r>
          </a:p>
          <a:p>
            <a:r>
              <a:rPr lang="en-US" dirty="0"/>
              <a:t>Monster object two states</a:t>
            </a:r>
          </a:p>
          <a:p>
            <a:endParaRPr lang="en-US" dirty="0"/>
          </a:p>
        </p:txBody>
      </p:sp>
      <p:pic>
        <p:nvPicPr>
          <p:cNvPr id="4" name="Picture 3">
            <a:extLst>
              <a:ext uri="{FF2B5EF4-FFF2-40B4-BE49-F238E27FC236}">
                <a16:creationId xmlns:a16="http://schemas.microsoft.com/office/drawing/2014/main" id="{C221E20B-2C56-47A3-B5CC-1A5CF9947991}"/>
              </a:ext>
            </a:extLst>
          </p:cNvPr>
          <p:cNvPicPr>
            <a:picLocks noChangeAspect="1"/>
          </p:cNvPicPr>
          <p:nvPr/>
        </p:nvPicPr>
        <p:blipFill>
          <a:blip r:embed="rId2"/>
          <a:stretch>
            <a:fillRect/>
          </a:stretch>
        </p:blipFill>
        <p:spPr>
          <a:xfrm>
            <a:off x="2895600" y="3958970"/>
            <a:ext cx="3897248" cy="2541683"/>
          </a:xfrm>
          <a:prstGeom prst="rect">
            <a:avLst/>
          </a:prstGeom>
        </p:spPr>
      </p:pic>
    </p:spTree>
    <p:extLst>
      <p:ext uri="{BB962C8B-B14F-4D97-AF65-F5344CB8AC3E}">
        <p14:creationId xmlns:p14="http://schemas.microsoft.com/office/powerpoint/2010/main" val="349061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F3F8-95AD-45B5-98B9-8A7EFC511158}"/>
              </a:ext>
            </a:extLst>
          </p:cNvPr>
          <p:cNvSpPr>
            <a:spLocks noGrp="1"/>
          </p:cNvSpPr>
          <p:nvPr>
            <p:ph type="title"/>
          </p:nvPr>
        </p:nvSpPr>
        <p:spPr/>
        <p:txBody>
          <a:bodyPr/>
          <a:lstStyle/>
          <a:p>
            <a:r>
              <a:rPr lang="en-US"/>
              <a:t>Object states</a:t>
            </a:r>
          </a:p>
        </p:txBody>
      </p:sp>
      <p:sp>
        <p:nvSpPr>
          <p:cNvPr id="3" name="Content Placeholder 2">
            <a:extLst>
              <a:ext uri="{FF2B5EF4-FFF2-40B4-BE49-F238E27FC236}">
                <a16:creationId xmlns:a16="http://schemas.microsoft.com/office/drawing/2014/main" id="{D149010B-464C-4B0B-9CFC-9DF78F9F3160}"/>
              </a:ext>
            </a:extLst>
          </p:cNvPr>
          <p:cNvSpPr>
            <a:spLocks noGrp="1"/>
          </p:cNvSpPr>
          <p:nvPr>
            <p:ph idx="1"/>
          </p:nvPr>
        </p:nvSpPr>
        <p:spPr/>
        <p:txBody>
          <a:bodyPr/>
          <a:lstStyle/>
          <a:p>
            <a:r>
              <a:rPr lang="en-US" dirty="0"/>
              <a:t>Simplified monster object, scared = 1 normal = 0</a:t>
            </a:r>
          </a:p>
          <a:p>
            <a:endParaRPr lang="en-US" dirty="0"/>
          </a:p>
          <a:p>
            <a:endParaRPr lang="en-US" dirty="0"/>
          </a:p>
          <a:p>
            <a:endParaRPr lang="en-US" dirty="0"/>
          </a:p>
          <a:p>
            <a:endParaRPr lang="en-US" dirty="0"/>
          </a:p>
          <a:p>
            <a:endParaRPr lang="en-US" dirty="0"/>
          </a:p>
          <a:p>
            <a:endParaRPr lang="en-US" dirty="0"/>
          </a:p>
          <a:p>
            <a:endParaRPr lang="en-US" dirty="0"/>
          </a:p>
          <a:p>
            <a:r>
              <a:rPr lang="en-US" dirty="0"/>
              <a:t>Display initial state</a:t>
            </a:r>
          </a:p>
        </p:txBody>
      </p:sp>
      <p:pic>
        <p:nvPicPr>
          <p:cNvPr id="5" name="Picture 4">
            <a:extLst>
              <a:ext uri="{FF2B5EF4-FFF2-40B4-BE49-F238E27FC236}">
                <a16:creationId xmlns:a16="http://schemas.microsoft.com/office/drawing/2014/main" id="{E07BAE57-4A0B-4C7B-864A-7285267E49C1}"/>
              </a:ext>
            </a:extLst>
          </p:cNvPr>
          <p:cNvPicPr>
            <a:picLocks noChangeAspect="1"/>
          </p:cNvPicPr>
          <p:nvPr/>
        </p:nvPicPr>
        <p:blipFill>
          <a:blip r:embed="rId2"/>
          <a:stretch>
            <a:fillRect/>
          </a:stretch>
        </p:blipFill>
        <p:spPr>
          <a:xfrm>
            <a:off x="1376549" y="2620466"/>
            <a:ext cx="5517546" cy="2834595"/>
          </a:xfrm>
          <a:prstGeom prst="rect">
            <a:avLst/>
          </a:prstGeom>
        </p:spPr>
      </p:pic>
      <p:pic>
        <p:nvPicPr>
          <p:cNvPr id="6" name="Picture 5">
            <a:extLst>
              <a:ext uri="{FF2B5EF4-FFF2-40B4-BE49-F238E27FC236}">
                <a16:creationId xmlns:a16="http://schemas.microsoft.com/office/drawing/2014/main" id="{038A476D-2A80-41E9-A418-4F06DE3CAEBD}"/>
              </a:ext>
            </a:extLst>
          </p:cNvPr>
          <p:cNvPicPr>
            <a:picLocks noChangeAspect="1"/>
          </p:cNvPicPr>
          <p:nvPr/>
        </p:nvPicPr>
        <p:blipFill>
          <a:blip r:embed="rId3"/>
          <a:stretch>
            <a:fillRect/>
          </a:stretch>
        </p:blipFill>
        <p:spPr>
          <a:xfrm>
            <a:off x="3702185" y="5683524"/>
            <a:ext cx="7284954" cy="394886"/>
          </a:xfrm>
          <a:prstGeom prst="rect">
            <a:avLst/>
          </a:prstGeom>
        </p:spPr>
      </p:pic>
    </p:spTree>
    <p:extLst>
      <p:ext uri="{BB962C8B-B14F-4D97-AF65-F5344CB8AC3E}">
        <p14:creationId xmlns:p14="http://schemas.microsoft.com/office/powerpoint/2010/main" val="126681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F3F8-95AD-45B5-98B9-8A7EFC511158}"/>
              </a:ext>
            </a:extLst>
          </p:cNvPr>
          <p:cNvSpPr>
            <a:spLocks noGrp="1"/>
          </p:cNvSpPr>
          <p:nvPr>
            <p:ph type="title"/>
          </p:nvPr>
        </p:nvSpPr>
        <p:spPr/>
        <p:txBody>
          <a:bodyPr/>
          <a:lstStyle/>
          <a:p>
            <a:r>
              <a:rPr lang="en-US"/>
              <a:t>Object states</a:t>
            </a:r>
          </a:p>
        </p:txBody>
      </p:sp>
      <p:sp>
        <p:nvSpPr>
          <p:cNvPr id="3" name="Content Placeholder 2">
            <a:extLst>
              <a:ext uri="{FF2B5EF4-FFF2-40B4-BE49-F238E27FC236}">
                <a16:creationId xmlns:a16="http://schemas.microsoft.com/office/drawing/2014/main" id="{D149010B-464C-4B0B-9CFC-9DF78F9F3160}"/>
              </a:ext>
            </a:extLst>
          </p:cNvPr>
          <p:cNvSpPr>
            <a:spLocks noGrp="1"/>
          </p:cNvSpPr>
          <p:nvPr>
            <p:ph idx="1"/>
          </p:nvPr>
        </p:nvSpPr>
        <p:spPr/>
        <p:txBody>
          <a:bodyPr/>
          <a:lstStyle/>
          <a:p>
            <a:r>
              <a:rPr lang="en-US" dirty="0"/>
              <a:t>Change the state with a keyboard press</a:t>
            </a:r>
          </a:p>
        </p:txBody>
      </p:sp>
      <p:pic>
        <p:nvPicPr>
          <p:cNvPr id="4" name="Picture 3">
            <a:extLst>
              <a:ext uri="{FF2B5EF4-FFF2-40B4-BE49-F238E27FC236}">
                <a16:creationId xmlns:a16="http://schemas.microsoft.com/office/drawing/2014/main" id="{7A6717A6-E1D0-4972-8C6E-65FABB0B04D5}"/>
              </a:ext>
            </a:extLst>
          </p:cNvPr>
          <p:cNvPicPr>
            <a:picLocks noChangeAspect="1"/>
          </p:cNvPicPr>
          <p:nvPr/>
        </p:nvPicPr>
        <p:blipFill>
          <a:blip r:embed="rId2"/>
          <a:stretch>
            <a:fillRect/>
          </a:stretch>
        </p:blipFill>
        <p:spPr>
          <a:xfrm>
            <a:off x="2052639" y="2614498"/>
            <a:ext cx="6518066" cy="2980185"/>
          </a:xfrm>
          <a:prstGeom prst="rect">
            <a:avLst/>
          </a:prstGeom>
        </p:spPr>
      </p:pic>
    </p:spTree>
    <p:extLst>
      <p:ext uri="{BB962C8B-B14F-4D97-AF65-F5344CB8AC3E}">
        <p14:creationId xmlns:p14="http://schemas.microsoft.com/office/powerpoint/2010/main" val="155488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C956-DFE2-43C4-B4E3-3A6C17718C09}"/>
              </a:ext>
            </a:extLst>
          </p:cNvPr>
          <p:cNvSpPr>
            <a:spLocks noGrp="1"/>
          </p:cNvSpPr>
          <p:nvPr>
            <p:ph type="title"/>
          </p:nvPr>
        </p:nvSpPr>
        <p:spPr/>
        <p:txBody>
          <a:bodyPr/>
          <a:lstStyle/>
          <a:p>
            <a:r>
              <a:rPr lang="en-US" dirty="0"/>
              <a:t>Display states with canvas</a:t>
            </a:r>
          </a:p>
        </p:txBody>
      </p:sp>
      <p:sp>
        <p:nvSpPr>
          <p:cNvPr id="3" name="Content Placeholder 2">
            <a:extLst>
              <a:ext uri="{FF2B5EF4-FFF2-40B4-BE49-F238E27FC236}">
                <a16:creationId xmlns:a16="http://schemas.microsoft.com/office/drawing/2014/main" id="{B63BAC37-208C-46DC-A2BE-5AAD9E5EF398}"/>
              </a:ext>
            </a:extLst>
          </p:cNvPr>
          <p:cNvSpPr>
            <a:spLocks noGrp="1"/>
          </p:cNvSpPr>
          <p:nvPr>
            <p:ph idx="1"/>
          </p:nvPr>
        </p:nvSpPr>
        <p:spPr/>
        <p:txBody>
          <a:bodyPr/>
          <a:lstStyle/>
          <a:p>
            <a:r>
              <a:rPr lang="en-US" dirty="0"/>
              <a:t>A single file image contains both monster states</a:t>
            </a:r>
          </a:p>
          <a:p>
            <a:r>
              <a:rPr lang="en-US" dirty="0"/>
              <a:t>Each monster image state is 64 pixels wide</a:t>
            </a:r>
          </a:p>
          <a:p>
            <a:r>
              <a:rPr lang="en-US" dirty="0"/>
              <a:t>The whole image file is 128 pixels wide</a:t>
            </a:r>
          </a:p>
        </p:txBody>
      </p:sp>
      <p:pic>
        <p:nvPicPr>
          <p:cNvPr id="4" name="Picture 3">
            <a:extLst>
              <a:ext uri="{FF2B5EF4-FFF2-40B4-BE49-F238E27FC236}">
                <a16:creationId xmlns:a16="http://schemas.microsoft.com/office/drawing/2014/main" id="{02732304-01EB-4C0F-8B81-73F720F898B1}"/>
              </a:ext>
            </a:extLst>
          </p:cNvPr>
          <p:cNvPicPr>
            <a:picLocks noChangeAspect="1"/>
          </p:cNvPicPr>
          <p:nvPr/>
        </p:nvPicPr>
        <p:blipFill>
          <a:blip r:embed="rId2"/>
          <a:stretch>
            <a:fillRect/>
          </a:stretch>
        </p:blipFill>
        <p:spPr>
          <a:xfrm>
            <a:off x="1891529" y="3722672"/>
            <a:ext cx="4469570" cy="2370955"/>
          </a:xfrm>
          <a:prstGeom prst="rect">
            <a:avLst/>
          </a:prstGeom>
        </p:spPr>
      </p:pic>
    </p:spTree>
    <p:extLst>
      <p:ext uri="{BB962C8B-B14F-4D97-AF65-F5344CB8AC3E}">
        <p14:creationId xmlns:p14="http://schemas.microsoft.com/office/powerpoint/2010/main" val="39311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483-A253-4309-8BD5-8324BC5ED63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A3A508C-0B0A-45E1-97A2-7EDAE6A42B2D}"/>
              </a:ext>
            </a:extLst>
          </p:cNvPr>
          <p:cNvSpPr>
            <a:spLocks noGrp="1"/>
          </p:cNvSpPr>
          <p:nvPr>
            <p:ph idx="1"/>
          </p:nvPr>
        </p:nvSpPr>
        <p:spPr/>
        <p:txBody>
          <a:bodyPr/>
          <a:lstStyle/>
          <a:p>
            <a:r>
              <a:rPr lang="en-US" dirty="0"/>
              <a:t>Displaying images with canvas</a:t>
            </a:r>
          </a:p>
          <a:p>
            <a:r>
              <a:rPr lang="en-US" dirty="0"/>
              <a:t>How to make objects</a:t>
            </a:r>
          </a:p>
          <a:p>
            <a:r>
              <a:rPr lang="en-US" dirty="0"/>
              <a:t>Making copies of objects</a:t>
            </a:r>
          </a:p>
          <a:p>
            <a:r>
              <a:rPr lang="en-US" dirty="0"/>
              <a:t>Object states</a:t>
            </a:r>
          </a:p>
          <a:p>
            <a:r>
              <a:rPr lang="en-US" dirty="0"/>
              <a:t>Timed state changes</a:t>
            </a:r>
          </a:p>
          <a:p>
            <a:r>
              <a:rPr lang="en-US" dirty="0"/>
              <a:t>Animation</a:t>
            </a:r>
          </a:p>
        </p:txBody>
      </p:sp>
    </p:spTree>
    <p:extLst>
      <p:ext uri="{BB962C8B-B14F-4D97-AF65-F5344CB8AC3E}">
        <p14:creationId xmlns:p14="http://schemas.microsoft.com/office/powerpoint/2010/main" val="402384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C956-DFE2-43C4-B4E3-3A6C17718C09}"/>
              </a:ext>
            </a:extLst>
          </p:cNvPr>
          <p:cNvSpPr>
            <a:spLocks noGrp="1"/>
          </p:cNvSpPr>
          <p:nvPr>
            <p:ph type="title"/>
          </p:nvPr>
        </p:nvSpPr>
        <p:spPr/>
        <p:txBody>
          <a:bodyPr/>
          <a:lstStyle/>
          <a:p>
            <a:r>
              <a:rPr lang="en-US" dirty="0"/>
              <a:t>Display states with canvas</a:t>
            </a:r>
          </a:p>
        </p:txBody>
      </p:sp>
      <p:sp>
        <p:nvSpPr>
          <p:cNvPr id="3" name="Content Placeholder 2">
            <a:extLst>
              <a:ext uri="{FF2B5EF4-FFF2-40B4-BE49-F238E27FC236}">
                <a16:creationId xmlns:a16="http://schemas.microsoft.com/office/drawing/2014/main" id="{B63BAC37-208C-46DC-A2BE-5AAD9E5EF398}"/>
              </a:ext>
            </a:extLst>
          </p:cNvPr>
          <p:cNvSpPr>
            <a:spLocks noGrp="1"/>
          </p:cNvSpPr>
          <p:nvPr>
            <p:ph idx="1"/>
          </p:nvPr>
        </p:nvSpPr>
        <p:spPr/>
        <p:txBody>
          <a:bodyPr/>
          <a:lstStyle/>
          <a:p>
            <a:r>
              <a:rPr lang="en-US" dirty="0"/>
              <a:t>Use the </a:t>
            </a:r>
            <a:r>
              <a:rPr lang="en-US" dirty="0" err="1"/>
              <a:t>drawImage</a:t>
            </a:r>
            <a:r>
              <a:rPr lang="en-US" dirty="0"/>
              <a:t> method to selectively display the correct section of the image</a:t>
            </a:r>
          </a:p>
          <a:p>
            <a:r>
              <a:rPr lang="en-US" dirty="0"/>
              <a:t>Normal state of the monster uses the first section of the image</a:t>
            </a:r>
          </a:p>
          <a:p>
            <a:endParaRPr lang="en-US" dirty="0"/>
          </a:p>
          <a:p>
            <a:endParaRPr lang="en-US" dirty="0"/>
          </a:p>
          <a:p>
            <a:endParaRPr lang="en-US" dirty="0"/>
          </a:p>
          <a:p>
            <a:endParaRPr lang="en-US" dirty="0"/>
          </a:p>
          <a:p>
            <a:r>
              <a:rPr lang="en-US" dirty="0"/>
              <a:t>Scared state of the monster uses the second section of the image</a:t>
            </a:r>
          </a:p>
        </p:txBody>
      </p:sp>
      <p:pic>
        <p:nvPicPr>
          <p:cNvPr id="5" name="Picture 4">
            <a:extLst>
              <a:ext uri="{FF2B5EF4-FFF2-40B4-BE49-F238E27FC236}">
                <a16:creationId xmlns:a16="http://schemas.microsoft.com/office/drawing/2014/main" id="{56910DF7-078B-4FC7-B3D9-EF130BE18A98}"/>
              </a:ext>
            </a:extLst>
          </p:cNvPr>
          <p:cNvPicPr>
            <a:picLocks noChangeAspect="1"/>
          </p:cNvPicPr>
          <p:nvPr/>
        </p:nvPicPr>
        <p:blipFill>
          <a:blip r:embed="rId2"/>
          <a:stretch>
            <a:fillRect/>
          </a:stretch>
        </p:blipFill>
        <p:spPr>
          <a:xfrm>
            <a:off x="1062188" y="3429000"/>
            <a:ext cx="2655570" cy="1646455"/>
          </a:xfrm>
          <a:prstGeom prst="rect">
            <a:avLst/>
          </a:prstGeom>
        </p:spPr>
      </p:pic>
      <p:pic>
        <p:nvPicPr>
          <p:cNvPr id="6" name="Picture 5">
            <a:extLst>
              <a:ext uri="{FF2B5EF4-FFF2-40B4-BE49-F238E27FC236}">
                <a16:creationId xmlns:a16="http://schemas.microsoft.com/office/drawing/2014/main" id="{6A87952C-0D2E-480F-A360-2F8B766E1450}"/>
              </a:ext>
            </a:extLst>
          </p:cNvPr>
          <p:cNvPicPr>
            <a:picLocks noChangeAspect="1"/>
          </p:cNvPicPr>
          <p:nvPr/>
        </p:nvPicPr>
        <p:blipFill>
          <a:blip r:embed="rId3"/>
          <a:stretch>
            <a:fillRect/>
          </a:stretch>
        </p:blipFill>
        <p:spPr>
          <a:xfrm>
            <a:off x="1062188" y="5429016"/>
            <a:ext cx="1993833" cy="1329222"/>
          </a:xfrm>
          <a:prstGeom prst="rect">
            <a:avLst/>
          </a:prstGeom>
        </p:spPr>
      </p:pic>
    </p:spTree>
    <p:extLst>
      <p:ext uri="{BB962C8B-B14F-4D97-AF65-F5344CB8AC3E}">
        <p14:creationId xmlns:p14="http://schemas.microsoft.com/office/powerpoint/2010/main" val="85898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C956-DFE2-43C4-B4E3-3A6C17718C09}"/>
              </a:ext>
            </a:extLst>
          </p:cNvPr>
          <p:cNvSpPr>
            <a:spLocks noGrp="1"/>
          </p:cNvSpPr>
          <p:nvPr>
            <p:ph type="title"/>
          </p:nvPr>
        </p:nvSpPr>
        <p:spPr/>
        <p:txBody>
          <a:bodyPr/>
          <a:lstStyle/>
          <a:p>
            <a:r>
              <a:rPr lang="en-US" dirty="0"/>
              <a:t>Display states with canvas</a:t>
            </a:r>
          </a:p>
        </p:txBody>
      </p:sp>
      <p:sp>
        <p:nvSpPr>
          <p:cNvPr id="7" name="Content Placeholder 6">
            <a:extLst>
              <a:ext uri="{FF2B5EF4-FFF2-40B4-BE49-F238E27FC236}">
                <a16:creationId xmlns:a16="http://schemas.microsoft.com/office/drawing/2014/main" id="{6FEEECFA-C3EF-4F27-B78F-1C487D00DD0B}"/>
              </a:ext>
            </a:extLst>
          </p:cNvPr>
          <p:cNvSpPr>
            <a:spLocks noGrp="1"/>
          </p:cNvSpPr>
          <p:nvPr>
            <p:ph idx="1"/>
          </p:nvPr>
        </p:nvSpPr>
        <p:spPr/>
        <p:txBody>
          <a:bodyPr/>
          <a:lstStyle/>
          <a:p>
            <a:r>
              <a:rPr lang="en-US" dirty="0"/>
              <a:t>See the example code in Canvas</a:t>
            </a:r>
          </a:p>
        </p:txBody>
      </p:sp>
      <p:pic>
        <p:nvPicPr>
          <p:cNvPr id="8" name="Content Placeholder 3">
            <a:extLst>
              <a:ext uri="{FF2B5EF4-FFF2-40B4-BE49-F238E27FC236}">
                <a16:creationId xmlns:a16="http://schemas.microsoft.com/office/drawing/2014/main" id="{98DDEC84-B9C2-49CF-A72A-203DA085A3D1}"/>
              </a:ext>
            </a:extLst>
          </p:cNvPr>
          <p:cNvPicPr>
            <a:picLocks noChangeAspect="1"/>
          </p:cNvPicPr>
          <p:nvPr/>
        </p:nvPicPr>
        <p:blipFill>
          <a:blip r:embed="rId2"/>
          <a:stretch>
            <a:fillRect/>
          </a:stretch>
        </p:blipFill>
        <p:spPr>
          <a:xfrm>
            <a:off x="5939589" y="2057401"/>
            <a:ext cx="4576011" cy="4667530"/>
          </a:xfrm>
          <a:prstGeom prst="rect">
            <a:avLst/>
          </a:prstGeom>
        </p:spPr>
      </p:pic>
    </p:spTree>
    <p:extLst>
      <p:ext uri="{BB962C8B-B14F-4D97-AF65-F5344CB8AC3E}">
        <p14:creationId xmlns:p14="http://schemas.microsoft.com/office/powerpoint/2010/main" val="270666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2246-9F48-4911-BA7B-41DBCB74FE33}"/>
              </a:ext>
            </a:extLst>
          </p:cNvPr>
          <p:cNvSpPr>
            <a:spLocks noGrp="1"/>
          </p:cNvSpPr>
          <p:nvPr>
            <p:ph type="title"/>
          </p:nvPr>
        </p:nvSpPr>
        <p:spPr/>
        <p:txBody>
          <a:bodyPr/>
          <a:lstStyle/>
          <a:p>
            <a:r>
              <a:rPr lang="en-US" dirty="0"/>
              <a:t>Display states with canvas</a:t>
            </a:r>
          </a:p>
        </p:txBody>
      </p:sp>
      <p:sp>
        <p:nvSpPr>
          <p:cNvPr id="3" name="Content Placeholder 2">
            <a:extLst>
              <a:ext uri="{FF2B5EF4-FFF2-40B4-BE49-F238E27FC236}">
                <a16:creationId xmlns:a16="http://schemas.microsoft.com/office/drawing/2014/main" id="{4A351BCD-8CBD-403D-A4B9-469738C45B2B}"/>
              </a:ext>
            </a:extLst>
          </p:cNvPr>
          <p:cNvSpPr>
            <a:spLocks noGrp="1"/>
          </p:cNvSpPr>
          <p:nvPr>
            <p:ph idx="1"/>
          </p:nvPr>
        </p:nvSpPr>
        <p:spPr/>
        <p:txBody>
          <a:bodyPr/>
          <a:lstStyle/>
          <a:p>
            <a:r>
              <a:rPr lang="en-US" dirty="0"/>
              <a:t>Can use math instead of switch to display the proper state</a:t>
            </a:r>
          </a:p>
        </p:txBody>
      </p:sp>
      <p:pic>
        <p:nvPicPr>
          <p:cNvPr id="5" name="Picture 4">
            <a:extLst>
              <a:ext uri="{FF2B5EF4-FFF2-40B4-BE49-F238E27FC236}">
                <a16:creationId xmlns:a16="http://schemas.microsoft.com/office/drawing/2014/main" id="{61C20C55-E352-4998-97DA-8F7312047631}"/>
              </a:ext>
            </a:extLst>
          </p:cNvPr>
          <p:cNvPicPr>
            <a:picLocks noChangeAspect="1"/>
          </p:cNvPicPr>
          <p:nvPr/>
        </p:nvPicPr>
        <p:blipFill>
          <a:blip r:embed="rId2"/>
          <a:stretch>
            <a:fillRect/>
          </a:stretch>
        </p:blipFill>
        <p:spPr>
          <a:xfrm>
            <a:off x="1068865" y="2697515"/>
            <a:ext cx="3653470" cy="1817462"/>
          </a:xfrm>
          <a:prstGeom prst="rect">
            <a:avLst/>
          </a:prstGeom>
        </p:spPr>
      </p:pic>
      <p:pic>
        <p:nvPicPr>
          <p:cNvPr id="6" name="Picture 5">
            <a:extLst>
              <a:ext uri="{FF2B5EF4-FFF2-40B4-BE49-F238E27FC236}">
                <a16:creationId xmlns:a16="http://schemas.microsoft.com/office/drawing/2014/main" id="{1FEA5726-A9AB-417D-A68F-2BF113DFF48B}"/>
              </a:ext>
            </a:extLst>
          </p:cNvPr>
          <p:cNvPicPr>
            <a:picLocks noChangeAspect="1"/>
          </p:cNvPicPr>
          <p:nvPr/>
        </p:nvPicPr>
        <p:blipFill>
          <a:blip r:embed="rId3"/>
          <a:stretch>
            <a:fillRect/>
          </a:stretch>
        </p:blipFill>
        <p:spPr>
          <a:xfrm>
            <a:off x="5069032" y="2697515"/>
            <a:ext cx="2668088" cy="2752790"/>
          </a:xfrm>
          <a:prstGeom prst="rect">
            <a:avLst/>
          </a:prstGeom>
        </p:spPr>
      </p:pic>
      <p:pic>
        <p:nvPicPr>
          <p:cNvPr id="7" name="Picture 6">
            <a:extLst>
              <a:ext uri="{FF2B5EF4-FFF2-40B4-BE49-F238E27FC236}">
                <a16:creationId xmlns:a16="http://schemas.microsoft.com/office/drawing/2014/main" id="{119FF9BA-B8E0-4420-97F1-3D44868EA049}"/>
              </a:ext>
            </a:extLst>
          </p:cNvPr>
          <p:cNvPicPr>
            <a:picLocks noChangeAspect="1"/>
          </p:cNvPicPr>
          <p:nvPr/>
        </p:nvPicPr>
        <p:blipFill>
          <a:blip r:embed="rId4"/>
          <a:stretch>
            <a:fillRect/>
          </a:stretch>
        </p:blipFill>
        <p:spPr>
          <a:xfrm>
            <a:off x="7992859" y="2697515"/>
            <a:ext cx="2763501" cy="2752790"/>
          </a:xfrm>
          <a:prstGeom prst="rect">
            <a:avLst/>
          </a:prstGeom>
        </p:spPr>
      </p:pic>
    </p:spTree>
    <p:extLst>
      <p:ext uri="{BB962C8B-B14F-4D97-AF65-F5344CB8AC3E}">
        <p14:creationId xmlns:p14="http://schemas.microsoft.com/office/powerpoint/2010/main" val="7414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5352-133D-4FEE-BBDB-FFEE1F1F5CB5}"/>
              </a:ext>
            </a:extLst>
          </p:cNvPr>
          <p:cNvSpPr>
            <a:spLocks noGrp="1"/>
          </p:cNvSpPr>
          <p:nvPr>
            <p:ph type="title"/>
          </p:nvPr>
        </p:nvSpPr>
        <p:spPr/>
        <p:txBody>
          <a:bodyPr/>
          <a:lstStyle/>
          <a:p>
            <a:r>
              <a:rPr lang="en-US" dirty="0"/>
              <a:t>Timed state changes</a:t>
            </a:r>
          </a:p>
        </p:txBody>
      </p:sp>
      <p:sp>
        <p:nvSpPr>
          <p:cNvPr id="3" name="Content Placeholder 2">
            <a:extLst>
              <a:ext uri="{FF2B5EF4-FFF2-40B4-BE49-F238E27FC236}">
                <a16:creationId xmlns:a16="http://schemas.microsoft.com/office/drawing/2014/main" id="{E84D68D5-222E-48AD-B19D-ECFAB7ADE700}"/>
              </a:ext>
            </a:extLst>
          </p:cNvPr>
          <p:cNvSpPr>
            <a:spLocks noGrp="1"/>
          </p:cNvSpPr>
          <p:nvPr>
            <p:ph idx="1"/>
          </p:nvPr>
        </p:nvSpPr>
        <p:spPr/>
        <p:txBody>
          <a:bodyPr/>
          <a:lstStyle/>
          <a:p>
            <a:r>
              <a:rPr lang="en-US" dirty="0" err="1"/>
              <a:t>window.setTimeout</a:t>
            </a:r>
            <a:endParaRPr lang="en-US" dirty="0"/>
          </a:p>
          <a:p>
            <a:pPr lvl="1"/>
            <a:r>
              <a:rPr lang="en-US" dirty="0"/>
              <a:t>Allows something to be ran after a certain amount of time</a:t>
            </a:r>
          </a:p>
          <a:p>
            <a:endParaRPr lang="en-US" dirty="0"/>
          </a:p>
          <a:p>
            <a:endParaRPr lang="en-US" dirty="0"/>
          </a:p>
          <a:p>
            <a:endParaRPr lang="en-US" dirty="0"/>
          </a:p>
          <a:p>
            <a:r>
              <a:rPr lang="en-US" dirty="0" err="1"/>
              <a:t>window.setInterval</a:t>
            </a:r>
            <a:endParaRPr lang="en-US" dirty="0"/>
          </a:p>
          <a:p>
            <a:pPr lvl="1"/>
            <a:r>
              <a:rPr lang="en-US" dirty="0"/>
              <a:t>Allows something to be ran in a continuously ran loop</a:t>
            </a:r>
          </a:p>
        </p:txBody>
      </p:sp>
      <p:pic>
        <p:nvPicPr>
          <p:cNvPr id="4" name="Picture 3">
            <a:extLst>
              <a:ext uri="{FF2B5EF4-FFF2-40B4-BE49-F238E27FC236}">
                <a16:creationId xmlns:a16="http://schemas.microsoft.com/office/drawing/2014/main" id="{9338D0C2-24D5-42C2-9C10-B57D35EC5E11}"/>
              </a:ext>
            </a:extLst>
          </p:cNvPr>
          <p:cNvPicPr>
            <a:picLocks noChangeAspect="1"/>
          </p:cNvPicPr>
          <p:nvPr/>
        </p:nvPicPr>
        <p:blipFill>
          <a:blip r:embed="rId2"/>
          <a:stretch>
            <a:fillRect/>
          </a:stretch>
        </p:blipFill>
        <p:spPr>
          <a:xfrm>
            <a:off x="957893" y="3028893"/>
            <a:ext cx="2561344" cy="1182159"/>
          </a:xfrm>
          <a:prstGeom prst="rect">
            <a:avLst/>
          </a:prstGeom>
        </p:spPr>
      </p:pic>
      <p:pic>
        <p:nvPicPr>
          <p:cNvPr id="5" name="Picture 4">
            <a:extLst>
              <a:ext uri="{FF2B5EF4-FFF2-40B4-BE49-F238E27FC236}">
                <a16:creationId xmlns:a16="http://schemas.microsoft.com/office/drawing/2014/main" id="{9EE4921D-4294-49FB-9CB3-43B403C37754}"/>
              </a:ext>
            </a:extLst>
          </p:cNvPr>
          <p:cNvPicPr>
            <a:picLocks noChangeAspect="1"/>
          </p:cNvPicPr>
          <p:nvPr/>
        </p:nvPicPr>
        <p:blipFill>
          <a:blip r:embed="rId3"/>
          <a:stretch>
            <a:fillRect/>
          </a:stretch>
        </p:blipFill>
        <p:spPr>
          <a:xfrm>
            <a:off x="957893" y="5045384"/>
            <a:ext cx="2844086" cy="1315007"/>
          </a:xfrm>
          <a:prstGeom prst="rect">
            <a:avLst/>
          </a:prstGeom>
        </p:spPr>
      </p:pic>
    </p:spTree>
    <p:extLst>
      <p:ext uri="{BB962C8B-B14F-4D97-AF65-F5344CB8AC3E}">
        <p14:creationId xmlns:p14="http://schemas.microsoft.com/office/powerpoint/2010/main" val="254848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5352-133D-4FEE-BBDB-FFEE1F1F5CB5}"/>
              </a:ext>
            </a:extLst>
          </p:cNvPr>
          <p:cNvSpPr>
            <a:spLocks noGrp="1"/>
          </p:cNvSpPr>
          <p:nvPr>
            <p:ph type="title"/>
          </p:nvPr>
        </p:nvSpPr>
        <p:spPr/>
        <p:txBody>
          <a:bodyPr/>
          <a:lstStyle/>
          <a:p>
            <a:r>
              <a:rPr lang="en-US" dirty="0"/>
              <a:t>Timed state changes</a:t>
            </a:r>
          </a:p>
        </p:txBody>
      </p:sp>
      <p:sp>
        <p:nvSpPr>
          <p:cNvPr id="3" name="Content Placeholder 2">
            <a:extLst>
              <a:ext uri="{FF2B5EF4-FFF2-40B4-BE49-F238E27FC236}">
                <a16:creationId xmlns:a16="http://schemas.microsoft.com/office/drawing/2014/main" id="{E84D68D5-222E-48AD-B19D-ECFAB7ADE700}"/>
              </a:ext>
            </a:extLst>
          </p:cNvPr>
          <p:cNvSpPr>
            <a:spLocks noGrp="1"/>
          </p:cNvSpPr>
          <p:nvPr>
            <p:ph idx="1"/>
          </p:nvPr>
        </p:nvSpPr>
        <p:spPr/>
        <p:txBody>
          <a:bodyPr/>
          <a:lstStyle/>
          <a:p>
            <a:r>
              <a:rPr lang="en-US" dirty="0" err="1"/>
              <a:t>window.clearInterval</a:t>
            </a:r>
            <a:r>
              <a:rPr lang="en-US" dirty="0"/>
              <a:t> allows you to stop a </a:t>
            </a:r>
            <a:r>
              <a:rPr lang="en-US" dirty="0" err="1"/>
              <a:t>setInterval</a:t>
            </a:r>
            <a:r>
              <a:rPr lang="en-US" dirty="0"/>
              <a:t> loop</a:t>
            </a:r>
          </a:p>
        </p:txBody>
      </p:sp>
      <p:pic>
        <p:nvPicPr>
          <p:cNvPr id="6" name="Picture 5">
            <a:extLst>
              <a:ext uri="{FF2B5EF4-FFF2-40B4-BE49-F238E27FC236}">
                <a16:creationId xmlns:a16="http://schemas.microsoft.com/office/drawing/2014/main" id="{4EFFF276-7877-413F-8C5C-BF79FB5A4E16}"/>
              </a:ext>
            </a:extLst>
          </p:cNvPr>
          <p:cNvPicPr>
            <a:picLocks noChangeAspect="1"/>
          </p:cNvPicPr>
          <p:nvPr/>
        </p:nvPicPr>
        <p:blipFill>
          <a:blip r:embed="rId2"/>
          <a:stretch>
            <a:fillRect/>
          </a:stretch>
        </p:blipFill>
        <p:spPr>
          <a:xfrm>
            <a:off x="913523" y="2571719"/>
            <a:ext cx="6287377" cy="4048690"/>
          </a:xfrm>
          <a:prstGeom prst="rect">
            <a:avLst/>
          </a:prstGeom>
        </p:spPr>
      </p:pic>
    </p:spTree>
    <p:extLst>
      <p:ext uri="{BB962C8B-B14F-4D97-AF65-F5344CB8AC3E}">
        <p14:creationId xmlns:p14="http://schemas.microsoft.com/office/powerpoint/2010/main" val="41954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5352-133D-4FEE-BBDB-FFEE1F1F5CB5}"/>
              </a:ext>
            </a:extLst>
          </p:cNvPr>
          <p:cNvSpPr>
            <a:spLocks noGrp="1"/>
          </p:cNvSpPr>
          <p:nvPr>
            <p:ph type="title"/>
          </p:nvPr>
        </p:nvSpPr>
        <p:spPr/>
        <p:txBody>
          <a:bodyPr/>
          <a:lstStyle/>
          <a:p>
            <a:r>
              <a:rPr lang="en-US" dirty="0"/>
              <a:t>Timed state changes</a:t>
            </a:r>
          </a:p>
        </p:txBody>
      </p:sp>
      <p:sp>
        <p:nvSpPr>
          <p:cNvPr id="3" name="Content Placeholder 2">
            <a:extLst>
              <a:ext uri="{FF2B5EF4-FFF2-40B4-BE49-F238E27FC236}">
                <a16:creationId xmlns:a16="http://schemas.microsoft.com/office/drawing/2014/main" id="{E84D68D5-222E-48AD-B19D-ECFAB7ADE700}"/>
              </a:ext>
            </a:extLst>
          </p:cNvPr>
          <p:cNvSpPr>
            <a:spLocks noGrp="1"/>
          </p:cNvSpPr>
          <p:nvPr>
            <p:ph idx="1"/>
          </p:nvPr>
        </p:nvSpPr>
        <p:spPr/>
        <p:txBody>
          <a:bodyPr/>
          <a:lstStyle/>
          <a:p>
            <a:r>
              <a:rPr lang="en-US" dirty="0"/>
              <a:t>Timer object</a:t>
            </a:r>
          </a:p>
          <a:p>
            <a:endParaRPr lang="en-US" dirty="0"/>
          </a:p>
          <a:p>
            <a:endParaRPr lang="en-US" dirty="0"/>
          </a:p>
          <a:p>
            <a:endParaRPr lang="en-US" dirty="0"/>
          </a:p>
          <a:p>
            <a:endParaRPr lang="en-US" dirty="0"/>
          </a:p>
          <a:p>
            <a:endParaRPr lang="en-US" dirty="0"/>
          </a:p>
          <a:p>
            <a:endParaRPr lang="en-US" dirty="0"/>
          </a:p>
          <a:p>
            <a:endParaRPr lang="en-US" dirty="0"/>
          </a:p>
          <a:p>
            <a:r>
              <a:rPr lang="en-US" dirty="0"/>
              <a:t>Need to call the </a:t>
            </a:r>
            <a:r>
              <a:rPr lang="en-US" dirty="0" err="1"/>
              <a:t>timer.start</a:t>
            </a:r>
            <a:r>
              <a:rPr lang="en-US" dirty="0"/>
              <a:t>() function to run</a:t>
            </a:r>
          </a:p>
        </p:txBody>
      </p:sp>
      <p:pic>
        <p:nvPicPr>
          <p:cNvPr id="4" name="Picture 3">
            <a:extLst>
              <a:ext uri="{FF2B5EF4-FFF2-40B4-BE49-F238E27FC236}">
                <a16:creationId xmlns:a16="http://schemas.microsoft.com/office/drawing/2014/main" id="{B84D54F8-9D74-4A53-8CE1-2FB5AC1B6D82}"/>
              </a:ext>
            </a:extLst>
          </p:cNvPr>
          <p:cNvPicPr>
            <a:picLocks noChangeAspect="1"/>
          </p:cNvPicPr>
          <p:nvPr/>
        </p:nvPicPr>
        <p:blipFill>
          <a:blip r:embed="rId2"/>
          <a:stretch>
            <a:fillRect/>
          </a:stretch>
        </p:blipFill>
        <p:spPr>
          <a:xfrm>
            <a:off x="1069257" y="2766544"/>
            <a:ext cx="7340817" cy="2890225"/>
          </a:xfrm>
          <a:prstGeom prst="rect">
            <a:avLst/>
          </a:prstGeom>
        </p:spPr>
      </p:pic>
      <p:pic>
        <p:nvPicPr>
          <p:cNvPr id="5" name="Picture 4">
            <a:extLst>
              <a:ext uri="{FF2B5EF4-FFF2-40B4-BE49-F238E27FC236}">
                <a16:creationId xmlns:a16="http://schemas.microsoft.com/office/drawing/2014/main" id="{64A24CB1-C34B-4DE5-92A7-2C0C1C9A3814}"/>
              </a:ext>
            </a:extLst>
          </p:cNvPr>
          <p:cNvPicPr>
            <a:picLocks noChangeAspect="1"/>
          </p:cNvPicPr>
          <p:nvPr/>
        </p:nvPicPr>
        <p:blipFill>
          <a:blip r:embed="rId3"/>
          <a:stretch>
            <a:fillRect/>
          </a:stretch>
        </p:blipFill>
        <p:spPr>
          <a:xfrm>
            <a:off x="1069257" y="6128185"/>
            <a:ext cx="1971992" cy="356836"/>
          </a:xfrm>
          <a:prstGeom prst="rect">
            <a:avLst/>
          </a:prstGeom>
        </p:spPr>
      </p:pic>
    </p:spTree>
    <p:extLst>
      <p:ext uri="{BB962C8B-B14F-4D97-AF65-F5344CB8AC3E}">
        <p14:creationId xmlns:p14="http://schemas.microsoft.com/office/powerpoint/2010/main" val="83107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BDA8-2965-4D43-85AC-61FFAAE0B104}"/>
              </a:ext>
            </a:extLst>
          </p:cNvPr>
          <p:cNvSpPr>
            <a:spLocks noGrp="1"/>
          </p:cNvSpPr>
          <p:nvPr>
            <p:ph type="title"/>
          </p:nvPr>
        </p:nvSpPr>
        <p:spPr/>
        <p:txBody>
          <a:bodyPr/>
          <a:lstStyle/>
          <a:p>
            <a:r>
              <a:rPr lang="en-US" dirty="0"/>
              <a:t>Monster state change timer</a:t>
            </a:r>
          </a:p>
        </p:txBody>
      </p:sp>
      <p:sp>
        <p:nvSpPr>
          <p:cNvPr id="3" name="Content Placeholder 2">
            <a:extLst>
              <a:ext uri="{FF2B5EF4-FFF2-40B4-BE49-F238E27FC236}">
                <a16:creationId xmlns:a16="http://schemas.microsoft.com/office/drawing/2014/main" id="{049BE8A0-D0E6-4EF8-BBB4-34AE87A8E173}"/>
              </a:ext>
            </a:extLst>
          </p:cNvPr>
          <p:cNvSpPr>
            <a:spLocks noGrp="1"/>
          </p:cNvSpPr>
          <p:nvPr>
            <p:ph idx="1"/>
          </p:nvPr>
        </p:nvSpPr>
        <p:spPr/>
        <p:txBody>
          <a:bodyPr/>
          <a:lstStyle/>
          <a:p>
            <a:r>
              <a:rPr lang="en-US" dirty="0"/>
              <a:t>See code example on Canvas</a:t>
            </a:r>
          </a:p>
        </p:txBody>
      </p:sp>
    </p:spTree>
    <p:extLst>
      <p:ext uri="{BB962C8B-B14F-4D97-AF65-F5344CB8AC3E}">
        <p14:creationId xmlns:p14="http://schemas.microsoft.com/office/powerpoint/2010/main" val="21104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B75-F051-4CB6-85AB-B7796A4FFD08}"/>
              </a:ext>
            </a:extLst>
          </p:cNvPr>
          <p:cNvSpPr>
            <a:spLocks noGrp="1"/>
          </p:cNvSpPr>
          <p:nvPr>
            <p:ph type="title"/>
          </p:nvPr>
        </p:nvSpPr>
        <p:spPr/>
        <p:txBody>
          <a:bodyPr/>
          <a:lstStyle/>
          <a:p>
            <a:r>
              <a:rPr lang="en-US" dirty="0"/>
              <a:t>animation</a:t>
            </a:r>
          </a:p>
        </p:txBody>
      </p:sp>
      <p:sp>
        <p:nvSpPr>
          <p:cNvPr id="3" name="Content Placeholder 2">
            <a:extLst>
              <a:ext uri="{FF2B5EF4-FFF2-40B4-BE49-F238E27FC236}">
                <a16:creationId xmlns:a16="http://schemas.microsoft.com/office/drawing/2014/main" id="{D8F65D77-773C-46CB-A1AE-3B58ADCFD51F}"/>
              </a:ext>
            </a:extLst>
          </p:cNvPr>
          <p:cNvSpPr>
            <a:spLocks noGrp="1"/>
          </p:cNvSpPr>
          <p:nvPr>
            <p:ph idx="1"/>
          </p:nvPr>
        </p:nvSpPr>
        <p:spPr/>
        <p:txBody>
          <a:bodyPr/>
          <a:lstStyle/>
          <a:p>
            <a:r>
              <a:rPr lang="en-US" dirty="0"/>
              <a:t>To simulate animation use multiple images, called frames, then show them on the screen in quick succession. Our brain will blur them together into an animated image</a:t>
            </a:r>
          </a:p>
          <a:p>
            <a:r>
              <a:rPr lang="en-US" dirty="0"/>
              <a:t>All the frames of the animation will be in one image that is called a </a:t>
            </a:r>
            <a:r>
              <a:rPr lang="en-US" dirty="0" err="1"/>
              <a:t>tilesheet</a:t>
            </a:r>
            <a:endParaRPr lang="en-US" dirty="0"/>
          </a:p>
          <a:p>
            <a:r>
              <a:rPr lang="en-US" dirty="0"/>
              <a:t>Use the timer, canvas, and display image to create the animation out of the </a:t>
            </a:r>
            <a:r>
              <a:rPr lang="en-US" dirty="0" err="1"/>
              <a:t>tilesheet</a:t>
            </a:r>
            <a:endParaRPr lang="en-US" dirty="0"/>
          </a:p>
        </p:txBody>
      </p:sp>
      <p:pic>
        <p:nvPicPr>
          <p:cNvPr id="4" name="Picture 3">
            <a:extLst>
              <a:ext uri="{FF2B5EF4-FFF2-40B4-BE49-F238E27FC236}">
                <a16:creationId xmlns:a16="http://schemas.microsoft.com/office/drawing/2014/main" id="{E7762DB5-1AB4-448B-B6C8-2489AD6D771F}"/>
              </a:ext>
            </a:extLst>
          </p:cNvPr>
          <p:cNvPicPr>
            <a:picLocks noChangeAspect="1"/>
          </p:cNvPicPr>
          <p:nvPr/>
        </p:nvPicPr>
        <p:blipFill>
          <a:blip r:embed="rId2"/>
          <a:stretch>
            <a:fillRect/>
          </a:stretch>
        </p:blipFill>
        <p:spPr>
          <a:xfrm>
            <a:off x="1439428" y="4514283"/>
            <a:ext cx="7311870" cy="1357127"/>
          </a:xfrm>
          <a:prstGeom prst="rect">
            <a:avLst/>
          </a:prstGeom>
        </p:spPr>
      </p:pic>
    </p:spTree>
    <p:extLst>
      <p:ext uri="{BB962C8B-B14F-4D97-AF65-F5344CB8AC3E}">
        <p14:creationId xmlns:p14="http://schemas.microsoft.com/office/powerpoint/2010/main" val="2329365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B75-F051-4CB6-85AB-B7796A4FFD08}"/>
              </a:ext>
            </a:extLst>
          </p:cNvPr>
          <p:cNvSpPr>
            <a:spLocks noGrp="1"/>
          </p:cNvSpPr>
          <p:nvPr>
            <p:ph type="title"/>
          </p:nvPr>
        </p:nvSpPr>
        <p:spPr/>
        <p:txBody>
          <a:bodyPr/>
          <a:lstStyle/>
          <a:p>
            <a:r>
              <a:rPr lang="en-US" dirty="0"/>
              <a:t>animation</a:t>
            </a:r>
          </a:p>
        </p:txBody>
      </p:sp>
      <p:sp>
        <p:nvSpPr>
          <p:cNvPr id="3" name="Content Placeholder 2">
            <a:extLst>
              <a:ext uri="{FF2B5EF4-FFF2-40B4-BE49-F238E27FC236}">
                <a16:creationId xmlns:a16="http://schemas.microsoft.com/office/drawing/2014/main" id="{D8F65D77-773C-46CB-A1AE-3B58ADCFD51F}"/>
              </a:ext>
            </a:extLst>
          </p:cNvPr>
          <p:cNvSpPr>
            <a:spLocks noGrp="1"/>
          </p:cNvSpPr>
          <p:nvPr>
            <p:ph idx="1"/>
          </p:nvPr>
        </p:nvSpPr>
        <p:spPr/>
        <p:txBody>
          <a:bodyPr/>
          <a:lstStyle/>
          <a:p>
            <a:r>
              <a:rPr lang="en-US" dirty="0"/>
              <a:t>Will use the </a:t>
            </a:r>
            <a:r>
              <a:rPr lang="en-US" dirty="0" err="1"/>
              <a:t>tilesheet</a:t>
            </a:r>
            <a:r>
              <a:rPr lang="en-US" dirty="0"/>
              <a:t> to create the animation with a timer</a:t>
            </a:r>
          </a:p>
          <a:p>
            <a:r>
              <a:rPr lang="en-US" dirty="0"/>
              <a:t>See the code example on Canvas</a:t>
            </a:r>
          </a:p>
        </p:txBody>
      </p:sp>
    </p:spTree>
    <p:extLst>
      <p:ext uri="{BB962C8B-B14F-4D97-AF65-F5344CB8AC3E}">
        <p14:creationId xmlns:p14="http://schemas.microsoft.com/office/powerpoint/2010/main" val="72339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483-A253-4309-8BD5-8324BC5ED639}"/>
              </a:ext>
            </a:extLst>
          </p:cNvPr>
          <p:cNvSpPr>
            <a:spLocks noGrp="1"/>
          </p:cNvSpPr>
          <p:nvPr>
            <p:ph type="title"/>
          </p:nvPr>
        </p:nvSpPr>
        <p:spPr/>
        <p:txBody>
          <a:bodyPr/>
          <a:lstStyle/>
          <a:p>
            <a:r>
              <a:rPr lang="en-US" dirty="0"/>
              <a:t>Displaying images with canvas</a:t>
            </a:r>
          </a:p>
        </p:txBody>
      </p:sp>
      <p:sp>
        <p:nvSpPr>
          <p:cNvPr id="3" name="Content Placeholder 2">
            <a:extLst>
              <a:ext uri="{FF2B5EF4-FFF2-40B4-BE49-F238E27FC236}">
                <a16:creationId xmlns:a16="http://schemas.microsoft.com/office/drawing/2014/main" id="{7A3A508C-0B0A-45E1-97A2-7EDAE6A42B2D}"/>
              </a:ext>
            </a:extLst>
          </p:cNvPr>
          <p:cNvSpPr>
            <a:spLocks noGrp="1"/>
          </p:cNvSpPr>
          <p:nvPr>
            <p:ph idx="1"/>
          </p:nvPr>
        </p:nvSpPr>
        <p:spPr/>
        <p:txBody>
          <a:bodyPr/>
          <a:lstStyle/>
          <a:p>
            <a:r>
              <a:rPr lang="en-US" dirty="0"/>
              <a:t>Canvas is an html tag that can display images</a:t>
            </a:r>
          </a:p>
          <a:p>
            <a:r>
              <a:rPr lang="en-US" dirty="0"/>
              <a:t>It can be used to display and render animation and images quickly</a:t>
            </a:r>
          </a:p>
          <a:p>
            <a:r>
              <a:rPr lang="en-US" dirty="0"/>
              <a:t>Canvas displays images in a context</a:t>
            </a:r>
          </a:p>
          <a:p>
            <a:r>
              <a:rPr lang="en-US" dirty="0"/>
              <a:t>Context can be 2D or 3D</a:t>
            </a:r>
          </a:p>
        </p:txBody>
      </p:sp>
    </p:spTree>
    <p:extLst>
      <p:ext uri="{BB962C8B-B14F-4D97-AF65-F5344CB8AC3E}">
        <p14:creationId xmlns:p14="http://schemas.microsoft.com/office/powerpoint/2010/main" val="398321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483-A253-4309-8BD5-8324BC5ED639}"/>
              </a:ext>
            </a:extLst>
          </p:cNvPr>
          <p:cNvSpPr>
            <a:spLocks noGrp="1"/>
          </p:cNvSpPr>
          <p:nvPr>
            <p:ph type="title"/>
          </p:nvPr>
        </p:nvSpPr>
        <p:spPr/>
        <p:txBody>
          <a:bodyPr/>
          <a:lstStyle/>
          <a:p>
            <a:r>
              <a:rPr lang="en-US" dirty="0"/>
              <a:t>Displaying images with canvas</a:t>
            </a:r>
          </a:p>
        </p:txBody>
      </p:sp>
      <p:sp>
        <p:nvSpPr>
          <p:cNvPr id="3" name="Content Placeholder 2">
            <a:extLst>
              <a:ext uri="{FF2B5EF4-FFF2-40B4-BE49-F238E27FC236}">
                <a16:creationId xmlns:a16="http://schemas.microsoft.com/office/drawing/2014/main" id="{7A3A508C-0B0A-45E1-97A2-7EDAE6A42B2D}"/>
              </a:ext>
            </a:extLst>
          </p:cNvPr>
          <p:cNvSpPr>
            <a:spLocks noGrp="1"/>
          </p:cNvSpPr>
          <p:nvPr>
            <p:ph idx="1"/>
          </p:nvPr>
        </p:nvSpPr>
        <p:spPr/>
        <p:txBody>
          <a:bodyPr/>
          <a:lstStyle/>
          <a:p>
            <a:r>
              <a:rPr lang="en-US" dirty="0"/>
              <a:t>Use the html canvas tag</a:t>
            </a:r>
          </a:p>
          <a:p>
            <a:r>
              <a:rPr lang="en-US" dirty="0"/>
              <a:t>Get a reference to the tag in JavaScript</a:t>
            </a:r>
          </a:p>
          <a:p>
            <a:r>
              <a:rPr lang="en-US" dirty="0"/>
              <a:t>Get a reference to the drawing surface</a:t>
            </a:r>
          </a:p>
          <a:p>
            <a:r>
              <a:rPr lang="en-US" dirty="0"/>
              <a:t>Create an image variable to hold the new image</a:t>
            </a:r>
          </a:p>
        </p:txBody>
      </p:sp>
      <p:pic>
        <p:nvPicPr>
          <p:cNvPr id="4" name="Picture 3">
            <a:extLst>
              <a:ext uri="{FF2B5EF4-FFF2-40B4-BE49-F238E27FC236}">
                <a16:creationId xmlns:a16="http://schemas.microsoft.com/office/drawing/2014/main" id="{10A560F9-7C76-497B-B054-CD9AA72B7D27}"/>
              </a:ext>
            </a:extLst>
          </p:cNvPr>
          <p:cNvPicPr>
            <a:picLocks noChangeAspect="1"/>
          </p:cNvPicPr>
          <p:nvPr/>
        </p:nvPicPr>
        <p:blipFill>
          <a:blip r:embed="rId2"/>
          <a:stretch>
            <a:fillRect/>
          </a:stretch>
        </p:blipFill>
        <p:spPr>
          <a:xfrm>
            <a:off x="835718" y="3956171"/>
            <a:ext cx="6757902" cy="359463"/>
          </a:xfrm>
          <a:prstGeom prst="rect">
            <a:avLst/>
          </a:prstGeom>
        </p:spPr>
      </p:pic>
      <p:pic>
        <p:nvPicPr>
          <p:cNvPr id="5" name="Picture 4">
            <a:extLst>
              <a:ext uri="{FF2B5EF4-FFF2-40B4-BE49-F238E27FC236}">
                <a16:creationId xmlns:a16="http://schemas.microsoft.com/office/drawing/2014/main" id="{0BB25BF7-F477-41AD-A1A1-840775974048}"/>
              </a:ext>
            </a:extLst>
          </p:cNvPr>
          <p:cNvPicPr>
            <a:picLocks noChangeAspect="1"/>
          </p:cNvPicPr>
          <p:nvPr/>
        </p:nvPicPr>
        <p:blipFill>
          <a:blip r:embed="rId3"/>
          <a:stretch>
            <a:fillRect/>
          </a:stretch>
        </p:blipFill>
        <p:spPr>
          <a:xfrm>
            <a:off x="835718" y="4452793"/>
            <a:ext cx="6315956" cy="581106"/>
          </a:xfrm>
          <a:prstGeom prst="rect">
            <a:avLst/>
          </a:prstGeom>
        </p:spPr>
      </p:pic>
      <p:pic>
        <p:nvPicPr>
          <p:cNvPr id="6" name="Picture 5">
            <a:extLst>
              <a:ext uri="{FF2B5EF4-FFF2-40B4-BE49-F238E27FC236}">
                <a16:creationId xmlns:a16="http://schemas.microsoft.com/office/drawing/2014/main" id="{5F378679-0A56-4680-BC1A-0DE09D8EDA24}"/>
              </a:ext>
            </a:extLst>
          </p:cNvPr>
          <p:cNvPicPr>
            <a:picLocks noChangeAspect="1"/>
          </p:cNvPicPr>
          <p:nvPr/>
        </p:nvPicPr>
        <p:blipFill>
          <a:blip r:embed="rId4"/>
          <a:stretch>
            <a:fillRect/>
          </a:stretch>
        </p:blipFill>
        <p:spPr>
          <a:xfrm>
            <a:off x="835718" y="5171058"/>
            <a:ext cx="6992326" cy="562053"/>
          </a:xfrm>
          <a:prstGeom prst="rect">
            <a:avLst/>
          </a:prstGeom>
        </p:spPr>
      </p:pic>
      <p:pic>
        <p:nvPicPr>
          <p:cNvPr id="7" name="Picture 6">
            <a:extLst>
              <a:ext uri="{FF2B5EF4-FFF2-40B4-BE49-F238E27FC236}">
                <a16:creationId xmlns:a16="http://schemas.microsoft.com/office/drawing/2014/main" id="{5EA7D4A3-734B-49E4-A10E-FCE4B00EE7AA}"/>
              </a:ext>
            </a:extLst>
          </p:cNvPr>
          <p:cNvPicPr>
            <a:picLocks noChangeAspect="1"/>
          </p:cNvPicPr>
          <p:nvPr/>
        </p:nvPicPr>
        <p:blipFill>
          <a:blip r:embed="rId5"/>
          <a:stretch>
            <a:fillRect/>
          </a:stretch>
        </p:blipFill>
        <p:spPr>
          <a:xfrm>
            <a:off x="835718" y="5870270"/>
            <a:ext cx="7687748" cy="600159"/>
          </a:xfrm>
          <a:prstGeom prst="rect">
            <a:avLst/>
          </a:prstGeom>
        </p:spPr>
      </p:pic>
    </p:spTree>
    <p:extLst>
      <p:ext uri="{BB962C8B-B14F-4D97-AF65-F5344CB8AC3E}">
        <p14:creationId xmlns:p14="http://schemas.microsoft.com/office/powerpoint/2010/main" val="319049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483-A253-4309-8BD5-8324BC5ED639}"/>
              </a:ext>
            </a:extLst>
          </p:cNvPr>
          <p:cNvSpPr>
            <a:spLocks noGrp="1"/>
          </p:cNvSpPr>
          <p:nvPr>
            <p:ph type="title"/>
          </p:nvPr>
        </p:nvSpPr>
        <p:spPr/>
        <p:txBody>
          <a:bodyPr/>
          <a:lstStyle/>
          <a:p>
            <a:r>
              <a:rPr lang="en-US" dirty="0"/>
              <a:t>Displaying images with canvas</a:t>
            </a:r>
          </a:p>
        </p:txBody>
      </p:sp>
      <p:sp>
        <p:nvSpPr>
          <p:cNvPr id="3" name="Content Placeholder 2">
            <a:extLst>
              <a:ext uri="{FF2B5EF4-FFF2-40B4-BE49-F238E27FC236}">
                <a16:creationId xmlns:a16="http://schemas.microsoft.com/office/drawing/2014/main" id="{7A3A508C-0B0A-45E1-97A2-7EDAE6A42B2D}"/>
              </a:ext>
            </a:extLst>
          </p:cNvPr>
          <p:cNvSpPr>
            <a:spLocks noGrp="1"/>
          </p:cNvSpPr>
          <p:nvPr>
            <p:ph idx="1"/>
          </p:nvPr>
        </p:nvSpPr>
        <p:spPr/>
        <p:txBody>
          <a:bodyPr/>
          <a:lstStyle/>
          <a:p>
            <a:r>
              <a:rPr lang="en-US" dirty="0"/>
              <a:t>Add a listener to render the image when the image has loaded</a:t>
            </a:r>
          </a:p>
          <a:p>
            <a:r>
              <a:rPr lang="en-US" dirty="0"/>
              <a:t>Assign the </a:t>
            </a:r>
            <a:r>
              <a:rPr lang="en-US" dirty="0" err="1"/>
              <a:t>src</a:t>
            </a:r>
            <a:r>
              <a:rPr lang="en-US" dirty="0"/>
              <a:t> property to the image that you want to load</a:t>
            </a:r>
          </a:p>
        </p:txBody>
      </p:sp>
      <p:pic>
        <p:nvPicPr>
          <p:cNvPr id="9" name="Picture 8">
            <a:extLst>
              <a:ext uri="{FF2B5EF4-FFF2-40B4-BE49-F238E27FC236}">
                <a16:creationId xmlns:a16="http://schemas.microsoft.com/office/drawing/2014/main" id="{776A5D21-EA3A-4506-B8A9-EE4063669B90}"/>
              </a:ext>
            </a:extLst>
          </p:cNvPr>
          <p:cNvPicPr>
            <a:picLocks noChangeAspect="1"/>
          </p:cNvPicPr>
          <p:nvPr/>
        </p:nvPicPr>
        <p:blipFill>
          <a:blip r:embed="rId2"/>
          <a:stretch>
            <a:fillRect/>
          </a:stretch>
        </p:blipFill>
        <p:spPr>
          <a:xfrm>
            <a:off x="883773" y="3453271"/>
            <a:ext cx="7849695" cy="857370"/>
          </a:xfrm>
          <a:prstGeom prst="rect">
            <a:avLst/>
          </a:prstGeom>
        </p:spPr>
      </p:pic>
      <p:pic>
        <p:nvPicPr>
          <p:cNvPr id="10" name="Picture 9">
            <a:extLst>
              <a:ext uri="{FF2B5EF4-FFF2-40B4-BE49-F238E27FC236}">
                <a16:creationId xmlns:a16="http://schemas.microsoft.com/office/drawing/2014/main" id="{9B9841DD-79CC-4425-8DD7-2FA2EC486F30}"/>
              </a:ext>
            </a:extLst>
          </p:cNvPr>
          <p:cNvPicPr>
            <a:picLocks noChangeAspect="1"/>
          </p:cNvPicPr>
          <p:nvPr/>
        </p:nvPicPr>
        <p:blipFill>
          <a:blip r:embed="rId3"/>
          <a:stretch>
            <a:fillRect/>
          </a:stretch>
        </p:blipFill>
        <p:spPr>
          <a:xfrm>
            <a:off x="883773" y="4435872"/>
            <a:ext cx="8840434" cy="552527"/>
          </a:xfrm>
          <a:prstGeom prst="rect">
            <a:avLst/>
          </a:prstGeom>
        </p:spPr>
      </p:pic>
    </p:spTree>
    <p:extLst>
      <p:ext uri="{BB962C8B-B14F-4D97-AF65-F5344CB8AC3E}">
        <p14:creationId xmlns:p14="http://schemas.microsoft.com/office/powerpoint/2010/main" val="266084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483-A253-4309-8BD5-8324BC5ED639}"/>
              </a:ext>
            </a:extLst>
          </p:cNvPr>
          <p:cNvSpPr>
            <a:spLocks noGrp="1"/>
          </p:cNvSpPr>
          <p:nvPr>
            <p:ph type="title"/>
          </p:nvPr>
        </p:nvSpPr>
        <p:spPr/>
        <p:txBody>
          <a:bodyPr/>
          <a:lstStyle/>
          <a:p>
            <a:r>
              <a:rPr lang="en-US" dirty="0"/>
              <a:t>Displaying images with canvas</a:t>
            </a:r>
          </a:p>
        </p:txBody>
      </p:sp>
      <p:sp>
        <p:nvSpPr>
          <p:cNvPr id="3" name="Content Placeholder 2">
            <a:extLst>
              <a:ext uri="{FF2B5EF4-FFF2-40B4-BE49-F238E27FC236}">
                <a16:creationId xmlns:a16="http://schemas.microsoft.com/office/drawing/2014/main" id="{7A3A508C-0B0A-45E1-97A2-7EDAE6A42B2D}"/>
              </a:ext>
            </a:extLst>
          </p:cNvPr>
          <p:cNvSpPr>
            <a:spLocks noGrp="1"/>
          </p:cNvSpPr>
          <p:nvPr>
            <p:ph idx="1"/>
          </p:nvPr>
        </p:nvSpPr>
        <p:spPr/>
        <p:txBody>
          <a:bodyPr/>
          <a:lstStyle/>
          <a:p>
            <a:r>
              <a:rPr lang="en-US" dirty="0"/>
              <a:t>Create the function to draw the image when the image tag is loaded</a:t>
            </a:r>
          </a:p>
          <a:p>
            <a:r>
              <a:rPr lang="en-US" dirty="0" err="1"/>
              <a:t>drawImage</a:t>
            </a:r>
            <a:r>
              <a:rPr lang="en-US" dirty="0"/>
              <a:t> method takes several arguments. The arguments are image name, x, y, height, width, x, y, height, width. The first x, y, height and width are from the source image. The second set is the destination location in canvas.</a:t>
            </a:r>
          </a:p>
        </p:txBody>
      </p:sp>
      <p:pic>
        <p:nvPicPr>
          <p:cNvPr id="5" name="Picture 4">
            <a:extLst>
              <a:ext uri="{FF2B5EF4-FFF2-40B4-BE49-F238E27FC236}">
                <a16:creationId xmlns:a16="http://schemas.microsoft.com/office/drawing/2014/main" id="{7F9B442A-4A8B-474B-8A96-C83470FE136E}"/>
              </a:ext>
            </a:extLst>
          </p:cNvPr>
          <p:cNvPicPr>
            <a:picLocks noChangeAspect="1"/>
          </p:cNvPicPr>
          <p:nvPr/>
        </p:nvPicPr>
        <p:blipFill>
          <a:blip r:embed="rId2"/>
          <a:stretch>
            <a:fillRect/>
          </a:stretch>
        </p:blipFill>
        <p:spPr>
          <a:xfrm>
            <a:off x="2289522" y="3653387"/>
            <a:ext cx="7011378" cy="2896004"/>
          </a:xfrm>
          <a:prstGeom prst="rect">
            <a:avLst/>
          </a:prstGeom>
        </p:spPr>
      </p:pic>
    </p:spTree>
    <p:extLst>
      <p:ext uri="{BB962C8B-B14F-4D97-AF65-F5344CB8AC3E}">
        <p14:creationId xmlns:p14="http://schemas.microsoft.com/office/powerpoint/2010/main" val="103773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7CBF-2CF9-45FB-885E-CD5CC3FD4C51}"/>
              </a:ext>
            </a:extLst>
          </p:cNvPr>
          <p:cNvSpPr>
            <a:spLocks noGrp="1"/>
          </p:cNvSpPr>
          <p:nvPr>
            <p:ph type="title"/>
          </p:nvPr>
        </p:nvSpPr>
        <p:spPr/>
        <p:txBody>
          <a:bodyPr/>
          <a:lstStyle/>
          <a:p>
            <a:r>
              <a:rPr lang="en-US" dirty="0"/>
              <a:t>How to make objects</a:t>
            </a:r>
          </a:p>
        </p:txBody>
      </p:sp>
      <p:sp>
        <p:nvSpPr>
          <p:cNvPr id="3" name="Content Placeholder 2">
            <a:extLst>
              <a:ext uri="{FF2B5EF4-FFF2-40B4-BE49-F238E27FC236}">
                <a16:creationId xmlns:a16="http://schemas.microsoft.com/office/drawing/2014/main" id="{B0A3E30A-BE74-4631-9FE6-70BEF5EADEBD}"/>
              </a:ext>
            </a:extLst>
          </p:cNvPr>
          <p:cNvSpPr>
            <a:spLocks noGrp="1"/>
          </p:cNvSpPr>
          <p:nvPr>
            <p:ph idx="1"/>
          </p:nvPr>
        </p:nvSpPr>
        <p:spPr/>
        <p:txBody>
          <a:bodyPr/>
          <a:lstStyle/>
          <a:p>
            <a:r>
              <a:rPr lang="en-US" dirty="0"/>
              <a:t>Object is a self contained model of something useful in your game</a:t>
            </a:r>
          </a:p>
          <a:p>
            <a:r>
              <a:rPr lang="en-US" dirty="0"/>
              <a:t>Every object has properties that describe the object</a:t>
            </a:r>
          </a:p>
          <a:p>
            <a:r>
              <a:rPr lang="en-US" dirty="0"/>
              <a:t>Create an object with curly brackets and the creation of properties inside the brackets.</a:t>
            </a:r>
          </a:p>
        </p:txBody>
      </p:sp>
      <p:pic>
        <p:nvPicPr>
          <p:cNvPr id="4" name="Picture 3">
            <a:extLst>
              <a:ext uri="{FF2B5EF4-FFF2-40B4-BE49-F238E27FC236}">
                <a16:creationId xmlns:a16="http://schemas.microsoft.com/office/drawing/2014/main" id="{96512671-3238-45BF-A309-D018D834298C}"/>
              </a:ext>
            </a:extLst>
          </p:cNvPr>
          <p:cNvPicPr>
            <a:picLocks noChangeAspect="1"/>
          </p:cNvPicPr>
          <p:nvPr/>
        </p:nvPicPr>
        <p:blipFill>
          <a:blip r:embed="rId2"/>
          <a:stretch>
            <a:fillRect/>
          </a:stretch>
        </p:blipFill>
        <p:spPr>
          <a:xfrm>
            <a:off x="1025742" y="4078016"/>
            <a:ext cx="6458851" cy="257211"/>
          </a:xfrm>
          <a:prstGeom prst="rect">
            <a:avLst/>
          </a:prstGeom>
        </p:spPr>
      </p:pic>
      <p:pic>
        <p:nvPicPr>
          <p:cNvPr id="5" name="Picture 4">
            <a:extLst>
              <a:ext uri="{FF2B5EF4-FFF2-40B4-BE49-F238E27FC236}">
                <a16:creationId xmlns:a16="http://schemas.microsoft.com/office/drawing/2014/main" id="{1FF41567-C9C5-4B5A-A03D-52EC8CBCE887}"/>
              </a:ext>
            </a:extLst>
          </p:cNvPr>
          <p:cNvPicPr>
            <a:picLocks noChangeAspect="1"/>
          </p:cNvPicPr>
          <p:nvPr/>
        </p:nvPicPr>
        <p:blipFill>
          <a:blip r:embed="rId3"/>
          <a:stretch>
            <a:fillRect/>
          </a:stretch>
        </p:blipFill>
        <p:spPr>
          <a:xfrm>
            <a:off x="1442771" y="4829218"/>
            <a:ext cx="5927398" cy="1389465"/>
          </a:xfrm>
          <a:prstGeom prst="rect">
            <a:avLst/>
          </a:prstGeom>
        </p:spPr>
      </p:pic>
    </p:spTree>
    <p:extLst>
      <p:ext uri="{BB962C8B-B14F-4D97-AF65-F5344CB8AC3E}">
        <p14:creationId xmlns:p14="http://schemas.microsoft.com/office/powerpoint/2010/main" val="6856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7CBF-2CF9-45FB-885E-CD5CC3FD4C51}"/>
              </a:ext>
            </a:extLst>
          </p:cNvPr>
          <p:cNvSpPr>
            <a:spLocks noGrp="1"/>
          </p:cNvSpPr>
          <p:nvPr>
            <p:ph type="title"/>
          </p:nvPr>
        </p:nvSpPr>
        <p:spPr/>
        <p:txBody>
          <a:bodyPr/>
          <a:lstStyle/>
          <a:p>
            <a:r>
              <a:rPr lang="en-US" dirty="0"/>
              <a:t>How to make objects</a:t>
            </a:r>
          </a:p>
        </p:txBody>
      </p:sp>
      <p:sp>
        <p:nvSpPr>
          <p:cNvPr id="3" name="Content Placeholder 2">
            <a:extLst>
              <a:ext uri="{FF2B5EF4-FFF2-40B4-BE49-F238E27FC236}">
                <a16:creationId xmlns:a16="http://schemas.microsoft.com/office/drawing/2014/main" id="{B0A3E30A-BE74-4631-9FE6-70BEF5EADEBD}"/>
              </a:ext>
            </a:extLst>
          </p:cNvPr>
          <p:cNvSpPr>
            <a:spLocks noGrp="1"/>
          </p:cNvSpPr>
          <p:nvPr>
            <p:ph idx="1"/>
          </p:nvPr>
        </p:nvSpPr>
        <p:spPr/>
        <p:txBody>
          <a:bodyPr/>
          <a:lstStyle/>
          <a:p>
            <a:r>
              <a:rPr lang="en-US" dirty="0"/>
              <a:t>Access an objects properties by using the object name, then a dot, then the property you want to access.</a:t>
            </a:r>
          </a:p>
          <a:p>
            <a:endParaRPr lang="en-US" dirty="0"/>
          </a:p>
          <a:p>
            <a:endParaRPr lang="en-US" dirty="0"/>
          </a:p>
          <a:p>
            <a:endParaRPr lang="en-US" dirty="0"/>
          </a:p>
          <a:p>
            <a:endParaRPr lang="en-US" dirty="0"/>
          </a:p>
          <a:p>
            <a:r>
              <a:rPr lang="en-US" dirty="0"/>
              <a:t>Change the property with an assignment equal sign.</a:t>
            </a:r>
          </a:p>
        </p:txBody>
      </p:sp>
      <p:pic>
        <p:nvPicPr>
          <p:cNvPr id="6" name="Picture 5">
            <a:extLst>
              <a:ext uri="{FF2B5EF4-FFF2-40B4-BE49-F238E27FC236}">
                <a16:creationId xmlns:a16="http://schemas.microsoft.com/office/drawing/2014/main" id="{0B43DABD-81EF-43A5-BBFC-CBF9C1BEAFDD}"/>
              </a:ext>
            </a:extLst>
          </p:cNvPr>
          <p:cNvPicPr>
            <a:picLocks noChangeAspect="1"/>
          </p:cNvPicPr>
          <p:nvPr/>
        </p:nvPicPr>
        <p:blipFill>
          <a:blip r:embed="rId2"/>
          <a:stretch>
            <a:fillRect/>
          </a:stretch>
        </p:blipFill>
        <p:spPr>
          <a:xfrm>
            <a:off x="1099272" y="3139715"/>
            <a:ext cx="5492550" cy="1227748"/>
          </a:xfrm>
          <a:prstGeom prst="rect">
            <a:avLst/>
          </a:prstGeom>
        </p:spPr>
      </p:pic>
      <p:pic>
        <p:nvPicPr>
          <p:cNvPr id="7" name="Picture 6">
            <a:extLst>
              <a:ext uri="{FF2B5EF4-FFF2-40B4-BE49-F238E27FC236}">
                <a16:creationId xmlns:a16="http://schemas.microsoft.com/office/drawing/2014/main" id="{18B6BD78-AFD7-47B2-9E07-EDC7445907E5}"/>
              </a:ext>
            </a:extLst>
          </p:cNvPr>
          <p:cNvPicPr>
            <a:picLocks noChangeAspect="1"/>
          </p:cNvPicPr>
          <p:nvPr/>
        </p:nvPicPr>
        <p:blipFill>
          <a:blip r:embed="rId3"/>
          <a:stretch>
            <a:fillRect/>
          </a:stretch>
        </p:blipFill>
        <p:spPr>
          <a:xfrm>
            <a:off x="995503" y="5145907"/>
            <a:ext cx="4440739" cy="947720"/>
          </a:xfrm>
          <a:prstGeom prst="rect">
            <a:avLst/>
          </a:prstGeom>
        </p:spPr>
      </p:pic>
    </p:spTree>
    <p:extLst>
      <p:ext uri="{BB962C8B-B14F-4D97-AF65-F5344CB8AC3E}">
        <p14:creationId xmlns:p14="http://schemas.microsoft.com/office/powerpoint/2010/main" val="382142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7CBF-2CF9-45FB-885E-CD5CC3FD4C51}"/>
              </a:ext>
            </a:extLst>
          </p:cNvPr>
          <p:cNvSpPr>
            <a:spLocks noGrp="1"/>
          </p:cNvSpPr>
          <p:nvPr>
            <p:ph type="title"/>
          </p:nvPr>
        </p:nvSpPr>
        <p:spPr/>
        <p:txBody>
          <a:bodyPr/>
          <a:lstStyle/>
          <a:p>
            <a:r>
              <a:rPr lang="en-US" dirty="0"/>
              <a:t>How to make objects</a:t>
            </a:r>
          </a:p>
        </p:txBody>
      </p:sp>
      <p:sp>
        <p:nvSpPr>
          <p:cNvPr id="3" name="Content Placeholder 2">
            <a:extLst>
              <a:ext uri="{FF2B5EF4-FFF2-40B4-BE49-F238E27FC236}">
                <a16:creationId xmlns:a16="http://schemas.microsoft.com/office/drawing/2014/main" id="{B0A3E30A-BE74-4631-9FE6-70BEF5EADEBD}"/>
              </a:ext>
            </a:extLst>
          </p:cNvPr>
          <p:cNvSpPr>
            <a:spLocks noGrp="1"/>
          </p:cNvSpPr>
          <p:nvPr>
            <p:ph idx="1"/>
          </p:nvPr>
        </p:nvSpPr>
        <p:spPr/>
        <p:txBody>
          <a:bodyPr/>
          <a:lstStyle/>
          <a:p>
            <a:r>
              <a:rPr lang="en-US" dirty="0"/>
              <a:t>Make the object declaration easier to read by formatting it like this.</a:t>
            </a:r>
          </a:p>
          <a:p>
            <a:endParaRPr lang="en-US" dirty="0"/>
          </a:p>
          <a:p>
            <a:endParaRPr lang="en-US" dirty="0"/>
          </a:p>
          <a:p>
            <a:endParaRPr lang="en-US" dirty="0"/>
          </a:p>
          <a:p>
            <a:endParaRPr lang="en-US" dirty="0"/>
          </a:p>
          <a:p>
            <a:r>
              <a:rPr lang="en-US" dirty="0"/>
              <a:t>You can also create an object using this format.</a:t>
            </a:r>
          </a:p>
        </p:txBody>
      </p:sp>
      <p:pic>
        <p:nvPicPr>
          <p:cNvPr id="4" name="Picture 3">
            <a:extLst>
              <a:ext uri="{FF2B5EF4-FFF2-40B4-BE49-F238E27FC236}">
                <a16:creationId xmlns:a16="http://schemas.microsoft.com/office/drawing/2014/main" id="{86B33C5B-E0E8-4A8A-9741-E8336EC020D7}"/>
              </a:ext>
            </a:extLst>
          </p:cNvPr>
          <p:cNvPicPr>
            <a:picLocks noChangeAspect="1"/>
          </p:cNvPicPr>
          <p:nvPr/>
        </p:nvPicPr>
        <p:blipFill>
          <a:blip r:embed="rId2"/>
          <a:stretch>
            <a:fillRect/>
          </a:stretch>
        </p:blipFill>
        <p:spPr>
          <a:xfrm>
            <a:off x="1069588" y="2591814"/>
            <a:ext cx="3021150" cy="1674371"/>
          </a:xfrm>
          <a:prstGeom prst="rect">
            <a:avLst/>
          </a:prstGeom>
        </p:spPr>
      </p:pic>
      <p:pic>
        <p:nvPicPr>
          <p:cNvPr id="5" name="Picture 4">
            <a:extLst>
              <a:ext uri="{FF2B5EF4-FFF2-40B4-BE49-F238E27FC236}">
                <a16:creationId xmlns:a16="http://schemas.microsoft.com/office/drawing/2014/main" id="{E878624F-1185-40B0-B2D6-0411010BEFB0}"/>
              </a:ext>
            </a:extLst>
          </p:cNvPr>
          <p:cNvPicPr>
            <a:picLocks noChangeAspect="1"/>
          </p:cNvPicPr>
          <p:nvPr/>
        </p:nvPicPr>
        <p:blipFill>
          <a:blip r:embed="rId3"/>
          <a:stretch>
            <a:fillRect/>
          </a:stretch>
        </p:blipFill>
        <p:spPr>
          <a:xfrm>
            <a:off x="1004623" y="4851855"/>
            <a:ext cx="6011994" cy="1241772"/>
          </a:xfrm>
          <a:prstGeom prst="rect">
            <a:avLst/>
          </a:prstGeom>
        </p:spPr>
      </p:pic>
    </p:spTree>
    <p:extLst>
      <p:ext uri="{BB962C8B-B14F-4D97-AF65-F5344CB8AC3E}">
        <p14:creationId xmlns:p14="http://schemas.microsoft.com/office/powerpoint/2010/main" val="24246449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26955</TotalTime>
  <Words>745</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Vapor Trail</vt:lpstr>
      <vt:lpstr>Game objects and animation</vt:lpstr>
      <vt:lpstr>objectives</vt:lpstr>
      <vt:lpstr>Displaying images with canvas</vt:lpstr>
      <vt:lpstr>Displaying images with canvas</vt:lpstr>
      <vt:lpstr>Displaying images with canvas</vt:lpstr>
      <vt:lpstr>Displaying images with canvas</vt:lpstr>
      <vt:lpstr>How to make objects</vt:lpstr>
      <vt:lpstr>How to make objects</vt:lpstr>
      <vt:lpstr>How to make objects</vt:lpstr>
      <vt:lpstr>How to make objects</vt:lpstr>
      <vt:lpstr>How to make objects</vt:lpstr>
      <vt:lpstr>Making copies of objects</vt:lpstr>
      <vt:lpstr>Add new properties and methods</vt:lpstr>
      <vt:lpstr>Looping through objects</vt:lpstr>
      <vt:lpstr>Find a property</vt:lpstr>
      <vt:lpstr>Object states</vt:lpstr>
      <vt:lpstr>Object states</vt:lpstr>
      <vt:lpstr>Object states</vt:lpstr>
      <vt:lpstr>Display states with canvas</vt:lpstr>
      <vt:lpstr>Display states with canvas</vt:lpstr>
      <vt:lpstr>Display states with canvas</vt:lpstr>
      <vt:lpstr>Display states with canvas</vt:lpstr>
      <vt:lpstr>Timed state changes</vt:lpstr>
      <vt:lpstr>Timed state changes</vt:lpstr>
      <vt:lpstr>Timed state changes</vt:lpstr>
      <vt:lpstr>Monster state change timer</vt:lpstr>
      <vt:lpstr>animation</vt:lpstr>
      <vt:lpstr>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McCune, Jayson</dc:creator>
  <cp:lastModifiedBy>McCune, Jayson</cp:lastModifiedBy>
  <cp:revision>211</cp:revision>
  <dcterms:created xsi:type="dcterms:W3CDTF">2021-02-09T21:02:49Z</dcterms:created>
  <dcterms:modified xsi:type="dcterms:W3CDTF">2022-04-06T19:27:29Z</dcterms:modified>
</cp:coreProperties>
</file>