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8"/>
  </p:notesMasterIdLst>
  <p:sldIdLst>
    <p:sldId id="256" r:id="rId2"/>
    <p:sldId id="271" r:id="rId3"/>
    <p:sldId id="272" r:id="rId4"/>
    <p:sldId id="273" r:id="rId5"/>
    <p:sldId id="258" r:id="rId6"/>
    <p:sldId id="259" r:id="rId7"/>
    <p:sldId id="260" r:id="rId8"/>
    <p:sldId id="261" r:id="rId9"/>
    <p:sldId id="274" r:id="rId10"/>
    <p:sldId id="262" r:id="rId11"/>
    <p:sldId id="270"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0267" autoAdjust="0"/>
  </p:normalViewPr>
  <p:slideViewPr>
    <p:cSldViewPr snapToGrid="0">
      <p:cViewPr varScale="1">
        <p:scale>
          <a:sx n="113" d="100"/>
          <a:sy n="113" d="100"/>
        </p:scale>
        <p:origin x="7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78345-900A-4A3D-9F11-ADC9E9DBFDD2}" type="datetimeFigureOut">
              <a:rPr lang="en-CA" smtClean="0"/>
              <a:t>2023-01-23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416A9-6D5F-4C59-A617-FB0EF098C4A3}" type="slidenum">
              <a:rPr lang="en-CA" smtClean="0"/>
              <a:t>‹#›</a:t>
            </a:fld>
            <a:endParaRPr lang="en-CA"/>
          </a:p>
        </p:txBody>
      </p:sp>
    </p:spTree>
    <p:extLst>
      <p:ext uri="{BB962C8B-B14F-4D97-AF65-F5344CB8AC3E}">
        <p14:creationId xmlns:p14="http://schemas.microsoft.com/office/powerpoint/2010/main" val="223112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was the last time a pipe burst in your home because you forgot to turn off the pipes before winter?</a:t>
            </a:r>
          </a:p>
        </p:txBody>
      </p:sp>
      <p:sp>
        <p:nvSpPr>
          <p:cNvPr id="4" name="Slide Number Placeholder 3"/>
          <p:cNvSpPr>
            <a:spLocks noGrp="1"/>
          </p:cNvSpPr>
          <p:nvPr>
            <p:ph type="sldNum" sz="quarter" idx="5"/>
          </p:nvPr>
        </p:nvSpPr>
        <p:spPr/>
        <p:txBody>
          <a:bodyPr/>
          <a:lstStyle/>
          <a:p>
            <a:fld id="{845416A9-6D5F-4C59-A617-FB0EF098C4A3}" type="slidenum">
              <a:rPr lang="en-CA" smtClean="0"/>
              <a:t>2</a:t>
            </a:fld>
            <a:endParaRPr lang="en-CA"/>
          </a:p>
        </p:txBody>
      </p:sp>
    </p:spTree>
    <p:extLst>
      <p:ext uri="{BB962C8B-B14F-4D97-AF65-F5344CB8AC3E}">
        <p14:creationId xmlns:p14="http://schemas.microsoft.com/office/powerpoint/2010/main" val="171748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had a tree branch break off during a storm and damage your roof?</a:t>
            </a:r>
          </a:p>
          <a:p>
            <a:endParaRPr lang="en-CA" dirty="0"/>
          </a:p>
        </p:txBody>
      </p:sp>
      <p:sp>
        <p:nvSpPr>
          <p:cNvPr id="4" name="Slide Number Placeholder 3"/>
          <p:cNvSpPr>
            <a:spLocks noGrp="1"/>
          </p:cNvSpPr>
          <p:nvPr>
            <p:ph type="sldNum" sz="quarter" idx="5"/>
          </p:nvPr>
        </p:nvSpPr>
        <p:spPr/>
        <p:txBody>
          <a:bodyPr/>
          <a:lstStyle/>
          <a:p>
            <a:fld id="{845416A9-6D5F-4C59-A617-FB0EF098C4A3}" type="slidenum">
              <a:rPr lang="en-CA" smtClean="0"/>
              <a:t>3</a:t>
            </a:fld>
            <a:endParaRPr lang="en-CA"/>
          </a:p>
        </p:txBody>
      </p:sp>
    </p:spTree>
    <p:extLst>
      <p:ext uri="{BB962C8B-B14F-4D97-AF65-F5344CB8AC3E}">
        <p14:creationId xmlns:p14="http://schemas.microsoft.com/office/powerpoint/2010/main" val="1746173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How did your family cope with the heat dome in 2021?</a:t>
            </a:r>
            <a:endParaRPr lang="en-US" dirty="0"/>
          </a:p>
        </p:txBody>
      </p:sp>
      <p:sp>
        <p:nvSpPr>
          <p:cNvPr id="4" name="Slide Number Placeholder 3"/>
          <p:cNvSpPr>
            <a:spLocks noGrp="1"/>
          </p:cNvSpPr>
          <p:nvPr>
            <p:ph type="sldNum" sz="quarter" idx="5"/>
          </p:nvPr>
        </p:nvSpPr>
        <p:spPr/>
        <p:txBody>
          <a:bodyPr/>
          <a:lstStyle/>
          <a:p>
            <a:fld id="{845416A9-6D5F-4C59-A617-FB0EF098C4A3}" type="slidenum">
              <a:rPr lang="en-CA" smtClean="0"/>
              <a:t>4</a:t>
            </a:fld>
            <a:endParaRPr lang="en-CA"/>
          </a:p>
        </p:txBody>
      </p:sp>
    </p:spTree>
    <p:extLst>
      <p:ext uri="{BB962C8B-B14F-4D97-AF65-F5344CB8AC3E}">
        <p14:creationId xmlns:p14="http://schemas.microsoft.com/office/powerpoint/2010/main" val="302617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134781-A2F9-481C-951E-4B4439BEA9F2}" type="datetimeFigureOut">
              <a:rPr lang="en-CA" smtClean="0"/>
              <a:t>2023-01-23</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372464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134781-A2F9-481C-951E-4B4439BEA9F2}" type="datetimeFigureOut">
              <a:rPr lang="en-CA" smtClean="0"/>
              <a:t>2023-01-23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3381776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34781-A2F9-481C-951E-4B4439BEA9F2}" type="datetimeFigureOut">
              <a:rPr lang="en-CA" smtClean="0"/>
              <a:t>2023-01-23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750263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34781-A2F9-481C-951E-4B4439BEA9F2}" type="datetimeFigureOut">
              <a:rPr lang="en-CA" smtClean="0"/>
              <a:t>2023-01-23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1469780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34781-A2F9-481C-951E-4B4439BEA9F2}" type="datetimeFigureOut">
              <a:rPr lang="en-CA" smtClean="0"/>
              <a:t>2023-01-23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2703153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34781-A2F9-481C-951E-4B4439BEA9F2}" type="datetimeFigureOut">
              <a:rPr lang="en-CA" smtClean="0"/>
              <a:t>2023-01-23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4124126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34781-A2F9-481C-951E-4B4439BEA9F2}" type="datetimeFigureOut">
              <a:rPr lang="en-CA" smtClean="0"/>
              <a:t>2023-01-23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2737583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34781-A2F9-481C-951E-4B4439BEA9F2}" type="datetimeFigureOut">
              <a:rPr lang="en-CA" smtClean="0"/>
              <a:t>2023-01-23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3610263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34781-A2F9-481C-951E-4B4439BEA9F2}" type="datetimeFigureOut">
              <a:rPr lang="en-CA" smtClean="0"/>
              <a:t>2023-01-23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70755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134781-A2F9-481C-951E-4B4439BEA9F2}" type="datetimeFigureOut">
              <a:rPr lang="en-CA" smtClean="0"/>
              <a:t>2023-01-23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204694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34781-A2F9-481C-951E-4B4439BEA9F2}" type="datetimeFigureOut">
              <a:rPr lang="en-CA" smtClean="0"/>
              <a:t>2023-01-23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160350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134781-A2F9-481C-951E-4B4439BEA9F2}" type="datetimeFigureOut">
              <a:rPr lang="en-CA" smtClean="0"/>
              <a:t>2023-01-23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2206272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134781-A2F9-481C-951E-4B4439BEA9F2}" type="datetimeFigureOut">
              <a:rPr lang="en-CA" smtClean="0"/>
              <a:t>2023-01-23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156333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134781-A2F9-481C-951E-4B4439BEA9F2}" type="datetimeFigureOut">
              <a:rPr lang="en-CA" smtClean="0"/>
              <a:t>2023-01-23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263313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34781-A2F9-481C-951E-4B4439BEA9F2}" type="datetimeFigureOut">
              <a:rPr lang="en-CA" smtClean="0"/>
              <a:t>2023-01-23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280790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134781-A2F9-481C-951E-4B4439BEA9F2}" type="datetimeFigureOut">
              <a:rPr lang="en-CA" smtClean="0"/>
              <a:t>2023-01-23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377839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134781-A2F9-481C-951E-4B4439BEA9F2}" type="datetimeFigureOut">
              <a:rPr lang="en-CA" smtClean="0"/>
              <a:t>2023-01-23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96FB4A0-6F35-4D2A-A0D0-F9D693575351}" type="slidenum">
              <a:rPr lang="en-CA" smtClean="0"/>
              <a:t>‹#›</a:t>
            </a:fld>
            <a:endParaRPr lang="en-CA"/>
          </a:p>
        </p:txBody>
      </p:sp>
    </p:spTree>
    <p:extLst>
      <p:ext uri="{BB962C8B-B14F-4D97-AF65-F5344CB8AC3E}">
        <p14:creationId xmlns:p14="http://schemas.microsoft.com/office/powerpoint/2010/main" val="134441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134781-A2F9-481C-951E-4B4439BEA9F2}" type="datetimeFigureOut">
              <a:rPr lang="en-CA" smtClean="0"/>
              <a:t>2023-01-23</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6FB4A0-6F35-4D2A-A0D0-F9D693575351}" type="slidenum">
              <a:rPr lang="en-CA" smtClean="0"/>
              <a:t>‹#›</a:t>
            </a:fld>
            <a:endParaRPr lang="en-CA"/>
          </a:p>
        </p:txBody>
      </p:sp>
    </p:spTree>
    <p:extLst>
      <p:ext uri="{BB962C8B-B14F-4D97-AF65-F5344CB8AC3E}">
        <p14:creationId xmlns:p14="http://schemas.microsoft.com/office/powerpoint/2010/main" val="281277583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4DD4-1C1F-D3C1-D66F-E2ED5A5C636B}"/>
              </a:ext>
            </a:extLst>
          </p:cNvPr>
          <p:cNvSpPr>
            <a:spLocks noGrp="1"/>
          </p:cNvSpPr>
          <p:nvPr>
            <p:ph type="ctrTitle"/>
          </p:nvPr>
        </p:nvSpPr>
        <p:spPr/>
        <p:txBody>
          <a:bodyPr/>
          <a:lstStyle/>
          <a:p>
            <a:r>
              <a:rPr lang="en-CA" dirty="0"/>
              <a:t>CASA</a:t>
            </a:r>
          </a:p>
        </p:txBody>
      </p:sp>
      <p:sp>
        <p:nvSpPr>
          <p:cNvPr id="3" name="Subtitle 2">
            <a:extLst>
              <a:ext uri="{FF2B5EF4-FFF2-40B4-BE49-F238E27FC236}">
                <a16:creationId xmlns:a16="http://schemas.microsoft.com/office/drawing/2014/main" id="{1C531B35-D266-7711-C1B6-19D1BB046217}"/>
              </a:ext>
            </a:extLst>
          </p:cNvPr>
          <p:cNvSpPr>
            <a:spLocks noGrp="1"/>
          </p:cNvSpPr>
          <p:nvPr>
            <p:ph type="subTitle" idx="1"/>
          </p:nvPr>
        </p:nvSpPr>
        <p:spPr/>
        <p:txBody>
          <a:bodyPr/>
          <a:lstStyle/>
          <a:p>
            <a:r>
              <a:rPr lang="en-CA" dirty="0"/>
              <a:t>Project Pitch – BBY31</a:t>
            </a:r>
          </a:p>
        </p:txBody>
      </p:sp>
    </p:spTree>
    <p:extLst>
      <p:ext uri="{BB962C8B-B14F-4D97-AF65-F5344CB8AC3E}">
        <p14:creationId xmlns:p14="http://schemas.microsoft.com/office/powerpoint/2010/main" val="409920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326D-4EBB-60DB-E077-2DEEF31837A7}"/>
              </a:ext>
            </a:extLst>
          </p:cNvPr>
          <p:cNvSpPr>
            <a:spLocks noGrp="1"/>
          </p:cNvSpPr>
          <p:nvPr>
            <p:ph type="title"/>
          </p:nvPr>
        </p:nvSpPr>
        <p:spPr>
          <a:xfrm>
            <a:off x="2114647" y="136929"/>
            <a:ext cx="7574500" cy="1299203"/>
          </a:xfrm>
        </p:spPr>
        <p:txBody>
          <a:bodyPr/>
          <a:lstStyle/>
          <a:p>
            <a:endParaRPr lang="en-CA" dirty="0"/>
          </a:p>
        </p:txBody>
      </p:sp>
      <p:sp>
        <p:nvSpPr>
          <p:cNvPr id="3" name="Content Placeholder 2">
            <a:extLst>
              <a:ext uri="{FF2B5EF4-FFF2-40B4-BE49-F238E27FC236}">
                <a16:creationId xmlns:a16="http://schemas.microsoft.com/office/drawing/2014/main" id="{76A712AD-01BD-69D4-E043-8D466E90FBD0}"/>
              </a:ext>
            </a:extLst>
          </p:cNvPr>
          <p:cNvSpPr>
            <a:spLocks noGrp="1"/>
          </p:cNvSpPr>
          <p:nvPr>
            <p:ph idx="1"/>
          </p:nvPr>
        </p:nvSpPr>
        <p:spPr/>
        <p:txBody>
          <a:bodyPr/>
          <a:lstStyle/>
          <a:p>
            <a:r>
              <a:rPr lang="en-US" dirty="0"/>
              <a:t>Where do you begin? Once you download Casa, you’ll start receiving notifications before extreme weather events like heavy storms, and seasonally before summer and winter. These notifications will provide you with quick tips to take before the weather starts to change. </a:t>
            </a:r>
            <a:endParaRPr lang="en-CA" dirty="0"/>
          </a:p>
        </p:txBody>
      </p:sp>
      <p:pic>
        <p:nvPicPr>
          <p:cNvPr id="6146" name="Picture 2" descr="Precipitation alerts – real-time bad weather notifications - TapSmart">
            <a:extLst>
              <a:ext uri="{FF2B5EF4-FFF2-40B4-BE49-F238E27FC236}">
                <a16:creationId xmlns:a16="http://schemas.microsoft.com/office/drawing/2014/main" id="{371603EE-4FB9-2F9A-47C4-8E2093E98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432" y="379307"/>
            <a:ext cx="4708523" cy="2511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F3566C4-4A18-2234-A085-D9B189326275}"/>
              </a:ext>
            </a:extLst>
          </p:cNvPr>
          <p:cNvSpPr txBox="1"/>
          <p:nvPr/>
        </p:nvSpPr>
        <p:spPr>
          <a:xfrm>
            <a:off x="782320" y="3027735"/>
            <a:ext cx="3850640" cy="338554"/>
          </a:xfrm>
          <a:prstGeom prst="rect">
            <a:avLst/>
          </a:prstGeom>
          <a:noFill/>
        </p:spPr>
        <p:txBody>
          <a:bodyPr wrap="square" rtlCol="0">
            <a:spAutoFit/>
          </a:bodyPr>
          <a:lstStyle/>
          <a:p>
            <a:r>
              <a:rPr lang="en-CA" sz="800" dirty="0"/>
              <a:t>https://www.tapsmart.com/wp-content/uploads/2021/10/rain-notifications-weather-750x400.jpg</a:t>
            </a:r>
          </a:p>
        </p:txBody>
      </p:sp>
      <p:pic>
        <p:nvPicPr>
          <p:cNvPr id="6148" name="Picture 4" descr="How to get severe weather alerts on iPhone and iPad - iGeeksBlog">
            <a:extLst>
              <a:ext uri="{FF2B5EF4-FFF2-40B4-BE49-F238E27FC236}">
                <a16:creationId xmlns:a16="http://schemas.microsoft.com/office/drawing/2014/main" id="{D3B7940B-28B5-00E8-579C-5A3F82269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9955" y="462914"/>
            <a:ext cx="5760989" cy="32405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7A7ED73-20B6-5E03-83DC-D20E489DCBB3}"/>
              </a:ext>
            </a:extLst>
          </p:cNvPr>
          <p:cNvSpPr txBox="1"/>
          <p:nvPr/>
        </p:nvSpPr>
        <p:spPr>
          <a:xfrm>
            <a:off x="7857067" y="2638343"/>
            <a:ext cx="3850640" cy="338554"/>
          </a:xfrm>
          <a:prstGeom prst="rect">
            <a:avLst/>
          </a:prstGeom>
          <a:noFill/>
        </p:spPr>
        <p:txBody>
          <a:bodyPr wrap="square" rtlCol="0">
            <a:spAutoFit/>
          </a:bodyPr>
          <a:lstStyle/>
          <a:p>
            <a:r>
              <a:rPr lang="en-CA" sz="800" dirty="0"/>
              <a:t>https://www.igeeksblog.com/wp-content/uploads/2020/04/How-to-get-Weather-notification-on-iPhone-and-iPad-800x450.jpg</a:t>
            </a:r>
          </a:p>
        </p:txBody>
      </p:sp>
    </p:spTree>
    <p:extLst>
      <p:ext uri="{BB962C8B-B14F-4D97-AF65-F5344CB8AC3E}">
        <p14:creationId xmlns:p14="http://schemas.microsoft.com/office/powerpoint/2010/main" val="1346173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225B-5848-D450-21ED-3869D4CBA68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1DB9B8C8-D81F-16DC-8D96-D1A1B8963990}"/>
              </a:ext>
            </a:extLst>
          </p:cNvPr>
          <p:cNvSpPr>
            <a:spLocks noGrp="1"/>
          </p:cNvSpPr>
          <p:nvPr>
            <p:ph idx="1"/>
          </p:nvPr>
        </p:nvSpPr>
        <p:spPr/>
        <p:txBody>
          <a:bodyPr/>
          <a:lstStyle/>
          <a:p>
            <a:r>
              <a:rPr lang="en-US" dirty="0"/>
              <a:t>Now what if you’re not so handy around tools? Can’t find the ladder in garage? Got a bad back? No worries! When you receive one of our notifications, you’ll also find a linked list of local services that can help do the job for you. Sounds simple right?</a:t>
            </a:r>
            <a:endParaRPr lang="en-CA" dirty="0"/>
          </a:p>
        </p:txBody>
      </p:sp>
      <p:pic>
        <p:nvPicPr>
          <p:cNvPr id="7170" name="Picture 2" descr="Service price list">
            <a:extLst>
              <a:ext uri="{FF2B5EF4-FFF2-40B4-BE49-F238E27FC236}">
                <a16:creationId xmlns:a16="http://schemas.microsoft.com/office/drawing/2014/main" id="{0ABBDB31-0DD3-3F1C-63D8-28BF99A65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487" y="190499"/>
            <a:ext cx="6429375" cy="4953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BD650E-3CCB-E8FD-499D-BA8CE040EE17}"/>
              </a:ext>
            </a:extLst>
          </p:cNvPr>
          <p:cNvSpPr txBox="1"/>
          <p:nvPr/>
        </p:nvSpPr>
        <p:spPr>
          <a:xfrm>
            <a:off x="982133" y="5249333"/>
            <a:ext cx="4139275" cy="215444"/>
          </a:xfrm>
          <a:prstGeom prst="rect">
            <a:avLst/>
          </a:prstGeom>
          <a:noFill/>
        </p:spPr>
        <p:txBody>
          <a:bodyPr wrap="none" rtlCol="0">
            <a:spAutoFit/>
          </a:bodyPr>
          <a:lstStyle/>
          <a:p>
            <a:r>
              <a:rPr lang="en-CA" sz="800" dirty="0"/>
              <a:t>https://binaries.templates.cdn.office.net/support/templates/en-us/lt02809122_quantized.png</a:t>
            </a:r>
          </a:p>
        </p:txBody>
      </p:sp>
      <p:pic>
        <p:nvPicPr>
          <p:cNvPr id="7174" name="Picture 6" descr="Man With Blank Service List Businessman Hold Checklist Vector Illustration  Stock Illustration - Download Image Now - iStock">
            <a:extLst>
              <a:ext uri="{FF2B5EF4-FFF2-40B4-BE49-F238E27FC236}">
                <a16:creationId xmlns:a16="http://schemas.microsoft.com/office/drawing/2014/main" id="{958214EF-179E-9B94-875B-486AAA77F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039" y="498158"/>
            <a:ext cx="4276725" cy="3667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8B8D36-D0CE-CCE2-FEA4-5D9EFE94064F}"/>
              </a:ext>
            </a:extLst>
          </p:cNvPr>
          <p:cNvSpPr txBox="1"/>
          <p:nvPr/>
        </p:nvSpPr>
        <p:spPr>
          <a:xfrm>
            <a:off x="7593618" y="3850640"/>
            <a:ext cx="9392315" cy="215444"/>
          </a:xfrm>
          <a:prstGeom prst="rect">
            <a:avLst/>
          </a:prstGeom>
          <a:noFill/>
        </p:spPr>
        <p:txBody>
          <a:bodyPr wrap="none" rtlCol="0">
            <a:spAutoFit/>
          </a:bodyPr>
          <a:lstStyle/>
          <a:p>
            <a:r>
              <a:rPr lang="en-CA" sz="800" dirty="0"/>
              <a:t>https://media.istockphoto.com/id/911321606/vector/man-with-blank-service-list-businessman-hold-checklist-vector-illustration.jpg?s=170667a&amp;w=0&amp;k=20&amp;c=xNj8QtkpzCvJ2xalhQO9mvP2uw5WDeUlQsU6XK0lMGw=</a:t>
            </a:r>
          </a:p>
        </p:txBody>
      </p:sp>
    </p:spTree>
    <p:extLst>
      <p:ext uri="{BB962C8B-B14F-4D97-AF65-F5344CB8AC3E}">
        <p14:creationId xmlns:p14="http://schemas.microsoft.com/office/powerpoint/2010/main" val="2796166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25B7-DAA3-F690-D393-E48FC35A69C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756285F-44D4-DECC-A744-C13689C8B2C6}"/>
              </a:ext>
            </a:extLst>
          </p:cNvPr>
          <p:cNvSpPr>
            <a:spLocks noGrp="1"/>
          </p:cNvSpPr>
          <p:nvPr>
            <p:ph idx="1"/>
          </p:nvPr>
        </p:nvSpPr>
        <p:spPr/>
        <p:txBody>
          <a:bodyPr/>
          <a:lstStyle/>
          <a:p>
            <a:r>
              <a:rPr lang="en-US" dirty="0"/>
              <a:t>You see we’re more than just Google or your local weather report. Casa will save you time and headache and get things moving faster. </a:t>
            </a:r>
            <a:endParaRPr lang="en-CA" dirty="0"/>
          </a:p>
        </p:txBody>
      </p:sp>
    </p:spTree>
    <p:extLst>
      <p:ext uri="{BB962C8B-B14F-4D97-AF65-F5344CB8AC3E}">
        <p14:creationId xmlns:p14="http://schemas.microsoft.com/office/powerpoint/2010/main" val="316881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E0BF0-9BE3-DD71-E43B-CAF4B21D631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BF95FFD-F000-A58A-BA67-09ECE28B0250}"/>
              </a:ext>
            </a:extLst>
          </p:cNvPr>
          <p:cNvSpPr>
            <a:spLocks noGrp="1"/>
          </p:cNvSpPr>
          <p:nvPr>
            <p:ph idx="1"/>
          </p:nvPr>
        </p:nvSpPr>
        <p:spPr/>
        <p:txBody>
          <a:bodyPr/>
          <a:lstStyle/>
          <a:p>
            <a:r>
              <a:rPr lang="en-US" dirty="0"/>
              <a:t>Damage already happen? What do you do? Check Kijiji? Craigslist? The </a:t>
            </a:r>
            <a:r>
              <a:rPr lang="en-US" dirty="0" err="1"/>
              <a:t>Yellowbook</a:t>
            </a:r>
            <a:r>
              <a:rPr lang="en-US" dirty="0"/>
              <a:t>? </a:t>
            </a:r>
            <a:r>
              <a:rPr lang="en-US" dirty="0" err="1"/>
              <a:t>Pfff</a:t>
            </a:r>
            <a:r>
              <a:rPr lang="en-US" dirty="0"/>
              <a:t> of course not! On Casa you’ll also find a list of local services and for your repair needs as well.</a:t>
            </a:r>
            <a:endParaRPr lang="en-CA" dirty="0"/>
          </a:p>
        </p:txBody>
      </p:sp>
    </p:spTree>
    <p:extLst>
      <p:ext uri="{BB962C8B-B14F-4D97-AF65-F5344CB8AC3E}">
        <p14:creationId xmlns:p14="http://schemas.microsoft.com/office/powerpoint/2010/main" val="276287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E8B7-5FAB-E8A7-3A35-AC7321AB53E9}"/>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BBD8D8A0-98F9-7065-DCCE-286566501CC8}"/>
              </a:ext>
            </a:extLst>
          </p:cNvPr>
          <p:cNvSpPr>
            <a:spLocks noGrp="1"/>
          </p:cNvSpPr>
          <p:nvPr>
            <p:ph idx="1"/>
          </p:nvPr>
        </p:nvSpPr>
        <p:spPr/>
        <p:txBody>
          <a:bodyPr/>
          <a:lstStyle/>
          <a:p>
            <a:r>
              <a:rPr lang="en-US" dirty="0"/>
              <a:t>Hey! Do you know how much heat can escape from an incomplete door seal? Think about all those extra dollars you’re wasting on BC Hydro bills!</a:t>
            </a:r>
            <a:endParaRPr lang="en-CA" dirty="0"/>
          </a:p>
        </p:txBody>
      </p:sp>
      <p:pic>
        <p:nvPicPr>
          <p:cNvPr id="8194" name="Picture 2" descr="Artist Uses Extreme Weather to Build Frozen Home">
            <a:extLst>
              <a:ext uri="{FF2B5EF4-FFF2-40B4-BE49-F238E27FC236}">
                <a16:creationId xmlns:a16="http://schemas.microsoft.com/office/drawing/2014/main" id="{89B03E5F-AABB-A879-8F07-76807438C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0" y="300566"/>
            <a:ext cx="4498011" cy="45042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8FE345-F72D-4718-0B0F-92D10A0C885C}"/>
              </a:ext>
            </a:extLst>
          </p:cNvPr>
          <p:cNvSpPr txBox="1"/>
          <p:nvPr/>
        </p:nvSpPr>
        <p:spPr>
          <a:xfrm>
            <a:off x="5638800" y="2973493"/>
            <a:ext cx="914400" cy="1077218"/>
          </a:xfrm>
          <a:prstGeom prst="rect">
            <a:avLst/>
          </a:prstGeom>
          <a:noFill/>
        </p:spPr>
        <p:txBody>
          <a:bodyPr wrap="square" rtlCol="0">
            <a:spAutoFit/>
          </a:bodyPr>
          <a:lstStyle/>
          <a:p>
            <a:r>
              <a:rPr lang="en-CA" sz="800" dirty="0"/>
              <a:t>https://mymodernmet.com/wp/wp-content/uploads/archive/4-E9TtNnQvzGl9TXodUg_1082102397.jpeg</a:t>
            </a:r>
          </a:p>
        </p:txBody>
      </p:sp>
    </p:spTree>
    <p:extLst>
      <p:ext uri="{BB962C8B-B14F-4D97-AF65-F5344CB8AC3E}">
        <p14:creationId xmlns:p14="http://schemas.microsoft.com/office/powerpoint/2010/main" val="92359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0F64-1F2E-6DD6-022A-D50423DFCE6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A59DEA6-24B8-7659-6979-75B5F269F96F}"/>
              </a:ext>
            </a:extLst>
          </p:cNvPr>
          <p:cNvSpPr>
            <a:spLocks noGrp="1"/>
          </p:cNvSpPr>
          <p:nvPr>
            <p:ph idx="1"/>
          </p:nvPr>
        </p:nvSpPr>
        <p:spPr>
          <a:xfrm>
            <a:off x="393803" y="4088095"/>
            <a:ext cx="10018713" cy="3124201"/>
          </a:xfrm>
        </p:spPr>
        <p:txBody>
          <a:bodyPr/>
          <a:lstStyle/>
          <a:p>
            <a:r>
              <a:rPr lang="en-US" dirty="0"/>
              <a:t>Every year winter and summer arrive and can surprise you if you’re not paying attention. Just install the app and we’ll remind you when you forget. </a:t>
            </a:r>
          </a:p>
          <a:p>
            <a:r>
              <a:rPr lang="en-US" dirty="0"/>
              <a:t>Casa! Lookout for it on the Apple and Play Store soon!</a:t>
            </a:r>
          </a:p>
          <a:p>
            <a:endParaRPr lang="en-CA" dirty="0"/>
          </a:p>
        </p:txBody>
      </p:sp>
      <p:pic>
        <p:nvPicPr>
          <p:cNvPr id="9220" name="Picture 4" descr="App Store Now Offers Search Suggestions - MacRumors">
            <a:extLst>
              <a:ext uri="{FF2B5EF4-FFF2-40B4-BE49-F238E27FC236}">
                <a16:creationId xmlns:a16="http://schemas.microsoft.com/office/drawing/2014/main" id="{FF2630F3-C9F5-91F4-9FB1-1211DD543B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6" y="299608"/>
            <a:ext cx="6138704" cy="399807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502337-12D0-5783-F8FB-989E17460E6F}"/>
              </a:ext>
            </a:extLst>
          </p:cNvPr>
          <p:cNvSpPr txBox="1"/>
          <p:nvPr/>
        </p:nvSpPr>
        <p:spPr>
          <a:xfrm>
            <a:off x="741131" y="3894667"/>
            <a:ext cx="5375189" cy="215444"/>
          </a:xfrm>
          <a:prstGeom prst="rect">
            <a:avLst/>
          </a:prstGeom>
          <a:noFill/>
        </p:spPr>
        <p:txBody>
          <a:bodyPr wrap="none" rtlCol="0">
            <a:spAutoFit/>
          </a:bodyPr>
          <a:lstStyle/>
          <a:p>
            <a:r>
              <a:rPr lang="en-CA" sz="800" dirty="0"/>
              <a:t>https://images.macrumors.com/t/sV3C_6KQaRKvoB0K3yfEddosdf0=/1600x/article-new/2021/04/app-store-search-tags.jpg</a:t>
            </a:r>
          </a:p>
        </p:txBody>
      </p:sp>
      <p:pic>
        <p:nvPicPr>
          <p:cNvPr id="9222" name="Picture 6" descr="Apple and Google's app store dominance suffers another blow – the Open App  Markets Act – The Platform Law Blog">
            <a:extLst>
              <a:ext uri="{FF2B5EF4-FFF2-40B4-BE49-F238E27FC236}">
                <a16:creationId xmlns:a16="http://schemas.microsoft.com/office/drawing/2014/main" id="{090CC1BB-4B77-848F-C526-AF1921FBA9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462" y="2628444"/>
            <a:ext cx="3721736" cy="27478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54976C-C51B-4054-E614-3E9696FACC00}"/>
              </a:ext>
            </a:extLst>
          </p:cNvPr>
          <p:cNvSpPr txBox="1"/>
          <p:nvPr/>
        </p:nvSpPr>
        <p:spPr>
          <a:xfrm>
            <a:off x="8091458" y="5082539"/>
            <a:ext cx="3321743" cy="215444"/>
          </a:xfrm>
          <a:prstGeom prst="rect">
            <a:avLst/>
          </a:prstGeom>
          <a:noFill/>
        </p:spPr>
        <p:txBody>
          <a:bodyPr wrap="none" rtlCol="0">
            <a:spAutoFit/>
          </a:bodyPr>
          <a:lstStyle/>
          <a:p>
            <a:r>
              <a:rPr lang="en-CA" sz="800" dirty="0"/>
              <a:t>https://theplatformlaw.files.wordpress.com/2021/08/5297951-7905525.jpg</a:t>
            </a:r>
          </a:p>
        </p:txBody>
      </p:sp>
    </p:spTree>
    <p:extLst>
      <p:ext uri="{BB962C8B-B14F-4D97-AF65-F5344CB8AC3E}">
        <p14:creationId xmlns:p14="http://schemas.microsoft.com/office/powerpoint/2010/main" val="71315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2945-B7FE-43A0-D41F-7037C5A331F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52113CF-78C6-8F39-5482-44570A9F5590}"/>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928328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ozen Pipes | Burst Pipes | Lansing, MI">
            <a:extLst>
              <a:ext uri="{FF2B5EF4-FFF2-40B4-BE49-F238E27FC236}">
                <a16:creationId xmlns:a16="http://schemas.microsoft.com/office/drawing/2014/main" id="{23E54614-71A0-CE23-5A12-D6346673E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 y="109643"/>
            <a:ext cx="7620000" cy="5067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ke steps to avoid frozen pipe, other expensive cold-related problems -  Galion Inquirer">
            <a:extLst>
              <a:ext uri="{FF2B5EF4-FFF2-40B4-BE49-F238E27FC236}">
                <a16:creationId xmlns:a16="http://schemas.microsoft.com/office/drawing/2014/main" id="{CEAFD84C-87C2-2F84-42CC-D5050F4ADF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4453" y="1305560"/>
            <a:ext cx="6096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31F08E-7AB0-0AF8-ADCC-947107ABBB58}"/>
              </a:ext>
            </a:extLst>
          </p:cNvPr>
          <p:cNvSpPr txBox="1"/>
          <p:nvPr/>
        </p:nvSpPr>
        <p:spPr>
          <a:xfrm>
            <a:off x="5703147" y="6184053"/>
            <a:ext cx="4450257" cy="215444"/>
          </a:xfrm>
          <a:prstGeom prst="rect">
            <a:avLst/>
          </a:prstGeom>
          <a:noFill/>
        </p:spPr>
        <p:txBody>
          <a:bodyPr wrap="none" rtlCol="0">
            <a:spAutoFit/>
          </a:bodyPr>
          <a:lstStyle/>
          <a:p>
            <a:r>
              <a:rPr lang="en-CA" sz="800" dirty="0"/>
              <a:t>https://d31029zd06w0t6.cloudfront.net/wp-content/uploads/sites/38/2019/01/web1_frozen-pipes.jpg</a:t>
            </a:r>
          </a:p>
        </p:txBody>
      </p:sp>
      <p:sp>
        <p:nvSpPr>
          <p:cNvPr id="5" name="TextBox 4">
            <a:extLst>
              <a:ext uri="{FF2B5EF4-FFF2-40B4-BE49-F238E27FC236}">
                <a16:creationId xmlns:a16="http://schemas.microsoft.com/office/drawing/2014/main" id="{C2069E2C-E91F-96A4-6C34-E1F069836F91}"/>
              </a:ext>
            </a:extLst>
          </p:cNvPr>
          <p:cNvSpPr txBox="1"/>
          <p:nvPr/>
        </p:nvSpPr>
        <p:spPr>
          <a:xfrm>
            <a:off x="474133" y="5371253"/>
            <a:ext cx="5150769" cy="215444"/>
          </a:xfrm>
          <a:prstGeom prst="rect">
            <a:avLst/>
          </a:prstGeom>
          <a:noFill/>
        </p:spPr>
        <p:txBody>
          <a:bodyPr wrap="none" rtlCol="0">
            <a:spAutoFit/>
          </a:bodyPr>
          <a:lstStyle/>
          <a:p>
            <a:r>
              <a:rPr lang="en-CA" sz="800" dirty="0"/>
              <a:t>https://www.unitedstatesbd.com/images/unitedstatesbdcom/bizcategories/13680/image/frozen-burst-pipe-repair.jpg</a:t>
            </a:r>
          </a:p>
        </p:txBody>
      </p:sp>
    </p:spTree>
    <p:extLst>
      <p:ext uri="{BB962C8B-B14F-4D97-AF65-F5344CB8AC3E}">
        <p14:creationId xmlns:p14="http://schemas.microsoft.com/office/powerpoint/2010/main" val="309700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air killed after tree falls onto home in West Vancouver | Watch News  Videos Online">
            <a:extLst>
              <a:ext uri="{FF2B5EF4-FFF2-40B4-BE49-F238E27FC236}">
                <a16:creationId xmlns:a16="http://schemas.microsoft.com/office/drawing/2014/main" id="{5D1012F7-C14D-516C-8E2E-1A084FA56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93" y="0"/>
            <a:ext cx="7423573" cy="417576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Ways Trees Can Damage Residential Roofs and How to Prevent Tree Damage  | Direct Roofing &amp; Contracting">
            <a:extLst>
              <a:ext uri="{FF2B5EF4-FFF2-40B4-BE49-F238E27FC236}">
                <a16:creationId xmlns:a16="http://schemas.microsoft.com/office/drawing/2014/main" id="{19728FCF-CC6E-F02A-AC74-C85FBD05D1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9040" y="1307253"/>
            <a:ext cx="6879059" cy="4124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4940D2-9770-D91E-A7F3-77F8C0C3ADA3}"/>
              </a:ext>
            </a:extLst>
          </p:cNvPr>
          <p:cNvSpPr txBox="1"/>
          <p:nvPr/>
        </p:nvSpPr>
        <p:spPr>
          <a:xfrm>
            <a:off x="5872480" y="5791200"/>
            <a:ext cx="5354351" cy="215444"/>
          </a:xfrm>
          <a:prstGeom prst="rect">
            <a:avLst/>
          </a:prstGeom>
          <a:noFill/>
        </p:spPr>
        <p:txBody>
          <a:bodyPr wrap="none" rtlCol="0">
            <a:spAutoFit/>
          </a:bodyPr>
          <a:lstStyle/>
          <a:p>
            <a:r>
              <a:rPr lang="en-CA" sz="800" dirty="0"/>
              <a:t>https://directroofing.ca/wp-content/uploads/2020/03/tornado-damaged-house-with-a-pine-tree-on-the-roof-1024x614.jpg</a:t>
            </a:r>
          </a:p>
        </p:txBody>
      </p:sp>
      <p:sp>
        <p:nvSpPr>
          <p:cNvPr id="4" name="TextBox 3">
            <a:extLst>
              <a:ext uri="{FF2B5EF4-FFF2-40B4-BE49-F238E27FC236}">
                <a16:creationId xmlns:a16="http://schemas.microsoft.com/office/drawing/2014/main" id="{52387A36-147D-3C02-85A7-DEDF1548B9C4}"/>
              </a:ext>
            </a:extLst>
          </p:cNvPr>
          <p:cNvSpPr txBox="1"/>
          <p:nvPr/>
        </p:nvSpPr>
        <p:spPr>
          <a:xfrm>
            <a:off x="230293" y="4215097"/>
            <a:ext cx="4626588" cy="215444"/>
          </a:xfrm>
          <a:prstGeom prst="rect">
            <a:avLst/>
          </a:prstGeom>
          <a:noFill/>
        </p:spPr>
        <p:txBody>
          <a:bodyPr wrap="none" rtlCol="0">
            <a:spAutoFit/>
          </a:bodyPr>
          <a:lstStyle/>
          <a:p>
            <a:r>
              <a:rPr lang="en-CA" sz="800" dirty="0"/>
              <a:t>https://media.globalnews.ca/videostatic/news/amzkbxgr0t-307v0unvxe/6P_FATAL_WEATHER_TREE.jpg</a:t>
            </a:r>
          </a:p>
        </p:txBody>
      </p:sp>
    </p:spTree>
    <p:extLst>
      <p:ext uri="{BB962C8B-B14F-4D97-AF65-F5344CB8AC3E}">
        <p14:creationId xmlns:p14="http://schemas.microsoft.com/office/powerpoint/2010/main" val="47988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31F08E-7AB0-0AF8-ADCC-947107ABBB58}"/>
              </a:ext>
            </a:extLst>
          </p:cNvPr>
          <p:cNvSpPr txBox="1"/>
          <p:nvPr/>
        </p:nvSpPr>
        <p:spPr>
          <a:xfrm>
            <a:off x="6170507" y="5592806"/>
            <a:ext cx="3677610" cy="215444"/>
          </a:xfrm>
          <a:prstGeom prst="rect">
            <a:avLst/>
          </a:prstGeom>
          <a:noFill/>
        </p:spPr>
        <p:txBody>
          <a:bodyPr wrap="none" rtlCol="0">
            <a:spAutoFit/>
          </a:bodyPr>
          <a:lstStyle/>
          <a:p>
            <a:r>
              <a:rPr lang="en-CA" sz="800" dirty="0"/>
              <a:t>https://cdn-res.keymedia.com/cms/images/us/036/0292_637606512336964289.jpg</a:t>
            </a:r>
          </a:p>
        </p:txBody>
      </p:sp>
      <p:sp>
        <p:nvSpPr>
          <p:cNvPr id="5" name="TextBox 4">
            <a:extLst>
              <a:ext uri="{FF2B5EF4-FFF2-40B4-BE49-F238E27FC236}">
                <a16:creationId xmlns:a16="http://schemas.microsoft.com/office/drawing/2014/main" id="{C2069E2C-E91F-96A4-6C34-E1F069836F91}"/>
              </a:ext>
            </a:extLst>
          </p:cNvPr>
          <p:cNvSpPr txBox="1"/>
          <p:nvPr/>
        </p:nvSpPr>
        <p:spPr>
          <a:xfrm>
            <a:off x="501896" y="4143369"/>
            <a:ext cx="4002371" cy="215444"/>
          </a:xfrm>
          <a:prstGeom prst="rect">
            <a:avLst/>
          </a:prstGeom>
          <a:noFill/>
        </p:spPr>
        <p:txBody>
          <a:bodyPr wrap="square" rtlCol="0">
            <a:spAutoFit/>
          </a:bodyPr>
          <a:lstStyle/>
          <a:p>
            <a:r>
              <a:rPr lang="en-CA" sz="800" dirty="0"/>
              <a:t>https://globalnews.ca/wp-content/uploads/2021/06/monday-forecast.png</a:t>
            </a:r>
          </a:p>
        </p:txBody>
      </p:sp>
      <p:pic>
        <p:nvPicPr>
          <p:cNvPr id="3074" name="Picture 2" descr="Heat dome': Warnings issued as potentially record-breaking temperatures  forecast in B.C. | Globalnews.ca">
            <a:extLst>
              <a:ext uri="{FF2B5EF4-FFF2-40B4-BE49-F238E27FC236}">
                <a16:creationId xmlns:a16="http://schemas.microsoft.com/office/drawing/2014/main" id="{672BBAD8-21B7-9F9A-DA78-936D15CC3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50" y="576580"/>
            <a:ext cx="6333384" cy="35161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anada heatwave: 'Heat dome' high of almost 50C as dozens die | HRD Canada">
            <a:extLst>
              <a:ext uri="{FF2B5EF4-FFF2-40B4-BE49-F238E27FC236}">
                <a16:creationId xmlns:a16="http://schemas.microsoft.com/office/drawing/2014/main" id="{CE9D62F6-41E7-6FEF-DAAA-D55DBEB60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0169" y="1131477"/>
            <a:ext cx="7112177" cy="426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41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9BC4-C86B-7812-5C07-C5F264DBB85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23E239F-7FA9-3985-6746-1AFC69BFE601}"/>
              </a:ext>
            </a:extLst>
          </p:cNvPr>
          <p:cNvSpPr>
            <a:spLocks noGrp="1"/>
          </p:cNvSpPr>
          <p:nvPr>
            <p:ph idx="1"/>
          </p:nvPr>
        </p:nvSpPr>
        <p:spPr/>
        <p:txBody>
          <a:bodyPr/>
          <a:lstStyle/>
          <a:p>
            <a:r>
              <a:rPr lang="en-US" dirty="0"/>
              <a:t>And we all live in Vancouver and have our own stories of suffering weather related damages to our home. But that doesn’t have to be you! </a:t>
            </a:r>
            <a:endParaRPr lang="en-CA" dirty="0"/>
          </a:p>
        </p:txBody>
      </p:sp>
    </p:spTree>
    <p:extLst>
      <p:ext uri="{BB962C8B-B14F-4D97-AF65-F5344CB8AC3E}">
        <p14:creationId xmlns:p14="http://schemas.microsoft.com/office/powerpoint/2010/main" val="52893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5D89D-5547-5E0D-C742-D6F5C2FD36A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C4AD0354-9595-426A-B8FD-E89A6A4EC17B}"/>
              </a:ext>
            </a:extLst>
          </p:cNvPr>
          <p:cNvSpPr>
            <a:spLocks noGrp="1"/>
          </p:cNvSpPr>
          <p:nvPr>
            <p:ph idx="1"/>
          </p:nvPr>
        </p:nvSpPr>
        <p:spPr/>
        <p:txBody>
          <a:bodyPr/>
          <a:lstStyle/>
          <a:p>
            <a:r>
              <a:rPr lang="en-US" dirty="0"/>
              <a:t>Introducing Casa! </a:t>
            </a:r>
          </a:p>
          <a:p>
            <a:r>
              <a:rPr lang="en-US" dirty="0"/>
              <a:t>Our team is working hard to bring you an app that gives you the tips you need to keep your house safe from our changing weather and makes it easy to find local services to give you a hand.</a:t>
            </a:r>
            <a:endParaRPr lang="en-CA" dirty="0"/>
          </a:p>
        </p:txBody>
      </p:sp>
      <p:pic>
        <p:nvPicPr>
          <p:cNvPr id="4098" name="Picture 2" descr="OpenSky - App for Drone Flyers on the App Store">
            <a:extLst>
              <a:ext uri="{FF2B5EF4-FFF2-40B4-BE49-F238E27FC236}">
                <a16:creationId xmlns:a16="http://schemas.microsoft.com/office/drawing/2014/main" id="{5BB98CC7-1762-D6E8-5A01-AE826FEBF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614" y="0"/>
            <a:ext cx="6510866" cy="32554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D5F4E04-A5E3-DFD8-1EC6-5AA1F7159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812" y="1216606"/>
            <a:ext cx="4077653" cy="4077653"/>
          </a:xfrm>
          <a:prstGeom prst="rect">
            <a:avLst/>
          </a:prstGeom>
        </p:spPr>
      </p:pic>
    </p:spTree>
    <p:extLst>
      <p:ext uri="{BB962C8B-B14F-4D97-AF65-F5344CB8AC3E}">
        <p14:creationId xmlns:p14="http://schemas.microsoft.com/office/powerpoint/2010/main" val="18103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8117-4AFD-D960-BB34-CCBD81590A3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D25D4942-098A-BF56-A75D-99A576AC7FE7}"/>
              </a:ext>
            </a:extLst>
          </p:cNvPr>
          <p:cNvSpPr>
            <a:spLocks noGrp="1"/>
          </p:cNvSpPr>
          <p:nvPr>
            <p:ph idx="1"/>
          </p:nvPr>
        </p:nvSpPr>
        <p:spPr/>
        <p:txBody>
          <a:bodyPr/>
          <a:lstStyle/>
          <a:p>
            <a:r>
              <a:rPr lang="en-US" dirty="0"/>
              <a:t>Think of us as Uber for your house!</a:t>
            </a:r>
            <a:endParaRPr lang="en-CA" dirty="0"/>
          </a:p>
        </p:txBody>
      </p:sp>
      <p:pic>
        <p:nvPicPr>
          <p:cNvPr id="5122" name="Picture 2" descr="Uber's new logo is just the word 'Uber' | Mashable">
            <a:extLst>
              <a:ext uri="{FF2B5EF4-FFF2-40B4-BE49-F238E27FC236}">
                <a16:creationId xmlns:a16="http://schemas.microsoft.com/office/drawing/2014/main" id="{8E805B28-DC11-3833-7E3D-D19FDFAD7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988907"/>
            <a:ext cx="4663063" cy="262297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07E54E8B-040B-AA3D-3116-8ADE3980ECD7}"/>
              </a:ext>
            </a:extLst>
          </p:cNvPr>
          <p:cNvCxnSpPr/>
          <p:nvPr/>
        </p:nvCxnSpPr>
        <p:spPr>
          <a:xfrm flipH="1">
            <a:off x="1076960" y="988907"/>
            <a:ext cx="4517813" cy="2519680"/>
          </a:xfrm>
          <a:prstGeom prst="line">
            <a:avLst/>
          </a:prstGeom>
          <a:ln/>
        </p:spPr>
        <p:style>
          <a:lnRef idx="3">
            <a:schemeClr val="accent4"/>
          </a:lnRef>
          <a:fillRef idx="0">
            <a:schemeClr val="accent4"/>
          </a:fillRef>
          <a:effectRef idx="2">
            <a:schemeClr val="accent4"/>
          </a:effectRef>
          <a:fontRef idx="minor">
            <a:schemeClr val="tx1"/>
          </a:fontRef>
        </p:style>
      </p:cxnSp>
      <p:pic>
        <p:nvPicPr>
          <p:cNvPr id="5128" name="Picture 8" descr="House - Free buildings icons">
            <a:extLst>
              <a:ext uri="{FF2B5EF4-FFF2-40B4-BE49-F238E27FC236}">
                <a16:creationId xmlns:a16="http://schemas.microsoft.com/office/drawing/2014/main" id="{F9B67F1E-0F22-A2F1-B20A-88854B44D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7253" y="1562099"/>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5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372-B518-D1C3-9587-86455A1CF25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43C4BEFF-0FD5-A008-8030-EF4022A9DCA1}"/>
              </a:ext>
            </a:extLst>
          </p:cNvPr>
          <p:cNvSpPr>
            <a:spLocks noGrp="1"/>
          </p:cNvSpPr>
          <p:nvPr>
            <p:ph idx="1"/>
          </p:nvPr>
        </p:nvSpPr>
        <p:spPr>
          <a:xfrm>
            <a:off x="528321" y="5557521"/>
            <a:ext cx="10703770" cy="1405466"/>
          </a:xfrm>
        </p:spPr>
        <p:txBody>
          <a:bodyPr/>
          <a:lstStyle/>
          <a:p>
            <a:r>
              <a:rPr lang="en-US" dirty="0"/>
              <a:t>Our research has found that over 2/3 of you feel you don’t know enough about how to prepare for and handle damages to your home caused by weather. </a:t>
            </a:r>
          </a:p>
        </p:txBody>
      </p:sp>
      <p:pic>
        <p:nvPicPr>
          <p:cNvPr id="7" name="Picture 6">
            <a:extLst>
              <a:ext uri="{FF2B5EF4-FFF2-40B4-BE49-F238E27FC236}">
                <a16:creationId xmlns:a16="http://schemas.microsoft.com/office/drawing/2014/main" id="{9171C371-696E-1F05-12B6-4FEB707729F2}"/>
              </a:ext>
            </a:extLst>
          </p:cNvPr>
          <p:cNvPicPr>
            <a:picLocks noChangeAspect="1"/>
          </p:cNvPicPr>
          <p:nvPr/>
        </p:nvPicPr>
        <p:blipFill>
          <a:blip r:embed="rId2"/>
          <a:stretch>
            <a:fillRect/>
          </a:stretch>
        </p:blipFill>
        <p:spPr>
          <a:xfrm>
            <a:off x="440267" y="104958"/>
            <a:ext cx="7884160" cy="3324042"/>
          </a:xfrm>
          <a:prstGeom prst="rect">
            <a:avLst/>
          </a:prstGeom>
        </p:spPr>
      </p:pic>
      <p:pic>
        <p:nvPicPr>
          <p:cNvPr id="9" name="Picture 8">
            <a:extLst>
              <a:ext uri="{FF2B5EF4-FFF2-40B4-BE49-F238E27FC236}">
                <a16:creationId xmlns:a16="http://schemas.microsoft.com/office/drawing/2014/main" id="{2ADCB8E2-A497-C687-5738-BB6F1F287BEB}"/>
              </a:ext>
            </a:extLst>
          </p:cNvPr>
          <p:cNvPicPr>
            <a:picLocks noChangeAspect="1"/>
          </p:cNvPicPr>
          <p:nvPr/>
        </p:nvPicPr>
        <p:blipFill>
          <a:blip r:embed="rId3"/>
          <a:stretch>
            <a:fillRect/>
          </a:stretch>
        </p:blipFill>
        <p:spPr>
          <a:xfrm>
            <a:off x="1213377" y="1300479"/>
            <a:ext cx="7305678" cy="2996409"/>
          </a:xfrm>
          <a:prstGeom prst="rect">
            <a:avLst/>
          </a:prstGeom>
        </p:spPr>
      </p:pic>
      <p:pic>
        <p:nvPicPr>
          <p:cNvPr id="11" name="Picture 10">
            <a:extLst>
              <a:ext uri="{FF2B5EF4-FFF2-40B4-BE49-F238E27FC236}">
                <a16:creationId xmlns:a16="http://schemas.microsoft.com/office/drawing/2014/main" id="{0FDD5E92-9C96-093C-F42F-A9024C57AE9C}"/>
              </a:ext>
            </a:extLst>
          </p:cNvPr>
          <p:cNvPicPr>
            <a:picLocks noChangeAspect="1"/>
          </p:cNvPicPr>
          <p:nvPr/>
        </p:nvPicPr>
        <p:blipFill>
          <a:blip r:embed="rId4"/>
          <a:stretch>
            <a:fillRect/>
          </a:stretch>
        </p:blipFill>
        <p:spPr>
          <a:xfrm>
            <a:off x="3431112" y="2181019"/>
            <a:ext cx="7616195" cy="3311390"/>
          </a:xfrm>
          <a:prstGeom prst="rect">
            <a:avLst/>
          </a:prstGeom>
        </p:spPr>
      </p:pic>
    </p:spTree>
    <p:extLst>
      <p:ext uri="{BB962C8B-B14F-4D97-AF65-F5344CB8AC3E}">
        <p14:creationId xmlns:p14="http://schemas.microsoft.com/office/powerpoint/2010/main" val="1540820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3372-B518-D1C3-9587-86455A1CF252}"/>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43C4BEFF-0FD5-A008-8030-EF4022A9DCA1}"/>
              </a:ext>
            </a:extLst>
          </p:cNvPr>
          <p:cNvSpPr>
            <a:spLocks noGrp="1"/>
          </p:cNvSpPr>
          <p:nvPr>
            <p:ph idx="1"/>
          </p:nvPr>
        </p:nvSpPr>
        <p:spPr/>
        <p:txBody>
          <a:bodyPr/>
          <a:lstStyle/>
          <a:p>
            <a:r>
              <a:rPr lang="en-US" dirty="0"/>
              <a:t>Fixing damage is expensive. Last year extreme weather cost Canadians over 3 billion dollars! Fortunately you can minimize your own risk by taking steps at the right time before they happen.</a:t>
            </a:r>
          </a:p>
          <a:p>
            <a:r>
              <a:rPr lang="en-CA" sz="800" dirty="0"/>
              <a:t>https://www.ctvnews.ca/business/severe-weather-in-canada-caused-3-1-billion-in-insured-damages-in-2022-1.6237455#:~:text=The%20Insurance%20Bureau%20of%20Canada,insured%20losses%20in%20Canadian%20history.</a:t>
            </a:r>
          </a:p>
        </p:txBody>
      </p:sp>
      <p:pic>
        <p:nvPicPr>
          <p:cNvPr id="5" name="Picture 4">
            <a:extLst>
              <a:ext uri="{FF2B5EF4-FFF2-40B4-BE49-F238E27FC236}">
                <a16:creationId xmlns:a16="http://schemas.microsoft.com/office/drawing/2014/main" id="{6FECB6C3-DBA9-25CC-6EE3-7E8BC4E27326}"/>
              </a:ext>
            </a:extLst>
          </p:cNvPr>
          <p:cNvPicPr>
            <a:picLocks noChangeAspect="1"/>
          </p:cNvPicPr>
          <p:nvPr/>
        </p:nvPicPr>
        <p:blipFill>
          <a:blip r:embed="rId2"/>
          <a:stretch>
            <a:fillRect/>
          </a:stretch>
        </p:blipFill>
        <p:spPr>
          <a:xfrm>
            <a:off x="247650" y="68792"/>
            <a:ext cx="11944350" cy="3943350"/>
          </a:xfrm>
          <a:prstGeom prst="rect">
            <a:avLst/>
          </a:prstGeom>
        </p:spPr>
      </p:pic>
      <p:pic>
        <p:nvPicPr>
          <p:cNvPr id="7" name="Picture 6">
            <a:extLst>
              <a:ext uri="{FF2B5EF4-FFF2-40B4-BE49-F238E27FC236}">
                <a16:creationId xmlns:a16="http://schemas.microsoft.com/office/drawing/2014/main" id="{79FDAFC1-C01E-8478-4EA7-A0C288232808}"/>
              </a:ext>
            </a:extLst>
          </p:cNvPr>
          <p:cNvPicPr>
            <a:picLocks noChangeAspect="1"/>
          </p:cNvPicPr>
          <p:nvPr/>
        </p:nvPicPr>
        <p:blipFill>
          <a:blip r:embed="rId3"/>
          <a:stretch>
            <a:fillRect/>
          </a:stretch>
        </p:blipFill>
        <p:spPr>
          <a:xfrm>
            <a:off x="2832524" y="3108647"/>
            <a:ext cx="9244330" cy="3422641"/>
          </a:xfrm>
          <a:prstGeom prst="rect">
            <a:avLst/>
          </a:prstGeom>
        </p:spPr>
      </p:pic>
    </p:spTree>
    <p:extLst>
      <p:ext uri="{BB962C8B-B14F-4D97-AF65-F5344CB8AC3E}">
        <p14:creationId xmlns:p14="http://schemas.microsoft.com/office/powerpoint/2010/main" val="1150944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50</TotalTime>
  <Words>729</Words>
  <Application>Microsoft Office PowerPoint</Application>
  <PresentationFormat>Widescreen</PresentationFormat>
  <Paragraphs>35</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Parallax</vt:lpstr>
      <vt:lpstr>CASA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Felix Wei</dc:creator>
  <cp:lastModifiedBy>Felix Wei</cp:lastModifiedBy>
  <cp:revision>49</cp:revision>
  <dcterms:created xsi:type="dcterms:W3CDTF">2023-01-24T05:11:30Z</dcterms:created>
  <dcterms:modified xsi:type="dcterms:W3CDTF">2023-01-24T06:01:57Z</dcterms:modified>
</cp:coreProperties>
</file>