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B9"/>
    <a:srgbClr val="63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11" autoAdjust="0"/>
    <p:restoredTop sz="86462" autoAdjust="0"/>
  </p:normalViewPr>
  <p:slideViewPr>
    <p:cSldViewPr>
      <p:cViewPr varScale="1">
        <p:scale>
          <a:sx n="92" d="100"/>
          <a:sy n="92" d="100"/>
        </p:scale>
        <p:origin x="-13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8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12/1/15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515100" cy="68580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12/1/15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3124200"/>
            <a:ext cx="6477000" cy="271780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803400"/>
            <a:ext cx="8153400" cy="436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803402"/>
            <a:ext cx="3886200" cy="435816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803399"/>
            <a:ext cx="3886200" cy="4358167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7480"/>
            <a:ext cx="8153400" cy="134112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559757"/>
            <a:ext cx="3886200" cy="3505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559757"/>
            <a:ext cx="3886200" cy="3505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816383"/>
            <a:ext cx="3886200" cy="707136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816383"/>
            <a:ext cx="3886200" cy="707136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7480"/>
            <a:ext cx="8153400" cy="134112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05000"/>
            <a:ext cx="1600200" cy="41656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905000"/>
            <a:ext cx="6400800" cy="4267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4559808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89520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724400"/>
            <a:ext cx="7315200" cy="6096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9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rBG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5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803400"/>
            <a:ext cx="8153400" cy="432308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rgbClr val="FFFFFF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12/1/15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2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460227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05947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505947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49801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7480"/>
            <a:ext cx="8153400" cy="134112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rgbClr val="FFFFFF"/>
          </a:solidFill>
          <a:latin typeface="Star Jedi Hollow"/>
          <a:ea typeface="+mj-ea"/>
          <a:cs typeface="Star Jedi Hollow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rgbClr val="FFFFFF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rgbClr val="FFFFFF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rgbClr val="FFFFFF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esentation_Slide_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510"/>
            <a:ext cx="9144000" cy="6587490"/>
          </a:xfrm>
          <a:prstGeom prst="rect">
            <a:avLst/>
          </a:prstGeom>
        </p:spPr>
      </p:pic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152400" y="5715000"/>
            <a:ext cx="4953000" cy="1143000"/>
          </a:xfrm>
        </p:spPr>
        <p:txBody>
          <a:bodyPr numCol="2">
            <a:normAutofit fontScale="62500" lnSpcReduction="20000"/>
          </a:bodyPr>
          <a:lstStyle>
            <a:extLst/>
          </a:lstStyle>
          <a:p>
            <a:r>
              <a:rPr lang="en-US" dirty="0" smtClean="0"/>
              <a:t>Dr. Aaron Garrett</a:t>
            </a:r>
          </a:p>
          <a:p>
            <a:r>
              <a:rPr lang="en-US" dirty="0" smtClean="0"/>
              <a:t>Trent Ford </a:t>
            </a:r>
          </a:p>
          <a:p>
            <a:r>
              <a:rPr lang="en-US" dirty="0" err="1" smtClean="0"/>
              <a:t>Sinh</a:t>
            </a:r>
            <a:r>
              <a:rPr lang="en-US" dirty="0" smtClean="0"/>
              <a:t> Nguyen </a:t>
            </a:r>
          </a:p>
          <a:p>
            <a:r>
              <a:rPr lang="en-US" dirty="0" smtClean="0"/>
              <a:t>Andrew Green</a:t>
            </a:r>
            <a:endParaRPr lang="en-US" dirty="0"/>
          </a:p>
          <a:p>
            <a:r>
              <a:rPr lang="en-US" dirty="0" smtClean="0"/>
              <a:t>Robert S. Warren, Jr.</a:t>
            </a:r>
          </a:p>
          <a:p>
            <a:r>
              <a:rPr lang="en-US" dirty="0" smtClean="0"/>
              <a:t>Katie Wood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20000">
        <p14:vortex dir="r"/>
      </p:transition>
    </mc:Choice>
    <mc:Fallback>
      <p:transition xmlns:p14="http://schemas.microsoft.com/office/powerpoint/2010/main" spd="slow" advTm="20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JavaCalculator</a:t>
            </a:r>
            <a:r>
              <a:rPr lang="en-US" baseline="0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46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r>
              <a:rPr lang="en-US" baseline="0" dirty="0" smtClean="0"/>
              <a:t> XML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82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XML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75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Code Coverage Screenshot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94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98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Acceptance Test HTML</a:t>
            </a:r>
            <a:r>
              <a:rPr lang="en-US" baseline="0" dirty="0" smtClean="0"/>
              <a:t> screenshot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59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2d2_projec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81000" y="3048000"/>
            <a:ext cx="3302000" cy="4000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1599003" y="1905000"/>
            <a:ext cx="6566301" cy="4505227"/>
          </a:xfrm>
          <a:custGeom>
            <a:avLst/>
            <a:gdLst>
              <a:gd name="connsiteX0" fmla="*/ 302406 w 7545029"/>
              <a:gd name="connsiteY0" fmla="*/ 1602531 h 4490109"/>
              <a:gd name="connsiteX1" fmla="*/ 1678353 w 7545029"/>
              <a:gd name="connsiteY1" fmla="*/ 30236 h 4490109"/>
              <a:gd name="connsiteX2" fmla="*/ 7545029 w 7545029"/>
              <a:gd name="connsiteY2" fmla="*/ 0 h 4490109"/>
              <a:gd name="connsiteX3" fmla="*/ 7529909 w 7545029"/>
              <a:gd name="connsiteY3" fmla="*/ 4490109 h 4490109"/>
              <a:gd name="connsiteX4" fmla="*/ 1663233 w 7545029"/>
              <a:gd name="connsiteY4" fmla="*/ 4429637 h 4490109"/>
              <a:gd name="connsiteX5" fmla="*/ 120963 w 7545029"/>
              <a:gd name="connsiteY5" fmla="*/ 1950249 h 4490109"/>
              <a:gd name="connsiteX6" fmla="*/ 0 w 7545029"/>
              <a:gd name="connsiteY6" fmla="*/ 1678122 h 4490109"/>
              <a:gd name="connsiteX7" fmla="*/ 1375947 w 7545029"/>
              <a:gd name="connsiteY7" fmla="*/ 45354 h 4490109"/>
              <a:gd name="connsiteX8" fmla="*/ 347767 w 7545029"/>
              <a:gd name="connsiteY8" fmla="*/ 1572294 h 4490109"/>
              <a:gd name="connsiteX0" fmla="*/ 302406 w 7545029"/>
              <a:gd name="connsiteY0" fmla="*/ 1602531 h 4490109"/>
              <a:gd name="connsiteX1" fmla="*/ 1678353 w 7545029"/>
              <a:gd name="connsiteY1" fmla="*/ 30236 h 4490109"/>
              <a:gd name="connsiteX2" fmla="*/ 7545029 w 7545029"/>
              <a:gd name="connsiteY2" fmla="*/ 0 h 4490109"/>
              <a:gd name="connsiteX3" fmla="*/ 7529909 w 7545029"/>
              <a:gd name="connsiteY3" fmla="*/ 4490109 h 4490109"/>
              <a:gd name="connsiteX4" fmla="*/ 1663233 w 7545029"/>
              <a:gd name="connsiteY4" fmla="*/ 4429637 h 4490109"/>
              <a:gd name="connsiteX5" fmla="*/ 120963 w 7545029"/>
              <a:gd name="connsiteY5" fmla="*/ 1950249 h 4490109"/>
              <a:gd name="connsiteX6" fmla="*/ 0 w 7545029"/>
              <a:gd name="connsiteY6" fmla="*/ 1678122 h 4490109"/>
              <a:gd name="connsiteX7" fmla="*/ 1375947 w 7545029"/>
              <a:gd name="connsiteY7" fmla="*/ 45354 h 4490109"/>
              <a:gd name="connsiteX0" fmla="*/ 302406 w 7545029"/>
              <a:gd name="connsiteY0" fmla="*/ 1617649 h 4505227"/>
              <a:gd name="connsiteX1" fmla="*/ 1678353 w 7545029"/>
              <a:gd name="connsiteY1" fmla="*/ 45354 h 4505227"/>
              <a:gd name="connsiteX2" fmla="*/ 7545029 w 7545029"/>
              <a:gd name="connsiteY2" fmla="*/ 15118 h 4505227"/>
              <a:gd name="connsiteX3" fmla="*/ 7529909 w 7545029"/>
              <a:gd name="connsiteY3" fmla="*/ 4505227 h 4505227"/>
              <a:gd name="connsiteX4" fmla="*/ 1663233 w 7545029"/>
              <a:gd name="connsiteY4" fmla="*/ 4444755 h 4505227"/>
              <a:gd name="connsiteX5" fmla="*/ 120963 w 7545029"/>
              <a:gd name="connsiteY5" fmla="*/ 1965367 h 4505227"/>
              <a:gd name="connsiteX6" fmla="*/ 0 w 7545029"/>
              <a:gd name="connsiteY6" fmla="*/ 1693240 h 4505227"/>
              <a:gd name="connsiteX7" fmla="*/ 1723714 w 7545029"/>
              <a:gd name="connsiteY7" fmla="*/ 0 h 4505227"/>
              <a:gd name="connsiteX0" fmla="*/ 1678353 w 7545029"/>
              <a:gd name="connsiteY0" fmla="*/ 45354 h 4505227"/>
              <a:gd name="connsiteX1" fmla="*/ 7545029 w 7545029"/>
              <a:gd name="connsiteY1" fmla="*/ 15118 h 4505227"/>
              <a:gd name="connsiteX2" fmla="*/ 7529909 w 7545029"/>
              <a:gd name="connsiteY2" fmla="*/ 4505227 h 4505227"/>
              <a:gd name="connsiteX3" fmla="*/ 1663233 w 7545029"/>
              <a:gd name="connsiteY3" fmla="*/ 4444755 h 4505227"/>
              <a:gd name="connsiteX4" fmla="*/ 120963 w 7545029"/>
              <a:gd name="connsiteY4" fmla="*/ 1965367 h 4505227"/>
              <a:gd name="connsiteX5" fmla="*/ 0 w 7545029"/>
              <a:gd name="connsiteY5" fmla="*/ 1693240 h 4505227"/>
              <a:gd name="connsiteX6" fmla="*/ 1723714 w 7545029"/>
              <a:gd name="connsiteY6" fmla="*/ 0 h 4505227"/>
              <a:gd name="connsiteX0" fmla="*/ 1678353 w 7545029"/>
              <a:gd name="connsiteY0" fmla="*/ 45354 h 4505227"/>
              <a:gd name="connsiteX1" fmla="*/ 7545029 w 7545029"/>
              <a:gd name="connsiteY1" fmla="*/ 15118 h 4505227"/>
              <a:gd name="connsiteX2" fmla="*/ 7529909 w 7545029"/>
              <a:gd name="connsiteY2" fmla="*/ 4505227 h 4505227"/>
              <a:gd name="connsiteX3" fmla="*/ 1663233 w 7545029"/>
              <a:gd name="connsiteY3" fmla="*/ 4444755 h 4505227"/>
              <a:gd name="connsiteX4" fmla="*/ 120963 w 7545029"/>
              <a:gd name="connsiteY4" fmla="*/ 1965367 h 4505227"/>
              <a:gd name="connsiteX5" fmla="*/ 0 w 7545029"/>
              <a:gd name="connsiteY5" fmla="*/ 1693240 h 4505227"/>
              <a:gd name="connsiteX6" fmla="*/ 1723714 w 7545029"/>
              <a:gd name="connsiteY6" fmla="*/ 0 h 4505227"/>
              <a:gd name="connsiteX7" fmla="*/ 1678353 w 7545029"/>
              <a:gd name="connsiteY7" fmla="*/ 45354 h 4505227"/>
              <a:gd name="connsiteX0" fmla="*/ 1678353 w 7529909"/>
              <a:gd name="connsiteY0" fmla="*/ 45354 h 4505227"/>
              <a:gd name="connsiteX1" fmla="*/ 5473549 w 7529909"/>
              <a:gd name="connsiteY1" fmla="*/ 30236 h 4505227"/>
              <a:gd name="connsiteX2" fmla="*/ 7529909 w 7529909"/>
              <a:gd name="connsiteY2" fmla="*/ 4505227 h 4505227"/>
              <a:gd name="connsiteX3" fmla="*/ 1663233 w 7529909"/>
              <a:gd name="connsiteY3" fmla="*/ 4444755 h 4505227"/>
              <a:gd name="connsiteX4" fmla="*/ 120963 w 7529909"/>
              <a:gd name="connsiteY4" fmla="*/ 1965367 h 4505227"/>
              <a:gd name="connsiteX5" fmla="*/ 0 w 7529909"/>
              <a:gd name="connsiteY5" fmla="*/ 1693240 h 4505227"/>
              <a:gd name="connsiteX6" fmla="*/ 1723714 w 7529909"/>
              <a:gd name="connsiteY6" fmla="*/ 0 h 4505227"/>
              <a:gd name="connsiteX7" fmla="*/ 1678353 w 7529909"/>
              <a:gd name="connsiteY7" fmla="*/ 45354 h 4505227"/>
              <a:gd name="connsiteX0" fmla="*/ 1678353 w 6093481"/>
              <a:gd name="connsiteY0" fmla="*/ 45354 h 4505227"/>
              <a:gd name="connsiteX1" fmla="*/ 5473549 w 6093481"/>
              <a:gd name="connsiteY1" fmla="*/ 30236 h 4505227"/>
              <a:gd name="connsiteX2" fmla="*/ 6093481 w 6093481"/>
              <a:gd name="connsiteY2" fmla="*/ 4505227 h 4505227"/>
              <a:gd name="connsiteX3" fmla="*/ 1663233 w 6093481"/>
              <a:gd name="connsiteY3" fmla="*/ 4444755 h 4505227"/>
              <a:gd name="connsiteX4" fmla="*/ 120963 w 6093481"/>
              <a:gd name="connsiteY4" fmla="*/ 1965367 h 4505227"/>
              <a:gd name="connsiteX5" fmla="*/ 0 w 6093481"/>
              <a:gd name="connsiteY5" fmla="*/ 1693240 h 4505227"/>
              <a:gd name="connsiteX6" fmla="*/ 1723714 w 6093481"/>
              <a:gd name="connsiteY6" fmla="*/ 0 h 4505227"/>
              <a:gd name="connsiteX7" fmla="*/ 1678353 w 6093481"/>
              <a:gd name="connsiteY7" fmla="*/ 45354 h 4505227"/>
              <a:gd name="connsiteX0" fmla="*/ 1678353 w 6093481"/>
              <a:gd name="connsiteY0" fmla="*/ 45354 h 4505227"/>
              <a:gd name="connsiteX1" fmla="*/ 5942278 w 6093481"/>
              <a:gd name="connsiteY1" fmla="*/ 30236 h 4505227"/>
              <a:gd name="connsiteX2" fmla="*/ 6093481 w 6093481"/>
              <a:gd name="connsiteY2" fmla="*/ 4505227 h 4505227"/>
              <a:gd name="connsiteX3" fmla="*/ 1663233 w 6093481"/>
              <a:gd name="connsiteY3" fmla="*/ 4444755 h 4505227"/>
              <a:gd name="connsiteX4" fmla="*/ 120963 w 6093481"/>
              <a:gd name="connsiteY4" fmla="*/ 1965367 h 4505227"/>
              <a:gd name="connsiteX5" fmla="*/ 0 w 6093481"/>
              <a:gd name="connsiteY5" fmla="*/ 1693240 h 4505227"/>
              <a:gd name="connsiteX6" fmla="*/ 1723714 w 6093481"/>
              <a:gd name="connsiteY6" fmla="*/ 0 h 4505227"/>
              <a:gd name="connsiteX7" fmla="*/ 1678353 w 6093481"/>
              <a:gd name="connsiteY7" fmla="*/ 45354 h 4505227"/>
              <a:gd name="connsiteX0" fmla="*/ 1678353 w 6093481"/>
              <a:gd name="connsiteY0" fmla="*/ 45354 h 4505227"/>
              <a:gd name="connsiteX1" fmla="*/ 5942278 w 6093481"/>
              <a:gd name="connsiteY1" fmla="*/ 30236 h 4505227"/>
              <a:gd name="connsiteX2" fmla="*/ 5628499 w 6093481"/>
              <a:gd name="connsiteY2" fmla="*/ 619742 h 4505227"/>
              <a:gd name="connsiteX3" fmla="*/ 6093481 w 6093481"/>
              <a:gd name="connsiteY3" fmla="*/ 4505227 h 4505227"/>
              <a:gd name="connsiteX4" fmla="*/ 1663233 w 6093481"/>
              <a:gd name="connsiteY4" fmla="*/ 4444755 h 4505227"/>
              <a:gd name="connsiteX5" fmla="*/ 120963 w 6093481"/>
              <a:gd name="connsiteY5" fmla="*/ 1965367 h 4505227"/>
              <a:gd name="connsiteX6" fmla="*/ 0 w 6093481"/>
              <a:gd name="connsiteY6" fmla="*/ 1693240 h 4505227"/>
              <a:gd name="connsiteX7" fmla="*/ 1723714 w 6093481"/>
              <a:gd name="connsiteY7" fmla="*/ 0 h 4505227"/>
              <a:gd name="connsiteX8" fmla="*/ 1678353 w 6093481"/>
              <a:gd name="connsiteY8" fmla="*/ 45354 h 4505227"/>
              <a:gd name="connsiteX0" fmla="*/ 1678353 w 6566301"/>
              <a:gd name="connsiteY0" fmla="*/ 45354 h 4505227"/>
              <a:gd name="connsiteX1" fmla="*/ 5942278 w 6566301"/>
              <a:gd name="connsiteY1" fmla="*/ 30236 h 4505227"/>
              <a:gd name="connsiteX2" fmla="*/ 6093481 w 6566301"/>
              <a:gd name="connsiteY2" fmla="*/ 4505227 h 4505227"/>
              <a:gd name="connsiteX3" fmla="*/ 1663233 w 6566301"/>
              <a:gd name="connsiteY3" fmla="*/ 4444755 h 4505227"/>
              <a:gd name="connsiteX4" fmla="*/ 120963 w 6566301"/>
              <a:gd name="connsiteY4" fmla="*/ 1965367 h 4505227"/>
              <a:gd name="connsiteX5" fmla="*/ 0 w 6566301"/>
              <a:gd name="connsiteY5" fmla="*/ 1693240 h 4505227"/>
              <a:gd name="connsiteX6" fmla="*/ 1723714 w 6566301"/>
              <a:gd name="connsiteY6" fmla="*/ 0 h 4505227"/>
              <a:gd name="connsiteX7" fmla="*/ 1678353 w 6566301"/>
              <a:gd name="connsiteY7" fmla="*/ 45354 h 450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66301" h="4505227">
                <a:moveTo>
                  <a:pt x="1678353" y="45354"/>
                </a:moveTo>
                <a:lnTo>
                  <a:pt x="5942278" y="30236"/>
                </a:lnTo>
                <a:cubicBezTo>
                  <a:pt x="6678133" y="773548"/>
                  <a:pt x="6806655" y="3769474"/>
                  <a:pt x="6093481" y="4505227"/>
                </a:cubicBezTo>
                <a:lnTo>
                  <a:pt x="1663233" y="4444755"/>
                </a:lnTo>
                <a:lnTo>
                  <a:pt x="120963" y="1965367"/>
                </a:lnTo>
                <a:lnTo>
                  <a:pt x="0" y="1693240"/>
                </a:lnTo>
                <a:lnTo>
                  <a:pt x="1723714" y="0"/>
                </a:lnTo>
                <a:lnTo>
                  <a:pt x="1678353" y="45354"/>
                </a:lnTo>
                <a:close/>
              </a:path>
            </a:pathLst>
          </a:custGeom>
          <a:gradFill flip="none" rotWithShape="1">
            <a:gsLst>
              <a:gs pos="45000">
                <a:srgbClr val="63F7FF">
                  <a:alpha val="55000"/>
                </a:srgbClr>
              </a:gs>
              <a:gs pos="100000">
                <a:srgbClr val="FFFFFF">
                  <a:alpha val="14000"/>
                </a:srgbClr>
              </a:gs>
            </a:gsLst>
            <a:lin ang="20400000" scaled="0"/>
            <a:tileRect/>
          </a:gradFill>
          <a:ln>
            <a:solidFill>
              <a:srgbClr val="3366FF">
                <a:alpha val="46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124200" y="1905000"/>
            <a:ext cx="5638800" cy="42672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Features </a:t>
            </a:r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1-4</a:t>
            </a:r>
          </a:p>
          <a:p>
            <a:r>
              <a:rPr lang="en-US" b="1" dirty="0" smtClean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Features </a:t>
            </a:r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5-8</a:t>
            </a:r>
          </a:p>
          <a:p>
            <a:r>
              <a:rPr lang="en-US" b="1" dirty="0" smtClean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Features </a:t>
            </a:r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9-12</a:t>
            </a:r>
          </a:p>
          <a:p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API Description</a:t>
            </a:r>
          </a:p>
          <a:p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API HOME Screenshot</a:t>
            </a:r>
          </a:p>
          <a:p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Hyperlink Screenshot 1 API</a:t>
            </a:r>
          </a:p>
          <a:p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Hyperlink Screenshot 2 API</a:t>
            </a:r>
          </a:p>
          <a:p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Basic </a:t>
            </a:r>
            <a:r>
              <a:rPr lang="en-US" b="1" dirty="0" err="1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JavaCalculator</a:t>
            </a:r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Demo</a:t>
            </a:r>
          </a:p>
          <a:p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Reading XML Demo</a:t>
            </a:r>
          </a:p>
          <a:p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Writing XML Demo</a:t>
            </a:r>
          </a:p>
          <a:p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Java Code Coverage Screenshot</a:t>
            </a:r>
          </a:p>
          <a:p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Acceptance Test </a:t>
            </a:r>
          </a:p>
          <a:p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Acceptance Test HTML screenshot</a:t>
            </a:r>
          </a:p>
          <a:p>
            <a:endParaRPr lang="en-US" dirty="0">
              <a:solidFill>
                <a:srgbClr val="0000FF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0952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1-4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Feature 1: </a:t>
            </a:r>
            <a:r>
              <a:rPr lang="en-US" dirty="0" smtClean="0"/>
              <a:t>Allow </a:t>
            </a:r>
            <a:r>
              <a:rPr lang="en-US" dirty="0"/>
              <a:t>only string-valued positional arguments and retrieve them from the command-line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Feature 2</a:t>
            </a:r>
            <a:r>
              <a:rPr lang="en-US" dirty="0"/>
              <a:t>: </a:t>
            </a:r>
            <a:r>
              <a:rPr lang="en-US" dirty="0" smtClean="0"/>
              <a:t>Allow </a:t>
            </a:r>
            <a:r>
              <a:rPr lang="en-US" dirty="0"/>
              <a:t>the inclusion of additional descriptive information on the program and each argument and provide named "-h" argument that shows usage and help information by default</a:t>
            </a:r>
            <a:r>
              <a:rPr lang="en-US" dirty="0" smtClean="0"/>
              <a:t>.</a:t>
            </a:r>
          </a:p>
          <a:p>
            <a:r>
              <a:rPr lang="en-US" dirty="0" smtClean="0"/>
              <a:t>Feature 3</a:t>
            </a:r>
            <a:r>
              <a:rPr lang="en-US" dirty="0"/>
              <a:t>: </a:t>
            </a:r>
            <a:r>
              <a:rPr lang="en-US" dirty="0" smtClean="0"/>
              <a:t>Allow </a:t>
            </a:r>
            <a:r>
              <a:rPr lang="en-US" dirty="0" err="1"/>
              <a:t>datatype</a:t>
            </a:r>
            <a:r>
              <a:rPr lang="en-US" dirty="0"/>
              <a:t> information to be added to arguments so that non-string arguments can be used. </a:t>
            </a:r>
            <a:endParaRPr lang="en-US" dirty="0" smtClean="0"/>
          </a:p>
          <a:p>
            <a:r>
              <a:rPr lang="en-US" dirty="0" smtClean="0"/>
              <a:t>Feature </a:t>
            </a:r>
            <a:r>
              <a:rPr lang="en-US" dirty="0"/>
              <a:t>4: </a:t>
            </a:r>
            <a:r>
              <a:rPr lang="en-US" dirty="0" smtClean="0"/>
              <a:t>Allow </a:t>
            </a:r>
            <a:r>
              <a:rPr lang="en-US" dirty="0"/>
              <a:t>named arguments with single values, which may have help and </a:t>
            </a:r>
            <a:r>
              <a:rPr lang="en-US" dirty="0" err="1"/>
              <a:t>datatype</a:t>
            </a:r>
            <a:r>
              <a:rPr lang="en-US" dirty="0"/>
              <a:t> information, after all positional arguments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826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 </a:t>
            </a:r>
            <a:r>
              <a:rPr lang="en-US" dirty="0" smtClean="0"/>
              <a:t>5-8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Feature </a:t>
            </a:r>
            <a:r>
              <a:rPr lang="en-US" dirty="0" smtClean="0"/>
              <a:t>5</a:t>
            </a:r>
            <a:r>
              <a:rPr lang="en-US" dirty="0"/>
              <a:t>: </a:t>
            </a:r>
            <a:r>
              <a:rPr lang="en-US" dirty="0" smtClean="0"/>
              <a:t>Allow </a:t>
            </a:r>
            <a:r>
              <a:rPr lang="en-US" dirty="0"/>
              <a:t>named arguments to be mixed with positional arguments in any order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Feature </a:t>
            </a:r>
            <a:r>
              <a:rPr lang="en-US" dirty="0" smtClean="0"/>
              <a:t>6</a:t>
            </a:r>
            <a:r>
              <a:rPr lang="en-US" dirty="0"/>
              <a:t>: </a:t>
            </a:r>
            <a:r>
              <a:rPr lang="en-US" dirty="0" smtClean="0"/>
              <a:t>Allow </a:t>
            </a:r>
            <a:r>
              <a:rPr lang="en-US" dirty="0"/>
              <a:t>named arguments to serve as flags (true if present)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Feature 7: </a:t>
            </a:r>
            <a:r>
              <a:rPr lang="en-US" dirty="0" smtClean="0"/>
              <a:t>Allow </a:t>
            </a:r>
            <a:r>
              <a:rPr lang="en-US" dirty="0"/>
              <a:t>short-form names for named arguments, in addition to long-form names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Feature </a:t>
            </a:r>
            <a:r>
              <a:rPr lang="en-US" dirty="0"/>
              <a:t>8</a:t>
            </a:r>
            <a:r>
              <a:rPr lang="en-US" dirty="0" smtClean="0"/>
              <a:t>: </a:t>
            </a:r>
            <a:r>
              <a:rPr lang="en-US" dirty="0"/>
              <a:t>Throw exceptions if a specified argument does not exist or has the wrong </a:t>
            </a:r>
            <a:r>
              <a:rPr lang="en-US" dirty="0" err="1"/>
              <a:t>datatype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826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 </a:t>
            </a:r>
            <a:r>
              <a:rPr lang="en-US" dirty="0" smtClean="0"/>
              <a:t>9-12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Feature </a:t>
            </a:r>
            <a:r>
              <a:rPr lang="en-US" dirty="0" smtClean="0"/>
              <a:t>9</a:t>
            </a:r>
            <a:r>
              <a:rPr lang="en-US" dirty="0"/>
              <a:t>: </a:t>
            </a:r>
            <a:r>
              <a:rPr lang="en-US" dirty="0" smtClean="0"/>
              <a:t>Allow </a:t>
            </a:r>
            <a:r>
              <a:rPr lang="en-US" dirty="0"/>
              <a:t>argument information to be loaded from an XML file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Feature </a:t>
            </a:r>
            <a:r>
              <a:rPr lang="en-US" dirty="0" smtClean="0"/>
              <a:t>10</a:t>
            </a:r>
            <a:r>
              <a:rPr lang="en-US" dirty="0"/>
              <a:t>: </a:t>
            </a:r>
            <a:r>
              <a:rPr lang="en-US" dirty="0" smtClean="0"/>
              <a:t>Allow </a:t>
            </a:r>
            <a:r>
              <a:rPr lang="en-US" dirty="0"/>
              <a:t>argument information to be saved to an XML file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Feature 11: </a:t>
            </a:r>
            <a:r>
              <a:rPr lang="en-US" dirty="0" smtClean="0"/>
              <a:t> </a:t>
            </a:r>
            <a:r>
              <a:rPr lang="en-US" dirty="0"/>
              <a:t>Provide comprehensive documentation on library features, including examples of use</a:t>
            </a:r>
            <a:r>
              <a:rPr lang="en-US" dirty="0" smtClean="0"/>
              <a:t>. (API)</a:t>
            </a:r>
            <a:endParaRPr lang="en-US" dirty="0"/>
          </a:p>
          <a:p>
            <a:r>
              <a:rPr lang="en-US" dirty="0"/>
              <a:t>Feature </a:t>
            </a:r>
            <a:r>
              <a:rPr lang="en-US" dirty="0" smtClean="0"/>
              <a:t>12</a:t>
            </a:r>
            <a:r>
              <a:rPr lang="en-US" dirty="0"/>
              <a:t>: </a:t>
            </a:r>
            <a:r>
              <a:rPr lang="en-US" dirty="0" smtClean="0"/>
              <a:t>Allow </a:t>
            </a:r>
            <a:r>
              <a:rPr lang="en-US" dirty="0"/>
              <a:t>arguments to have a restricted set of possible choices for their values.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826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26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API HOME Screenshot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26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Hyperlink</a:t>
            </a:r>
            <a:r>
              <a:rPr lang="en-US" baseline="0" dirty="0" smtClean="0"/>
              <a:t> Screenshot 1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26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Hyperlink Screenshot</a:t>
            </a:r>
            <a:r>
              <a:rPr lang="en-US" baseline="0" dirty="0" smtClean="0"/>
              <a:t> 2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91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Presentation.potx</Template>
  <TotalTime>0</TotalTime>
  <Words>338</Words>
  <Application>Microsoft Macintosh PowerPoint</Application>
  <PresentationFormat>On-screen Show (4:3)</PresentationFormat>
  <Paragraphs>46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WidescreenPresentation</vt:lpstr>
      <vt:lpstr>PowerPoint Presentation</vt:lpstr>
      <vt:lpstr>Contents</vt:lpstr>
      <vt:lpstr>Features 1-4</vt:lpstr>
      <vt:lpstr>Features 5-8</vt:lpstr>
      <vt:lpstr>Features 9-12</vt:lpstr>
      <vt:lpstr>API Description</vt:lpstr>
      <vt:lpstr>API HOME Screenshot</vt:lpstr>
      <vt:lpstr>Hyperlink Screenshot 1 API</vt:lpstr>
      <vt:lpstr>Hyperlink Screenshot 2 API</vt:lpstr>
      <vt:lpstr>Basic JavaCalculator Demo</vt:lpstr>
      <vt:lpstr>Reading XML Demo</vt:lpstr>
      <vt:lpstr>Writing XML Demo</vt:lpstr>
      <vt:lpstr>Java Code Coverage Screenshot</vt:lpstr>
      <vt:lpstr>Acceptance Test </vt:lpstr>
      <vt:lpstr>Acceptance Test HTML screenshot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2010-04-19T20:53:40Z</dcterms:created>
  <dcterms:modified xsi:type="dcterms:W3CDTF">2015-12-01T23:10:28Z</dcterms:modified>
</cp:coreProperties>
</file>